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7">
  <p:sldMasterIdLst>
    <p:sldMasterId id="2147483685" r:id="rId1"/>
    <p:sldMasterId id="2147483690" r:id="rId2"/>
  </p:sldMasterIdLst>
  <p:notesMasterIdLst>
    <p:notesMasterId r:id="rId116"/>
  </p:notesMasterIdLst>
  <p:handoutMasterIdLst>
    <p:handoutMasterId r:id="rId117"/>
  </p:handoutMasterIdLst>
  <p:sldIdLst>
    <p:sldId id="404" r:id="rId3"/>
    <p:sldId id="258" r:id="rId4"/>
    <p:sldId id="368" r:id="rId5"/>
    <p:sldId id="369" r:id="rId6"/>
    <p:sldId id="257" r:id="rId7"/>
    <p:sldId id="259" r:id="rId8"/>
    <p:sldId id="260" r:id="rId9"/>
    <p:sldId id="261" r:id="rId10"/>
    <p:sldId id="262" r:id="rId11"/>
    <p:sldId id="263" r:id="rId12"/>
    <p:sldId id="264" r:id="rId13"/>
    <p:sldId id="367" r:id="rId14"/>
    <p:sldId id="265" r:id="rId15"/>
    <p:sldId id="415" r:id="rId16"/>
    <p:sldId id="268" r:id="rId17"/>
    <p:sldId id="269" r:id="rId18"/>
    <p:sldId id="270" r:id="rId19"/>
    <p:sldId id="374" r:id="rId20"/>
    <p:sldId id="375" r:id="rId21"/>
    <p:sldId id="271" r:id="rId22"/>
    <p:sldId id="272" r:id="rId23"/>
    <p:sldId id="273" r:id="rId24"/>
    <p:sldId id="274" r:id="rId25"/>
    <p:sldId id="281" r:id="rId26"/>
    <p:sldId id="378" r:id="rId27"/>
    <p:sldId id="416" r:id="rId28"/>
    <p:sldId id="282" r:id="rId29"/>
    <p:sldId id="276" r:id="rId30"/>
    <p:sldId id="277" r:id="rId31"/>
    <p:sldId id="278" r:id="rId32"/>
    <p:sldId id="279" r:id="rId33"/>
    <p:sldId id="280" r:id="rId34"/>
    <p:sldId id="285" r:id="rId35"/>
    <p:sldId id="286" r:id="rId36"/>
    <p:sldId id="287" r:id="rId37"/>
    <p:sldId id="288" r:id="rId38"/>
    <p:sldId id="290" r:id="rId39"/>
    <p:sldId id="291" r:id="rId40"/>
    <p:sldId id="292" r:id="rId41"/>
    <p:sldId id="293" r:id="rId42"/>
    <p:sldId id="294" r:id="rId43"/>
    <p:sldId id="295" r:id="rId44"/>
    <p:sldId id="296" r:id="rId45"/>
    <p:sldId id="297" r:id="rId46"/>
    <p:sldId id="405" r:id="rId47"/>
    <p:sldId id="298" r:id="rId48"/>
    <p:sldId id="300" r:id="rId49"/>
    <p:sldId id="301" r:id="rId50"/>
    <p:sldId id="302" r:id="rId51"/>
    <p:sldId id="303" r:id="rId52"/>
    <p:sldId id="304" r:id="rId53"/>
    <p:sldId id="305" r:id="rId54"/>
    <p:sldId id="307" r:id="rId55"/>
    <p:sldId id="310" r:id="rId56"/>
    <p:sldId id="312" r:id="rId57"/>
    <p:sldId id="315" r:id="rId58"/>
    <p:sldId id="316" r:id="rId59"/>
    <p:sldId id="320" r:id="rId60"/>
    <p:sldId id="322" r:id="rId61"/>
    <p:sldId id="324" r:id="rId62"/>
    <p:sldId id="325" r:id="rId63"/>
    <p:sldId id="326" r:id="rId64"/>
    <p:sldId id="406" r:id="rId65"/>
    <p:sldId id="407" r:id="rId66"/>
    <p:sldId id="328" r:id="rId67"/>
    <p:sldId id="329" r:id="rId68"/>
    <p:sldId id="330" r:id="rId69"/>
    <p:sldId id="331" r:id="rId70"/>
    <p:sldId id="409" r:id="rId71"/>
    <p:sldId id="410" r:id="rId72"/>
    <p:sldId id="411" r:id="rId73"/>
    <p:sldId id="412" r:id="rId74"/>
    <p:sldId id="413" r:id="rId75"/>
    <p:sldId id="332" r:id="rId76"/>
    <p:sldId id="333" r:id="rId77"/>
    <p:sldId id="334" r:id="rId78"/>
    <p:sldId id="335" r:id="rId79"/>
    <p:sldId id="336" r:id="rId80"/>
    <p:sldId id="337" r:id="rId81"/>
    <p:sldId id="338" r:id="rId82"/>
    <p:sldId id="414" r:id="rId83"/>
    <p:sldId id="339" r:id="rId84"/>
    <p:sldId id="340" r:id="rId85"/>
    <p:sldId id="341" r:id="rId86"/>
    <p:sldId id="342" r:id="rId87"/>
    <p:sldId id="343" r:id="rId88"/>
    <p:sldId id="344" r:id="rId89"/>
    <p:sldId id="345" r:id="rId90"/>
    <p:sldId id="346" r:id="rId91"/>
    <p:sldId id="347" r:id="rId92"/>
    <p:sldId id="348" r:id="rId93"/>
    <p:sldId id="349" r:id="rId94"/>
    <p:sldId id="371" r:id="rId95"/>
    <p:sldId id="350" r:id="rId96"/>
    <p:sldId id="372" r:id="rId97"/>
    <p:sldId id="373" r:id="rId98"/>
    <p:sldId id="351" r:id="rId99"/>
    <p:sldId id="353" r:id="rId100"/>
    <p:sldId id="356" r:id="rId101"/>
    <p:sldId id="357" r:id="rId102"/>
    <p:sldId id="358" r:id="rId103"/>
    <p:sldId id="359" r:id="rId104"/>
    <p:sldId id="360" r:id="rId105"/>
    <p:sldId id="362" r:id="rId106"/>
    <p:sldId id="364" r:id="rId107"/>
    <p:sldId id="366" r:id="rId108"/>
    <p:sldId id="382" r:id="rId109"/>
    <p:sldId id="383" r:id="rId110"/>
    <p:sldId id="384" r:id="rId111"/>
    <p:sldId id="385" r:id="rId112"/>
    <p:sldId id="386" r:id="rId113"/>
    <p:sldId id="370" r:id="rId114"/>
    <p:sldId id="408" r:id="rId1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7" autoAdjust="0"/>
    <p:restoredTop sz="94353" autoAdjust="0"/>
  </p:normalViewPr>
  <p:slideViewPr>
    <p:cSldViewPr snapToGrid="0">
      <p:cViewPr varScale="1">
        <p:scale>
          <a:sx n="65" d="100"/>
          <a:sy n="65" d="100"/>
        </p:scale>
        <p:origin x="90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handoutMaster" Target="handoutMasters/handoutMaster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presProps" Target="pres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viewProps" Target="viewProps.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ableStyles" Target="tableStyle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2E43DB-CAA6-4A72-BA81-1E0AF5C253B4}" type="datetimeFigureOut">
              <a:rPr lang="en-US" smtClean="0"/>
              <a:t>12/24/2022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F2BBB5-8CC9-4B94-BDBC-FF5C405F06F7}" type="slidenum">
              <a:rPr lang="en-US" smtClean="0"/>
              <a:t>‹#›</a:t>
            </a:fld>
            <a:endParaRPr lang="en-US"/>
          </a:p>
        </p:txBody>
      </p:sp>
    </p:spTree>
    <p:extLst>
      <p:ext uri="{BB962C8B-B14F-4D97-AF65-F5344CB8AC3E}">
        <p14:creationId xmlns:p14="http://schemas.microsoft.com/office/powerpoint/2010/main" val="3305794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8049E-C549-4111-9ED7-D2D263B5FAA2}" type="datetimeFigureOut">
              <a:rPr lang="en-US" smtClean="0"/>
              <a:t>12/24/2022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B326F-C6DC-476E-93B0-D8CAC53A4AEB}" type="slidenum">
              <a:rPr lang="en-US" smtClean="0"/>
              <a:t>‹#›</a:t>
            </a:fld>
            <a:endParaRPr lang="en-US"/>
          </a:p>
        </p:txBody>
      </p:sp>
    </p:spTree>
    <p:extLst>
      <p:ext uri="{BB962C8B-B14F-4D97-AF65-F5344CB8AC3E}">
        <p14:creationId xmlns:p14="http://schemas.microsoft.com/office/powerpoint/2010/main" val="281987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154D62-D7A5-D248-8B93-7A8623E1000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0086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Box 9"/>
          <p:cNvSpPr txBox="1"/>
          <p:nvPr userDrawn="1"/>
        </p:nvSpPr>
        <p:spPr>
          <a:xfrm>
            <a:off x="478345" y="6611159"/>
            <a:ext cx="9634699" cy="196208"/>
          </a:xfrm>
          <a:prstGeom prst="rect">
            <a:avLst/>
          </a:prstGeom>
          <a:noFill/>
          <a:ln w="12700" cap="sq" cmpd="sng">
            <a:noFill/>
            <a:prstDash val="solid"/>
          </a:ln>
        </p:spPr>
        <p:txBody>
          <a:bodyPr wrap="square" rtlCol="0" anchor="t" anchorCtr="0">
            <a:spAutoFit/>
          </a:bodyPr>
          <a:lstStyle/>
          <a:p>
            <a:r>
              <a:rPr lang="en-US" sz="675" b="0" i="1" dirty="0">
                <a:solidFill>
                  <a:schemeClr val="bg1"/>
                </a:solidFill>
                <a:latin typeface="Arial"/>
                <a:cs typeface="Arial"/>
              </a:rPr>
              <a:t>Photo</a:t>
            </a:r>
            <a:r>
              <a:rPr lang="en-US" sz="675" b="0" i="1" baseline="0" dirty="0">
                <a:solidFill>
                  <a:schemeClr val="bg1"/>
                </a:solidFill>
                <a:latin typeface="Arial"/>
                <a:cs typeface="Arial"/>
              </a:rPr>
              <a:t> Credit Goes Here</a:t>
            </a:r>
            <a:endParaRPr lang="en-US" sz="675" b="0" i="1" dirty="0">
              <a:solidFill>
                <a:schemeClr val="bg1"/>
              </a:solidFill>
              <a:latin typeface="Arial"/>
              <a:cs typeface="Arial"/>
            </a:endParaRPr>
          </a:p>
        </p:txBody>
      </p:sp>
      <p:sp>
        <p:nvSpPr>
          <p:cNvPr id="15" name="Text Placeholder 14"/>
          <p:cNvSpPr>
            <a:spLocks noGrp="1"/>
          </p:cNvSpPr>
          <p:nvPr>
            <p:ph type="body" sz="quarter" idx="12" hasCustomPrompt="1"/>
          </p:nvPr>
        </p:nvSpPr>
        <p:spPr>
          <a:xfrm>
            <a:off x="617143" y="5723098"/>
            <a:ext cx="6697133" cy="260350"/>
          </a:xfrm>
          <a:prstGeom prst="rect">
            <a:avLst/>
          </a:prstGeom>
        </p:spPr>
        <p:txBody>
          <a:bodyPr/>
          <a:lstStyle>
            <a:lvl1pPr marL="0" indent="0">
              <a:buNone/>
              <a:defRPr sz="750" i="1" baseline="0">
                <a:solidFill>
                  <a:schemeClr val="bg1"/>
                </a:solidFill>
                <a:latin typeface="Arial" panose="020B0604020202020204" pitchFamily="34" charset="0"/>
                <a:cs typeface="Arial" panose="020B0604020202020204" pitchFamily="34" charset="0"/>
              </a:defRPr>
            </a:lvl1pPr>
          </a:lstStyle>
          <a:p>
            <a:pPr lvl="0"/>
            <a:r>
              <a:rPr lang="en-US" dirty="0"/>
              <a:t>Photo credit: Name/Organization</a:t>
            </a:r>
          </a:p>
        </p:txBody>
      </p:sp>
      <p:sp>
        <p:nvSpPr>
          <p:cNvPr id="17" name="Text Placeholder 16"/>
          <p:cNvSpPr>
            <a:spLocks noGrp="1"/>
          </p:cNvSpPr>
          <p:nvPr>
            <p:ph type="body" sz="quarter" idx="13" hasCustomPrompt="1"/>
          </p:nvPr>
        </p:nvSpPr>
        <p:spPr>
          <a:xfrm>
            <a:off x="603253" y="5175084"/>
            <a:ext cx="10915649" cy="268287"/>
          </a:xfrm>
          <a:prstGeom prst="rect">
            <a:avLst/>
          </a:prstGeom>
        </p:spPr>
        <p:txBody>
          <a:bodyPr/>
          <a:lstStyle>
            <a:lvl1pPr marL="0" indent="0">
              <a:buNone/>
              <a:defRPr sz="1125" b="1" baseline="0">
                <a:solidFill>
                  <a:schemeClr val="bg1"/>
                </a:solidFill>
                <a:latin typeface="Arial" panose="020B0604020202020204" pitchFamily="34" charset="0"/>
                <a:cs typeface="Arial" panose="020B0604020202020204" pitchFamily="34" charset="0"/>
              </a:defRPr>
            </a:lvl1pPr>
          </a:lstStyle>
          <a:p>
            <a:pPr lvl="0"/>
            <a:r>
              <a:rPr lang="en-US" dirty="0"/>
              <a:t>Feed the Future Nigeria Agricultural Policy Project</a:t>
            </a:r>
          </a:p>
        </p:txBody>
      </p:sp>
      <p:sp>
        <p:nvSpPr>
          <p:cNvPr id="19" name="Text Placeholder 18"/>
          <p:cNvSpPr>
            <a:spLocks noGrp="1"/>
          </p:cNvSpPr>
          <p:nvPr>
            <p:ph type="body" sz="quarter" idx="14" hasCustomPrompt="1"/>
          </p:nvPr>
        </p:nvSpPr>
        <p:spPr>
          <a:xfrm>
            <a:off x="1362458" y="3829050"/>
            <a:ext cx="9453033" cy="1195388"/>
          </a:xfrm>
          <a:prstGeom prst="rect">
            <a:avLst/>
          </a:prstGeom>
        </p:spPr>
        <p:txBody>
          <a:bodyPr/>
          <a:lstStyle>
            <a:lvl1pPr marL="0" indent="0" algn="ctr">
              <a:buNone/>
              <a:defRPr sz="2550" baseline="0">
                <a:solidFill>
                  <a:schemeClr val="bg1">
                    <a:lumMod val="85000"/>
                  </a:schemeClr>
                </a:solidFill>
                <a:latin typeface="Arial" panose="020B0604020202020204" pitchFamily="34" charset="0"/>
                <a:cs typeface="Arial" panose="020B0604020202020204" pitchFamily="34" charset="0"/>
              </a:defRPr>
            </a:lvl1pPr>
          </a:lstStyle>
          <a:p>
            <a:pPr lvl="0"/>
            <a:r>
              <a:rPr lang="en-US" dirty="0"/>
              <a:t>TITLE OF PRESENTATION GOES HERE AND HERE</a:t>
            </a:r>
          </a:p>
        </p:txBody>
      </p:sp>
    </p:spTree>
    <p:extLst>
      <p:ext uri="{BB962C8B-B14F-4D97-AF65-F5344CB8AC3E}">
        <p14:creationId xmlns:p14="http://schemas.microsoft.com/office/powerpoint/2010/main" val="1450134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083A4A-0B28-4453-A7AD-8617F7DC9BFA}" type="datetimeFigureOut">
              <a:rPr lang="en-US" smtClean="0"/>
              <a:t>12/24/2022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23A01B-11F0-4829-91FA-DDCE2536E41B}"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169738448"/>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83A4A-0B28-4453-A7AD-8617F7DC9BFA}" type="datetimeFigureOut">
              <a:rPr lang="en-US" smtClean="0"/>
              <a:t>12/24/2022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23A01B-11F0-4829-91FA-DDCE2536E41B}" type="slidenum">
              <a:rPr lang="en-US" smtClean="0"/>
              <a:t>‹#›</a:t>
            </a:fld>
            <a:endParaRPr lang="en-US"/>
          </a:p>
        </p:txBody>
      </p:sp>
    </p:spTree>
    <p:extLst>
      <p:ext uri="{BB962C8B-B14F-4D97-AF65-F5344CB8AC3E}">
        <p14:creationId xmlns:p14="http://schemas.microsoft.com/office/powerpoint/2010/main" val="3840593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50083A4A-0B28-4453-A7AD-8617F7DC9BFA}" type="datetimeFigureOut">
              <a:rPr lang="en-US" smtClean="0"/>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3A01B-11F0-4829-91FA-DDCE2536E41B}" type="slidenum">
              <a:rPr lang="en-US" smtClean="0"/>
              <a:t>‹#›</a:t>
            </a:fld>
            <a:endParaRPr lang="en-US"/>
          </a:p>
        </p:txBody>
      </p:sp>
    </p:spTree>
    <p:extLst>
      <p:ext uri="{BB962C8B-B14F-4D97-AF65-F5344CB8AC3E}">
        <p14:creationId xmlns:p14="http://schemas.microsoft.com/office/powerpoint/2010/main" val="220159795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0083A4A-0B28-4453-A7AD-8617F7DC9BFA}" type="datetimeFigureOut">
              <a:rPr lang="en-US" smtClean="0"/>
              <a:t>12/24/2022</a:t>
            </a:fld>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B23A01B-11F0-4829-91FA-DDCE2536E41B}" type="slidenum">
              <a:rPr lang="en-US" smtClean="0"/>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221150668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0083A4A-0B28-4453-A7AD-8617F7DC9BFA}" type="datetimeFigureOut">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3A01B-11F0-4829-91FA-DDCE2536E41B}" type="slidenum">
              <a:rPr lang="en-US" smtClean="0"/>
              <a:t>‹#›</a:t>
            </a:fld>
            <a:endParaRPr lang="en-US"/>
          </a:p>
        </p:txBody>
      </p:sp>
    </p:spTree>
    <p:extLst>
      <p:ext uri="{BB962C8B-B14F-4D97-AF65-F5344CB8AC3E}">
        <p14:creationId xmlns:p14="http://schemas.microsoft.com/office/powerpoint/2010/main" val="2092414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0083A4A-0B28-4453-A7AD-8617F7DC9BFA}" type="datetimeFigureOut">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3A01B-11F0-4829-91FA-DDCE2536E41B}" type="slidenum">
              <a:rPr lang="en-US" smtClean="0"/>
              <a:t>‹#›</a:t>
            </a:fld>
            <a:endParaRPr lang="en-US"/>
          </a:p>
        </p:txBody>
      </p:sp>
    </p:spTree>
    <p:extLst>
      <p:ext uri="{BB962C8B-B14F-4D97-AF65-F5344CB8AC3E}">
        <p14:creationId xmlns:p14="http://schemas.microsoft.com/office/powerpoint/2010/main" val="303517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543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03876"/>
            <a:ext cx="11430000" cy="1097280"/>
          </a:xfrm>
        </p:spPr>
        <p:txBody>
          <a:bodyPr lIns="0" tIns="0" rIns="0" bIns="0">
            <a:normAutofit/>
          </a:bodyPr>
          <a:lstStyle>
            <a:lvl1pPr algn="l">
              <a:defRPr sz="225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381000" y="1584960"/>
            <a:ext cx="11430000" cy="4956608"/>
          </a:xfrm>
        </p:spPr>
        <p:txBody>
          <a:bodyPr lIns="0" tIns="0" rIns="0" bIns="0">
            <a:normAutofit/>
          </a:bodyPr>
          <a:lstStyle>
            <a:lvl1pPr marL="257175" indent="-257175">
              <a:buSzPct val="80000"/>
              <a:buFont typeface="Wingdings" panose="05000000000000000000" pitchFamily="2" charset="2"/>
              <a:buChar char="Ø"/>
              <a:defRPr sz="1463">
                <a:solidFill>
                  <a:schemeClr val="tx1"/>
                </a:solidFill>
                <a:latin typeface="Arial" panose="020B0604020202020204" pitchFamily="34" charset="0"/>
                <a:cs typeface="Arial" panose="020B0604020202020204" pitchFamily="34" charset="0"/>
              </a:defRPr>
            </a:lvl1pPr>
            <a:lvl2pPr marL="388442" indent="-131267">
              <a:defRPr sz="1238">
                <a:solidFill>
                  <a:schemeClr val="tx1"/>
                </a:solidFill>
                <a:latin typeface="Arial" panose="020B0604020202020204" pitchFamily="34" charset="0"/>
                <a:cs typeface="Arial" panose="020B0604020202020204" pitchFamily="34" charset="0"/>
              </a:defRPr>
            </a:lvl2pPr>
            <a:lvl3pPr>
              <a:defRPr sz="1575">
                <a:solidFill>
                  <a:schemeClr val="tx1"/>
                </a:solidFill>
              </a:defRPr>
            </a:lvl3pPr>
            <a:lvl4pPr>
              <a:defRPr sz="1575">
                <a:solidFill>
                  <a:schemeClr val="tx1"/>
                </a:solidFill>
              </a:defRPr>
            </a:lvl4pPr>
            <a:lvl5pPr>
              <a:defRPr sz="1575">
                <a:solidFill>
                  <a:schemeClr val="tx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6779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Header, bulleted list, and photo">
    <p:spTree>
      <p:nvGrpSpPr>
        <p:cNvPr id="1" name=""/>
        <p:cNvGrpSpPr/>
        <p:nvPr/>
      </p:nvGrpSpPr>
      <p:grpSpPr>
        <a:xfrm>
          <a:off x="0" y="0"/>
          <a:ext cx="0" cy="0"/>
          <a:chOff x="0" y="0"/>
          <a:chExt cx="0" cy="0"/>
        </a:xfrm>
      </p:grpSpPr>
      <p:sp>
        <p:nvSpPr>
          <p:cNvPr id="4" name="Title 1"/>
          <p:cNvSpPr>
            <a:spLocks noGrp="1"/>
          </p:cNvSpPr>
          <p:nvPr>
            <p:ph type="title" hasCustomPrompt="1"/>
          </p:nvPr>
        </p:nvSpPr>
        <p:spPr bwMode="auto">
          <a:xfrm>
            <a:off x="597388" y="1156444"/>
            <a:ext cx="109728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24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
        <p:nvSpPr>
          <p:cNvPr id="8" name="Text Placeholder 7"/>
          <p:cNvSpPr>
            <a:spLocks noGrp="1"/>
          </p:cNvSpPr>
          <p:nvPr>
            <p:ph type="body" sz="quarter" idx="10"/>
          </p:nvPr>
        </p:nvSpPr>
        <p:spPr>
          <a:xfrm>
            <a:off x="802217" y="2205038"/>
            <a:ext cx="5825067" cy="3840162"/>
          </a:xfrm>
          <a:prstGeom prst="rect">
            <a:avLst/>
          </a:prstGeom>
        </p:spPr>
        <p:txBody>
          <a:bodyPr/>
          <a:lstStyle>
            <a:lvl1pPr>
              <a:defRPr sz="1350">
                <a:latin typeface="Arial" panose="020B0604020202020204" pitchFamily="34" charset="0"/>
                <a:cs typeface="Arial" panose="020B0604020202020204" pitchFamily="34" charset="0"/>
              </a:defRPr>
            </a:lvl1pPr>
          </a:lstStyle>
          <a:p>
            <a:pPr lvl="0"/>
            <a:r>
              <a:rPr lang="en-US" dirty="0"/>
              <a:t>Click to edit Master</a:t>
            </a:r>
          </a:p>
        </p:txBody>
      </p:sp>
      <p:sp>
        <p:nvSpPr>
          <p:cNvPr id="10" name="Picture Placeholder 9"/>
          <p:cNvSpPr>
            <a:spLocks noGrp="1"/>
          </p:cNvSpPr>
          <p:nvPr>
            <p:ph type="pic" sz="quarter" idx="11"/>
          </p:nvPr>
        </p:nvSpPr>
        <p:spPr>
          <a:xfrm>
            <a:off x="7100024" y="2204869"/>
            <a:ext cx="4459816" cy="3679564"/>
          </a:xfrm>
          <a:prstGeom prst="rect">
            <a:avLst/>
          </a:prstGeom>
        </p:spPr>
        <p:txBody>
          <a:bodyPr/>
          <a:lstStyle/>
          <a:p>
            <a:endParaRPr lang="en-US" dirty="0"/>
          </a:p>
        </p:txBody>
      </p:sp>
    </p:spTree>
    <p:extLst>
      <p:ext uri="{BB962C8B-B14F-4D97-AF65-F5344CB8AC3E}">
        <p14:creationId xmlns:p14="http://schemas.microsoft.com/office/powerpoint/2010/main" val="456127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0083A4A-0B28-4453-A7AD-8617F7DC9BFA}" type="datetimeFigureOut">
              <a:rPr lang="en-US" smtClean="0"/>
              <a:t>12/24/2022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B23A01B-11F0-4829-91FA-DDCE2536E41B}" type="slidenum">
              <a:rPr lang="en-US" smtClean="0"/>
              <a:t>‹#›</a:t>
            </a:fld>
            <a:endParaRPr lang="en-US"/>
          </a:p>
        </p:txBody>
      </p:sp>
    </p:spTree>
    <p:extLst>
      <p:ext uri="{BB962C8B-B14F-4D97-AF65-F5344CB8AC3E}">
        <p14:creationId xmlns:p14="http://schemas.microsoft.com/office/powerpoint/2010/main" val="1643497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entury Gothic" panose="020B0502020202020204" pitchFamily="34" charset="0"/>
                <a:cs typeface="Arial" panose="020B0604020202020204" pitchFamily="34" charset="0"/>
              </a:defRPr>
            </a:lvl1pPr>
            <a:lvl2pPr>
              <a:defRPr>
                <a:latin typeface="Century Gothic" panose="020B0502020202020204" pitchFamily="34" charset="0"/>
                <a:cs typeface="Arial" panose="020B0604020202020204" pitchFamily="34" charset="0"/>
              </a:defRPr>
            </a:lvl2pPr>
            <a:lvl3pPr>
              <a:defRPr>
                <a:latin typeface="Century Gothic" panose="020B0502020202020204" pitchFamily="34" charset="0"/>
              </a:defRPr>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50083A4A-0B28-4453-A7AD-8617F7DC9BFA}" type="datetimeFigureOut">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3A01B-11F0-4829-91FA-DDCE2536E41B}" type="slidenum">
              <a:rPr lang="en-US" smtClean="0"/>
              <a:t>‹#›</a:t>
            </a:fld>
            <a:endParaRPr lang="en-US"/>
          </a:p>
        </p:txBody>
      </p:sp>
      <p:sp>
        <p:nvSpPr>
          <p:cNvPr id="7" name="Title 6"/>
          <p:cNvSpPr>
            <a:spLocks noGrp="1"/>
          </p:cNvSpPr>
          <p:nvPr>
            <p:ph type="title"/>
          </p:nvPr>
        </p:nvSpPr>
        <p:spPr>
          <a:xfrm>
            <a:off x="556896" y="338329"/>
            <a:ext cx="10972800" cy="1143000"/>
          </a:xfrm>
        </p:spPr>
        <p:txBody>
          <a:bodyPr rtlCol="0"/>
          <a:lstStyle>
            <a:lvl1pPr>
              <a:defRPr>
                <a:latin typeface="Century Gothic" panose="020B0502020202020204" pitchFamily="34" charset="0"/>
                <a:cs typeface="Arial" panose="020B0604020202020204" pitchFamily="34" charset="0"/>
              </a:defRPr>
            </a:lvl1pPr>
          </a:lstStyle>
          <a:p>
            <a:r>
              <a:rPr kumimoji="0" lang="en-US" dirty="0"/>
              <a:t>Click to edit Master title style</a:t>
            </a:r>
          </a:p>
        </p:txBody>
      </p:sp>
    </p:spTree>
    <p:extLst>
      <p:ext uri="{BB962C8B-B14F-4D97-AF65-F5344CB8AC3E}">
        <p14:creationId xmlns:p14="http://schemas.microsoft.com/office/powerpoint/2010/main" val="3327691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0083A4A-0B28-4453-A7AD-8617F7DC9BFA}" type="datetimeFigureOut">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3A01B-11F0-4829-91FA-DDCE2536E41B}" type="slidenum">
              <a:rPr lang="en-US" smtClean="0"/>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1089758929"/>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0083A4A-0B28-4453-A7AD-8617F7DC9BFA}" type="datetimeFigureOut">
              <a:rPr lang="en-US" smtClean="0"/>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3A01B-11F0-4829-91FA-DDCE2536E41B}"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43145708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0083A4A-0B28-4453-A7AD-8617F7DC9BFA}" type="datetimeFigureOut">
              <a:rPr lang="en-US" smtClean="0"/>
              <a:t>12/24/2022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23A01B-11F0-4829-91FA-DDCE2536E41B}" type="slidenum">
              <a:rPr lang="en-US" smtClean="0"/>
              <a:t>‹#›</a:t>
            </a:fld>
            <a:endParaRPr lang="en-US"/>
          </a:p>
        </p:txBody>
      </p:sp>
    </p:spTree>
    <p:extLst>
      <p:ext uri="{BB962C8B-B14F-4D97-AF65-F5344CB8AC3E}">
        <p14:creationId xmlns:p14="http://schemas.microsoft.com/office/powerpoint/2010/main" val="255423779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5.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Horizontal_RGB_600.jp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4046" y="5942146"/>
            <a:ext cx="3163268" cy="915854"/>
          </a:xfrm>
          <a:prstGeom prst="rect">
            <a:avLst/>
          </a:prstGeom>
        </p:spPr>
      </p:pic>
      <p:sp>
        <p:nvSpPr>
          <p:cNvPr id="5" name="Rectangle 4"/>
          <p:cNvSpPr/>
          <p:nvPr userDrawn="1"/>
        </p:nvSpPr>
        <p:spPr>
          <a:xfrm>
            <a:off x="0" y="5102420"/>
            <a:ext cx="12192000" cy="846688"/>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Rectangle 6"/>
          <p:cNvSpPr/>
          <p:nvPr userDrawn="1"/>
        </p:nvSpPr>
        <p:spPr>
          <a:xfrm>
            <a:off x="0" y="-1"/>
            <a:ext cx="12192000" cy="1058305"/>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9" name="Picture 8" descr="horizontal RGB white.eps"/>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89288" y="225748"/>
            <a:ext cx="4535200" cy="577885"/>
          </a:xfrm>
          <a:prstGeom prst="rect">
            <a:avLst/>
          </a:prstGeom>
        </p:spPr>
      </p:pic>
      <p:pic>
        <p:nvPicPr>
          <p:cNvPr id="10" name="Picture 9"/>
          <p:cNvPicPr/>
          <p:nvPr userDrawn="1"/>
        </p:nvPicPr>
        <p:blipFill>
          <a:blip r:embed="rId8" cstate="print">
            <a:extLst>
              <a:ext uri="{28A0092B-C50C-407E-A947-70E740481C1C}">
                <a14:useLocalDpi xmlns:a14="http://schemas.microsoft.com/office/drawing/2010/main"/>
              </a:ext>
            </a:extLst>
          </a:blip>
          <a:stretch>
            <a:fillRect/>
          </a:stretch>
        </p:blipFill>
        <p:spPr>
          <a:xfrm>
            <a:off x="5000415" y="6225448"/>
            <a:ext cx="2191173" cy="349250"/>
          </a:xfrm>
          <a:prstGeom prst="rect">
            <a:avLst/>
          </a:prstGeom>
        </p:spPr>
      </p:pic>
      <p:pic>
        <p:nvPicPr>
          <p:cNvPr id="12" name="Picture 11"/>
          <p:cNvPicPr/>
          <p:nvPr userDrawn="1"/>
        </p:nvPicPr>
        <p:blipFill>
          <a:blip r:embed="rId9" cstate="print">
            <a:extLst>
              <a:ext uri="{28A0092B-C50C-407E-A947-70E740481C1C}">
                <a14:useLocalDpi xmlns:a14="http://schemas.microsoft.com/office/drawing/2010/main"/>
              </a:ext>
            </a:extLst>
          </a:blip>
          <a:stretch>
            <a:fillRect/>
          </a:stretch>
        </p:blipFill>
        <p:spPr>
          <a:xfrm>
            <a:off x="10129736" y="6121327"/>
            <a:ext cx="1452664" cy="564459"/>
          </a:xfrm>
          <a:prstGeom prst="rect">
            <a:avLst/>
          </a:prstGeom>
        </p:spPr>
      </p:pic>
    </p:spTree>
    <p:extLst>
      <p:ext uri="{BB962C8B-B14F-4D97-AF65-F5344CB8AC3E}">
        <p14:creationId xmlns:p14="http://schemas.microsoft.com/office/powerpoint/2010/main" val="329990031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dirty="0"/>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50083A4A-0B28-4453-A7AD-8617F7DC9BFA}" type="datetimeFigureOut">
              <a:rPr lang="en-US" smtClean="0"/>
              <a:t>12/24/2022</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6B23A01B-11F0-4829-91FA-DDCE2536E41B}" type="slidenum">
              <a:rPr lang="en-US" smtClean="0"/>
              <a:t>‹#›</a:t>
            </a:fld>
            <a:endParaRPr lang="en-US"/>
          </a:p>
        </p:txBody>
      </p:sp>
    </p:spTree>
    <p:extLst>
      <p:ext uri="{BB962C8B-B14F-4D97-AF65-F5344CB8AC3E}">
        <p14:creationId xmlns:p14="http://schemas.microsoft.com/office/powerpoint/2010/main" val="349558526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Century Gothic" panose="020B0502020202020204"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Century Gothic" panose="020B0502020202020204"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Century Gothic" panose="020B0502020202020204"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Century Gothic" panose="020B0502020202020204"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hyperlink" Target="https://ideas.repec.org/a/cup/jbcoan/v4y2013i01p107-=130_00.html" TargetMode="Externa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967039" y="4738562"/>
            <a:ext cx="6179344" cy="490664"/>
          </a:xfrm>
        </p:spPr>
        <p:txBody>
          <a:bodyPr/>
          <a:lstStyle/>
          <a:p>
            <a:pPr algn="ctr"/>
            <a:r>
              <a:rPr lang="en-US" dirty="0"/>
              <a:t>Makurdi Luxury Suites. Judges Quarter, February 14, 2022</a:t>
            </a:r>
          </a:p>
        </p:txBody>
      </p:sp>
      <p:sp>
        <p:nvSpPr>
          <p:cNvPr id="6" name="Text Placeholder 5"/>
          <p:cNvSpPr>
            <a:spLocks noGrp="1"/>
          </p:cNvSpPr>
          <p:nvPr>
            <p:ph type="body" sz="quarter" idx="14"/>
          </p:nvPr>
        </p:nvSpPr>
        <p:spPr>
          <a:xfrm>
            <a:off x="955964" y="1221580"/>
            <a:ext cx="10141527" cy="3786838"/>
          </a:xfrm>
        </p:spPr>
        <p:txBody>
          <a:bodyPr/>
          <a:lstStyle/>
          <a:p>
            <a:pPr>
              <a:spcAft>
                <a:spcPts val="1200"/>
              </a:spcAft>
            </a:pPr>
            <a:r>
              <a:rPr lang="en-US" sz="3800" b="1" dirty="0" smtClean="0">
                <a:solidFill>
                  <a:schemeClr val="tx1"/>
                </a:solidFill>
              </a:rPr>
              <a:t>Cost-Benefit </a:t>
            </a:r>
            <a:r>
              <a:rPr lang="en-US" sz="3800" b="1" dirty="0">
                <a:solidFill>
                  <a:schemeClr val="tx1"/>
                </a:solidFill>
              </a:rPr>
              <a:t>Analysis – Strengthening the Evidence for Policy Decisions in Nigeria </a:t>
            </a:r>
            <a:endParaRPr lang="en-US" sz="3800" b="1" dirty="0" smtClean="0">
              <a:solidFill>
                <a:schemeClr val="tx1"/>
              </a:solidFill>
            </a:endParaRPr>
          </a:p>
          <a:p>
            <a:pPr>
              <a:spcAft>
                <a:spcPts val="1200"/>
              </a:spcAft>
            </a:pPr>
            <a:r>
              <a:rPr lang="en-US" sz="3600" b="1" dirty="0" smtClean="0">
                <a:solidFill>
                  <a:schemeClr val="tx1"/>
                </a:solidFill>
              </a:rPr>
              <a:t>(Training Manual)</a:t>
            </a:r>
            <a:endParaRPr lang="en-US" sz="3600" b="1" dirty="0">
              <a:solidFill>
                <a:schemeClr val="tx1"/>
              </a:solidFill>
            </a:endParaRPr>
          </a:p>
          <a:p>
            <a:pPr>
              <a:spcAft>
                <a:spcPts val="1200"/>
              </a:spcAft>
            </a:pPr>
            <a:r>
              <a:rPr lang="en-US" sz="2000" dirty="0" smtClean="0">
                <a:solidFill>
                  <a:schemeClr val="tx1"/>
                </a:solidFill>
              </a:rPr>
              <a:t>by</a:t>
            </a:r>
            <a:endParaRPr lang="en-US" sz="2000" dirty="0">
              <a:solidFill>
                <a:schemeClr val="tx1"/>
              </a:solidFill>
            </a:endParaRPr>
          </a:p>
          <a:p>
            <a:pPr>
              <a:spcBef>
                <a:spcPts val="0"/>
              </a:spcBef>
              <a:spcAft>
                <a:spcPts val="1200"/>
              </a:spcAft>
            </a:pPr>
            <a:r>
              <a:rPr lang="en-US" sz="2000" dirty="0" smtClean="0">
                <a:solidFill>
                  <a:schemeClr val="tx1"/>
                </a:solidFill>
              </a:rPr>
              <a:t>A. A. A. Coker (PhD), </a:t>
            </a:r>
            <a:r>
              <a:rPr lang="en-US" sz="2000" dirty="0">
                <a:solidFill>
                  <a:schemeClr val="tx1"/>
                </a:solidFill>
              </a:rPr>
              <a:t>Federal University of Technology, Minna, Niger State</a:t>
            </a:r>
          </a:p>
          <a:p>
            <a:pPr>
              <a:spcBef>
                <a:spcPts val="0"/>
              </a:spcBef>
              <a:spcAft>
                <a:spcPts val="600"/>
              </a:spcAft>
            </a:pPr>
            <a:r>
              <a:rPr lang="en-US" sz="2000" dirty="0">
                <a:solidFill>
                  <a:schemeClr val="tx1"/>
                </a:solidFill>
              </a:rPr>
              <a:t>&amp;</a:t>
            </a:r>
          </a:p>
          <a:p>
            <a:pPr>
              <a:spcBef>
                <a:spcPts val="0"/>
              </a:spcBef>
              <a:spcAft>
                <a:spcPts val="1200"/>
              </a:spcAft>
            </a:pPr>
            <a:r>
              <a:rPr lang="en-US" sz="2000" dirty="0">
                <a:solidFill>
                  <a:schemeClr val="tx1"/>
                </a:solidFill>
              </a:rPr>
              <a:t>B</a:t>
            </a:r>
            <a:r>
              <a:rPr lang="en-US" sz="2000" dirty="0" smtClean="0">
                <a:solidFill>
                  <a:schemeClr val="tx1"/>
                </a:solidFill>
              </a:rPr>
              <a:t>. A</a:t>
            </a:r>
            <a:r>
              <a:rPr lang="en-US" sz="2000" dirty="0">
                <a:solidFill>
                  <a:schemeClr val="tx1"/>
                </a:solidFill>
              </a:rPr>
              <a:t>. </a:t>
            </a:r>
            <a:r>
              <a:rPr lang="en-US" sz="2000" dirty="0" smtClean="0">
                <a:solidFill>
                  <a:schemeClr val="tx1"/>
                </a:solidFill>
              </a:rPr>
              <a:t>Sule (PhD), </a:t>
            </a:r>
            <a:r>
              <a:rPr lang="en-US" sz="2000" dirty="0">
                <a:solidFill>
                  <a:schemeClr val="tx1"/>
                </a:solidFill>
              </a:rPr>
              <a:t>Ibrahim Badamasi Babangida University, Lapai, Niger </a:t>
            </a:r>
            <a:r>
              <a:rPr lang="en-US" sz="2000" dirty="0" smtClean="0">
                <a:solidFill>
                  <a:schemeClr val="tx1"/>
                </a:solidFill>
              </a:rPr>
              <a:t>State</a:t>
            </a:r>
            <a:endParaRPr lang="en-US" sz="2000" dirty="0">
              <a:solidFill>
                <a:schemeClr val="tx1"/>
              </a:solidFill>
            </a:endParaRPr>
          </a:p>
        </p:txBody>
      </p:sp>
    </p:spTree>
    <p:extLst>
      <p:ext uri="{BB962C8B-B14F-4D97-AF65-F5344CB8AC3E}">
        <p14:creationId xmlns:p14="http://schemas.microsoft.com/office/powerpoint/2010/main" val="921543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76939896"/>
              </p:ext>
            </p:extLst>
          </p:nvPr>
        </p:nvGraphicFramePr>
        <p:xfrm>
          <a:off x="609600" y="1064269"/>
          <a:ext cx="11055531" cy="5319336"/>
        </p:xfrm>
        <a:graphic>
          <a:graphicData uri="http://schemas.openxmlformats.org/drawingml/2006/table">
            <a:tbl>
              <a:tblPr firstRow="1" bandRow="1">
                <a:tableStyleId>{5C22544A-7EE6-4342-B048-85BDC9FD1C3A}</a:tableStyleId>
              </a:tblPr>
              <a:tblGrid>
                <a:gridCol w="2714587">
                  <a:extLst>
                    <a:ext uri="{9D8B030D-6E8A-4147-A177-3AD203B41FA5}">
                      <a16:colId xmlns:a16="http://schemas.microsoft.com/office/drawing/2014/main" val="3147394283"/>
                    </a:ext>
                  </a:extLst>
                </a:gridCol>
                <a:gridCol w="2723916">
                  <a:extLst>
                    <a:ext uri="{9D8B030D-6E8A-4147-A177-3AD203B41FA5}">
                      <a16:colId xmlns:a16="http://schemas.microsoft.com/office/drawing/2014/main" val="3139345567"/>
                    </a:ext>
                  </a:extLst>
                </a:gridCol>
                <a:gridCol w="2833901">
                  <a:extLst>
                    <a:ext uri="{9D8B030D-6E8A-4147-A177-3AD203B41FA5}">
                      <a16:colId xmlns:a16="http://schemas.microsoft.com/office/drawing/2014/main" val="3437124686"/>
                    </a:ext>
                  </a:extLst>
                </a:gridCol>
                <a:gridCol w="2573729">
                  <a:extLst>
                    <a:ext uri="{9D8B030D-6E8A-4147-A177-3AD203B41FA5}">
                      <a16:colId xmlns:a16="http://schemas.microsoft.com/office/drawing/2014/main" val="2751424197"/>
                    </a:ext>
                  </a:extLst>
                </a:gridCol>
                <a:gridCol w="209398">
                  <a:extLst>
                    <a:ext uri="{9D8B030D-6E8A-4147-A177-3AD203B41FA5}">
                      <a16:colId xmlns:a16="http://schemas.microsoft.com/office/drawing/2014/main" val="1305622979"/>
                    </a:ext>
                  </a:extLst>
                </a:gridCol>
              </a:tblGrid>
              <a:tr h="550212">
                <a:tc>
                  <a:txBody>
                    <a:bodyPr/>
                    <a:lstStyle/>
                    <a:p>
                      <a:pPr algn="ctr"/>
                      <a:r>
                        <a:rPr lang="en-US" sz="1600" dirty="0"/>
                        <a:t>Benefits/Value</a:t>
                      </a:r>
                    </a:p>
                  </a:txBody>
                  <a:tcPr marL="91999" marR="91999"/>
                </a:tc>
                <a:tc>
                  <a:txBody>
                    <a:bodyPr/>
                    <a:lstStyle/>
                    <a:p>
                      <a:pPr algn="ctr"/>
                      <a:r>
                        <a:rPr lang="en-US" sz="1600" i="1" dirty="0"/>
                        <a:t>Ex- Ante</a:t>
                      </a:r>
                    </a:p>
                  </a:txBody>
                  <a:tcPr marL="91999" marR="91999"/>
                </a:tc>
                <a:tc>
                  <a:txBody>
                    <a:bodyPr/>
                    <a:lstStyle/>
                    <a:p>
                      <a:pPr algn="ctr"/>
                      <a:r>
                        <a:rPr lang="en-US" sz="1600" i="1" dirty="0"/>
                        <a:t>In Medias Res</a:t>
                      </a:r>
                    </a:p>
                  </a:txBody>
                  <a:tcPr marL="91999" marR="91999"/>
                </a:tc>
                <a:tc>
                  <a:txBody>
                    <a:bodyPr/>
                    <a:lstStyle/>
                    <a:p>
                      <a:pPr algn="ctr"/>
                      <a:r>
                        <a:rPr lang="en-US" sz="1600" i="1" dirty="0"/>
                        <a:t>Ex-post</a:t>
                      </a:r>
                    </a:p>
                  </a:txBody>
                  <a:tcPr marL="91999" marR="91999"/>
                </a:tc>
                <a:tc>
                  <a:txBody>
                    <a:bodyPr/>
                    <a:lstStyle/>
                    <a:p>
                      <a:pPr algn="ctr"/>
                      <a:endParaRPr lang="en-US" sz="1600" i="1" dirty="0"/>
                    </a:p>
                  </a:txBody>
                  <a:tcPr marL="91999" marR="91999"/>
                </a:tc>
                <a:extLst>
                  <a:ext uri="{0D108BD9-81ED-4DB2-BD59-A6C34878D82A}">
                    <a16:rowId xmlns:a16="http://schemas.microsoft.com/office/drawing/2014/main" val="73414885"/>
                  </a:ext>
                </a:extLst>
              </a:tr>
              <a:tr h="1197562">
                <a:tc>
                  <a:txBody>
                    <a:bodyPr/>
                    <a:lstStyle/>
                    <a:p>
                      <a:r>
                        <a:rPr lang="en-US" sz="1600" dirty="0"/>
                        <a:t>Resource allocation decision for project</a:t>
                      </a:r>
                    </a:p>
                  </a:txBody>
                  <a:tcPr marL="91999" marR="91999"/>
                </a:tc>
                <a:tc>
                  <a:txBody>
                    <a:bodyPr/>
                    <a:lstStyle/>
                    <a:p>
                      <a:r>
                        <a:rPr lang="en-US" sz="1600" dirty="0"/>
                        <a:t>Yes, helps to select best project or make “go” versus “no-go” decision if accurate</a:t>
                      </a:r>
                    </a:p>
                  </a:txBody>
                  <a:tcPr marL="91999" marR="91999"/>
                </a:tc>
                <a:tc>
                  <a:txBody>
                    <a:bodyPr/>
                    <a:lstStyle/>
                    <a:p>
                      <a:r>
                        <a:rPr lang="en-US" sz="1600" dirty="0"/>
                        <a:t>If low sunk cost, can still shift resources. If high sunk cost, usually recommends continuation</a:t>
                      </a:r>
                    </a:p>
                  </a:txBody>
                  <a:tcPr marL="91999" marR="91999"/>
                </a:tc>
                <a:tc>
                  <a:txBody>
                    <a:bodyPr/>
                    <a:lstStyle/>
                    <a:p>
                      <a:r>
                        <a:rPr lang="en-US" sz="1600" dirty="0"/>
                        <a:t>Too late. The project is over.</a:t>
                      </a:r>
                    </a:p>
                  </a:txBody>
                  <a:tcPr marL="91999" marR="91999"/>
                </a:tc>
                <a:tc>
                  <a:txBody>
                    <a:bodyPr/>
                    <a:lstStyle/>
                    <a:p>
                      <a:endParaRPr lang="en-US" sz="1600" dirty="0"/>
                    </a:p>
                  </a:txBody>
                  <a:tcPr marL="91999" marR="91999"/>
                </a:tc>
                <a:extLst>
                  <a:ext uri="{0D108BD9-81ED-4DB2-BD59-A6C34878D82A}">
                    <a16:rowId xmlns:a16="http://schemas.microsoft.com/office/drawing/2014/main" val="4275063568"/>
                  </a:ext>
                </a:extLst>
              </a:tr>
              <a:tr h="1176438">
                <a:tc>
                  <a:txBody>
                    <a:bodyPr/>
                    <a:lstStyle/>
                    <a:p>
                      <a:r>
                        <a:rPr lang="en-US" sz="1600" dirty="0"/>
                        <a:t>Learning about actual value of specific project</a:t>
                      </a:r>
                    </a:p>
                  </a:txBody>
                  <a:tcPr marL="91999" marR="91999"/>
                </a:tc>
                <a:tc>
                  <a:txBody>
                    <a:bodyPr/>
                    <a:lstStyle/>
                    <a:p>
                      <a:r>
                        <a:rPr lang="en-US" sz="1600" dirty="0"/>
                        <a:t>Poor estimate, High uncertainty about future costs and benefits</a:t>
                      </a:r>
                    </a:p>
                  </a:txBody>
                  <a:tcPr marL="91999" marR="91999"/>
                </a:tc>
                <a:tc>
                  <a:txBody>
                    <a:bodyPr/>
                    <a:lstStyle/>
                    <a:p>
                      <a:r>
                        <a:rPr lang="en-US" sz="1600" dirty="0"/>
                        <a:t>Better, Reduced uncertainty</a:t>
                      </a:r>
                    </a:p>
                  </a:txBody>
                  <a:tcPr marL="91999" marR="91999"/>
                </a:tc>
                <a:tc>
                  <a:txBody>
                    <a:bodyPr/>
                    <a:lstStyle/>
                    <a:p>
                      <a:r>
                        <a:rPr lang="en-US" sz="1600" dirty="0"/>
                        <a:t>Excellent. Although some errors may remain. May have to wait long for study</a:t>
                      </a:r>
                    </a:p>
                  </a:txBody>
                  <a:tcPr marL="91999" marR="91999"/>
                </a:tc>
                <a:tc>
                  <a:txBody>
                    <a:bodyPr/>
                    <a:lstStyle/>
                    <a:p>
                      <a:endParaRPr lang="en-US" sz="1600" dirty="0"/>
                    </a:p>
                  </a:txBody>
                  <a:tcPr marL="91999" marR="91999"/>
                </a:tc>
                <a:extLst>
                  <a:ext uri="{0D108BD9-81ED-4DB2-BD59-A6C34878D82A}">
                    <a16:rowId xmlns:a16="http://schemas.microsoft.com/office/drawing/2014/main" val="1296095941"/>
                  </a:ext>
                </a:extLst>
              </a:tr>
              <a:tr h="1197562">
                <a:tc>
                  <a:txBody>
                    <a:bodyPr/>
                    <a:lstStyle/>
                    <a:p>
                      <a:r>
                        <a:rPr lang="en-US" sz="1600" dirty="0"/>
                        <a:t>Contributing to learning about</a:t>
                      </a:r>
                      <a:r>
                        <a:rPr lang="en-US" sz="1600" baseline="0" dirty="0"/>
                        <a:t> actual value of similar projects</a:t>
                      </a:r>
                      <a:endParaRPr lang="en-US" sz="1600" dirty="0"/>
                    </a:p>
                  </a:txBody>
                  <a:tcPr marL="91999" marR="91999"/>
                </a:tc>
                <a:tc>
                  <a:txBody>
                    <a:bodyPr/>
                    <a:lstStyle/>
                    <a:p>
                      <a:r>
                        <a:rPr lang="en-US" sz="1600" dirty="0"/>
                        <a:t>Unlikely to add much</a:t>
                      </a:r>
                    </a:p>
                  </a:txBody>
                  <a:tcPr marL="91999" marR="91999"/>
                </a:tc>
                <a:tc>
                  <a:txBody>
                    <a:bodyPr/>
                    <a:lstStyle/>
                    <a:p>
                      <a:r>
                        <a:rPr lang="en-US" sz="1600" dirty="0"/>
                        <a:t>Good. Contribution increases as performed later. Need to adjust for uniqueness</a:t>
                      </a:r>
                    </a:p>
                  </a:txBody>
                  <a:tcPr marL="91999" marR="91999"/>
                </a:tc>
                <a:tc>
                  <a:txBody>
                    <a:bodyPr/>
                    <a:lstStyle/>
                    <a:p>
                      <a:r>
                        <a:rPr lang="en-US" sz="1600" dirty="0"/>
                        <a:t>Very useful although there may be some errors</a:t>
                      </a:r>
                      <a:r>
                        <a:rPr lang="en-US" sz="1600" baseline="0" dirty="0"/>
                        <a:t> and need to adjust for uniqueness</a:t>
                      </a:r>
                      <a:endParaRPr lang="en-US" sz="1600" dirty="0"/>
                    </a:p>
                  </a:txBody>
                  <a:tcPr marL="91999" marR="91999"/>
                </a:tc>
                <a:tc>
                  <a:txBody>
                    <a:bodyPr/>
                    <a:lstStyle/>
                    <a:p>
                      <a:endParaRPr lang="en-US" sz="1600" dirty="0"/>
                    </a:p>
                  </a:txBody>
                  <a:tcPr marL="91999" marR="91999"/>
                </a:tc>
                <a:extLst>
                  <a:ext uri="{0D108BD9-81ED-4DB2-BD59-A6C34878D82A}">
                    <a16:rowId xmlns:a16="http://schemas.microsoft.com/office/drawing/2014/main" val="1649765728"/>
                  </a:ext>
                </a:extLst>
              </a:tr>
              <a:tr h="1197562">
                <a:tc>
                  <a:txBody>
                    <a:bodyPr/>
                    <a:lstStyle/>
                    <a:p>
                      <a:r>
                        <a:rPr lang="en-US" sz="1600" dirty="0"/>
                        <a:t>Learning about omission, forecasting, measurement, and evaluation errors in CBA</a:t>
                      </a:r>
                    </a:p>
                  </a:txBody>
                  <a:tcPr marL="91999" marR="91999"/>
                </a:tc>
                <a:tc>
                  <a:txBody>
                    <a:bodyPr/>
                    <a:lstStyle/>
                    <a:p>
                      <a:r>
                        <a:rPr lang="en-US" sz="1600" dirty="0"/>
                        <a:t>No</a:t>
                      </a:r>
                    </a:p>
                  </a:txBody>
                  <a:tcPr marL="91999" marR="91999"/>
                </a:tc>
                <a:tc>
                  <a:txBody>
                    <a:bodyPr/>
                    <a:lstStyle/>
                    <a:p>
                      <a:r>
                        <a:rPr lang="en-US" sz="1600" dirty="0"/>
                        <a:t>No</a:t>
                      </a:r>
                    </a:p>
                  </a:txBody>
                  <a:tcPr marL="91999" marR="91999"/>
                </a:tc>
                <a:tc>
                  <a:txBody>
                    <a:bodyPr/>
                    <a:lstStyle/>
                    <a:p>
                      <a:r>
                        <a:rPr lang="en-US" sz="1600" dirty="0"/>
                        <a:t>No</a:t>
                      </a:r>
                    </a:p>
                  </a:txBody>
                  <a:tcPr marL="91999" marR="91999"/>
                </a:tc>
                <a:tc>
                  <a:txBody>
                    <a:bodyPr/>
                    <a:lstStyle/>
                    <a:p>
                      <a:endParaRPr lang="en-US" sz="1600" dirty="0"/>
                    </a:p>
                  </a:txBody>
                  <a:tcPr marL="91999" marR="91999"/>
                </a:tc>
                <a:extLst>
                  <a:ext uri="{0D108BD9-81ED-4DB2-BD59-A6C34878D82A}">
                    <a16:rowId xmlns:a16="http://schemas.microsoft.com/office/drawing/2014/main" val="759846786"/>
                  </a:ext>
                </a:extLst>
              </a:tr>
            </a:tbl>
          </a:graphicData>
        </a:graphic>
      </p:graphicFrame>
      <p:sp>
        <p:nvSpPr>
          <p:cNvPr id="3" name="Date Placeholder 2"/>
          <p:cNvSpPr>
            <a:spLocks noGrp="1"/>
          </p:cNvSpPr>
          <p:nvPr>
            <p:ph type="dt" sz="half" idx="10"/>
          </p:nvPr>
        </p:nvSpPr>
        <p:spPr/>
        <p:txBody>
          <a:bodyPr/>
          <a:lstStyle/>
          <a:p>
            <a:fld id="{990A1F71-EC10-4BD4-B349-03EED5634EB4}" type="datetime1">
              <a:rPr lang="en-US" smtClean="0"/>
              <a:t>12/24/2022</a:t>
            </a:fld>
            <a:endParaRPr lang="en-US" dirty="0"/>
          </a:p>
        </p:txBody>
      </p:sp>
      <p:sp>
        <p:nvSpPr>
          <p:cNvPr id="5" name="Slide Number Placeholder 4"/>
          <p:cNvSpPr>
            <a:spLocks noGrp="1"/>
          </p:cNvSpPr>
          <p:nvPr>
            <p:ph type="sldNum" sz="quarter" idx="12"/>
          </p:nvPr>
        </p:nvSpPr>
        <p:spPr/>
        <p:txBody>
          <a:bodyPr/>
          <a:lstStyle/>
          <a:p>
            <a:fld id="{95E11320-7313-4A05-9E87-C3F6FA9FA174}" type="slidenum">
              <a:rPr lang="en-US" smtClean="0"/>
              <a:t>10</a:t>
            </a:fld>
            <a:endParaRPr lang="en-US" dirty="0"/>
          </a:p>
        </p:txBody>
      </p:sp>
      <p:sp>
        <p:nvSpPr>
          <p:cNvPr id="2" name="Title 1"/>
          <p:cNvSpPr>
            <a:spLocks noGrp="1"/>
          </p:cNvSpPr>
          <p:nvPr>
            <p:ph type="title"/>
          </p:nvPr>
        </p:nvSpPr>
        <p:spPr>
          <a:xfrm>
            <a:off x="609600" y="274638"/>
            <a:ext cx="10972800" cy="574352"/>
          </a:xfrm>
        </p:spPr>
        <p:txBody>
          <a:bodyPr>
            <a:normAutofit fontScale="90000"/>
          </a:bodyPr>
          <a:lstStyle/>
          <a:p>
            <a:r>
              <a:rPr lang="en-US" sz="3200" dirty="0"/>
              <a:t>Table </a:t>
            </a:r>
            <a:r>
              <a:rPr lang="en-US" sz="3200" dirty="0" smtClean="0"/>
              <a:t>1.1: </a:t>
            </a:r>
            <a:r>
              <a:rPr lang="en-US" sz="3200" dirty="0"/>
              <a:t>Benefits of different CBAs</a:t>
            </a:r>
          </a:p>
        </p:txBody>
      </p:sp>
      <p:sp>
        <p:nvSpPr>
          <p:cNvPr id="6" name="Rectangle 5"/>
          <p:cNvSpPr/>
          <p:nvPr/>
        </p:nvSpPr>
        <p:spPr>
          <a:xfrm>
            <a:off x="555681" y="6384240"/>
            <a:ext cx="6294475" cy="202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Source: Boardman </a:t>
            </a:r>
            <a:r>
              <a:rPr lang="en-US" sz="1400" i="1" dirty="0"/>
              <a:t>et al.</a:t>
            </a:r>
            <a:r>
              <a:rPr lang="en-US" sz="1400" dirty="0"/>
              <a:t> (2018)</a:t>
            </a:r>
          </a:p>
        </p:txBody>
      </p:sp>
    </p:spTree>
    <p:extLst>
      <p:ext uri="{BB962C8B-B14F-4D97-AF65-F5344CB8AC3E}">
        <p14:creationId xmlns:p14="http://schemas.microsoft.com/office/powerpoint/2010/main" val="35863783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100</a:t>
            </a:fld>
            <a:endParaRPr lang="en-US"/>
          </a:p>
        </p:txBody>
      </p:sp>
      <p:sp>
        <p:nvSpPr>
          <p:cNvPr id="6" name="Rectangle 5"/>
          <p:cNvSpPr/>
          <p:nvPr/>
        </p:nvSpPr>
        <p:spPr>
          <a:xfrm>
            <a:off x="459685" y="593884"/>
            <a:ext cx="11070011" cy="6093976"/>
          </a:xfrm>
          <a:prstGeom prst="rect">
            <a:avLst/>
          </a:prstGeom>
        </p:spPr>
        <p:txBody>
          <a:bodyPr wrap="square">
            <a:spAutoFit/>
          </a:bodyPr>
          <a:lstStyle/>
          <a:p>
            <a:pPr algn="just">
              <a:spcAft>
                <a:spcPts val="600"/>
              </a:spcAft>
            </a:pPr>
            <a:r>
              <a:rPr lang="en-US" sz="2800" b="1" dirty="0"/>
              <a:t>8.1</a:t>
            </a:r>
            <a:r>
              <a:rPr lang="en-US" sz="2800" b="1" dirty="0">
                <a:latin typeface="Century Gothic" panose="020B0502020202020204" pitchFamily="34" charset="0"/>
              </a:rPr>
              <a:t>	Types and causes of </a:t>
            </a:r>
            <a:r>
              <a:rPr lang="en-US" sz="2800" b="1" dirty="0" smtClean="0">
                <a:latin typeface="Century Gothic" panose="020B0502020202020204" pitchFamily="34" charset="0"/>
              </a:rPr>
              <a:t>Divergences in Prices</a:t>
            </a:r>
          </a:p>
          <a:p>
            <a:pPr algn="just">
              <a:spcAft>
                <a:spcPts val="600"/>
              </a:spcAft>
            </a:pPr>
            <a:r>
              <a:rPr lang="en-US" sz="2800" b="1" dirty="0" smtClean="0">
                <a:latin typeface="Century Gothic" panose="020B0502020202020204" pitchFamily="34" charset="0"/>
              </a:rPr>
              <a:t>	</a:t>
            </a:r>
            <a:r>
              <a:rPr lang="en-US" sz="2800" b="1" dirty="0" smtClean="0">
                <a:solidFill>
                  <a:srgbClr val="92D050"/>
                </a:solidFill>
                <a:latin typeface="Century Gothic" panose="020B0502020202020204" pitchFamily="34" charset="0"/>
              </a:rPr>
              <a:t>What are divergences?</a:t>
            </a:r>
            <a:endParaRPr lang="en-US" sz="2800" b="1" dirty="0">
              <a:solidFill>
                <a:srgbClr val="92D050"/>
              </a:solidFill>
              <a:latin typeface="Century Gothic" panose="020B0502020202020204" pitchFamily="34" charset="0"/>
            </a:endParaRPr>
          </a:p>
          <a:p>
            <a:pPr algn="just">
              <a:spcAft>
                <a:spcPts val="1200"/>
              </a:spcAft>
            </a:pPr>
            <a:r>
              <a:rPr lang="en-US" sz="2400" b="1" dirty="0" smtClean="0">
                <a:latin typeface="Century Gothic" panose="020B0502020202020204" pitchFamily="34" charset="0"/>
              </a:rPr>
              <a:t>8.1.1 Divergence </a:t>
            </a:r>
            <a:r>
              <a:rPr lang="en-US" sz="2400" b="1" dirty="0">
                <a:latin typeface="Century Gothic" panose="020B0502020202020204" pitchFamily="34" charset="0"/>
              </a:rPr>
              <a:t>due to market failure</a:t>
            </a:r>
          </a:p>
          <a:p>
            <a:pPr marL="285750" indent="-285750" algn="just">
              <a:spcAft>
                <a:spcPts val="1200"/>
              </a:spcAft>
              <a:buFont typeface="Wingdings" pitchFamily="2" charset="2"/>
              <a:buChar char="ü"/>
            </a:pPr>
            <a:r>
              <a:rPr lang="en-US" sz="2400" dirty="0">
                <a:latin typeface="Century Gothic" panose="020B0502020202020204" pitchFamily="34" charset="0"/>
              </a:rPr>
              <a:t>Market failure refers to a situation where market operations lead to inefficient allocation of </a:t>
            </a:r>
            <a:r>
              <a:rPr lang="en-US" sz="2400" dirty="0" smtClean="0">
                <a:latin typeface="Century Gothic" panose="020B0502020202020204" pitchFamily="34" charset="0"/>
              </a:rPr>
              <a:t>products/factors</a:t>
            </a:r>
            <a:r>
              <a:rPr lang="en-US" sz="2400" dirty="0">
                <a:latin typeface="Century Gothic" panose="020B0502020202020204" pitchFamily="34" charset="0"/>
              </a:rPr>
              <a:t>. </a:t>
            </a:r>
            <a:r>
              <a:rPr lang="en-US" sz="2400" dirty="0" smtClean="0">
                <a:latin typeface="Century Gothic" panose="020B0502020202020204" pitchFamily="34" charset="0"/>
              </a:rPr>
              <a:t>Here, </a:t>
            </a:r>
            <a:r>
              <a:rPr lang="en-US" sz="2400" dirty="0">
                <a:latin typeface="Century Gothic" panose="020B0502020202020204" pitchFamily="34" charset="0"/>
              </a:rPr>
              <a:t>the market fails to generate competitive prices that reflect social opportunity </a:t>
            </a:r>
            <a:r>
              <a:rPr lang="en-US" sz="2400" dirty="0" smtClean="0">
                <a:latin typeface="Century Gothic" panose="020B0502020202020204" pitchFamily="34" charset="0"/>
              </a:rPr>
              <a:t>cost due to: </a:t>
            </a:r>
          </a:p>
          <a:p>
            <a:pPr marL="800100" lvl="1" indent="-342900" algn="just">
              <a:spcAft>
                <a:spcPts val="1200"/>
              </a:spcAft>
              <a:buFont typeface="Wingdings" panose="05000000000000000000" pitchFamily="2" charset="2"/>
              <a:buChar char="§"/>
            </a:pPr>
            <a:r>
              <a:rPr lang="en-US" sz="2400" dirty="0" smtClean="0">
                <a:latin typeface="Century Gothic" panose="020B0502020202020204" pitchFamily="34" charset="0"/>
              </a:rPr>
              <a:t>Monopoly </a:t>
            </a:r>
            <a:r>
              <a:rPr lang="en-US" sz="2400" dirty="0">
                <a:latin typeface="Century Gothic" panose="020B0502020202020204" pitchFamily="34" charset="0"/>
              </a:rPr>
              <a:t>or </a:t>
            </a:r>
            <a:r>
              <a:rPr lang="en-US" sz="2400" dirty="0" smtClean="0">
                <a:latin typeface="Century Gothic" panose="020B0502020202020204" pitchFamily="34" charset="0"/>
              </a:rPr>
              <a:t>monopsony</a:t>
            </a:r>
            <a:endParaRPr lang="en-US" sz="2400" dirty="0">
              <a:latin typeface="Century Gothic" panose="020B0502020202020204" pitchFamily="34" charset="0"/>
            </a:endParaRPr>
          </a:p>
          <a:p>
            <a:pPr marL="800100" lvl="1" indent="-342900">
              <a:spcAft>
                <a:spcPts val="1200"/>
              </a:spcAft>
              <a:buFont typeface="Wingdings" panose="05000000000000000000" pitchFamily="2" charset="2"/>
              <a:buChar char="§"/>
            </a:pPr>
            <a:r>
              <a:rPr lang="en-US" sz="2400" dirty="0" smtClean="0">
                <a:latin typeface="Century Gothic" panose="020B0502020202020204" pitchFamily="34" charset="0"/>
              </a:rPr>
              <a:t>Negative </a:t>
            </a:r>
            <a:r>
              <a:rPr lang="en-US" sz="2400" dirty="0">
                <a:latin typeface="Century Gothic" panose="020B0502020202020204" pitchFamily="34" charset="0"/>
              </a:rPr>
              <a:t>externalities (costs for which the imposer cannot be charged</a:t>
            </a:r>
            <a:r>
              <a:rPr lang="en-US" sz="2400" dirty="0" smtClean="0">
                <a:latin typeface="Century Gothic" panose="020B0502020202020204" pitchFamily="34" charset="0"/>
              </a:rPr>
              <a:t>)</a:t>
            </a:r>
          </a:p>
          <a:p>
            <a:pPr marL="800100" lvl="1" indent="-342900">
              <a:spcAft>
                <a:spcPts val="1200"/>
              </a:spcAft>
              <a:buFont typeface="Wingdings" panose="05000000000000000000" pitchFamily="2" charset="2"/>
              <a:buChar char="§"/>
            </a:pPr>
            <a:r>
              <a:rPr lang="en-US" sz="2400" dirty="0">
                <a:latin typeface="Century Gothic" panose="020B0502020202020204" pitchFamily="34" charset="0"/>
              </a:rPr>
              <a:t>P</a:t>
            </a:r>
            <a:r>
              <a:rPr lang="en-US" sz="2400" dirty="0" smtClean="0">
                <a:latin typeface="Century Gothic" panose="020B0502020202020204" pitchFamily="34" charset="0"/>
              </a:rPr>
              <a:t>ositive </a:t>
            </a:r>
            <a:r>
              <a:rPr lang="en-US" sz="2400" dirty="0">
                <a:latin typeface="Century Gothic" panose="020B0502020202020204" pitchFamily="34" charset="0"/>
              </a:rPr>
              <a:t>externalities (benefits for which the provider cannot receive compensation</a:t>
            </a:r>
            <a:r>
              <a:rPr lang="en-US" sz="2400" dirty="0" smtClean="0">
                <a:latin typeface="Century Gothic" panose="020B0502020202020204" pitchFamily="34" charset="0"/>
              </a:rPr>
              <a:t>)</a:t>
            </a:r>
            <a:endParaRPr lang="en-US" sz="2400" dirty="0">
              <a:latin typeface="Century Gothic" panose="020B0502020202020204" pitchFamily="34" charset="0"/>
            </a:endParaRPr>
          </a:p>
          <a:p>
            <a:pPr marL="800100" lvl="1" indent="-342900">
              <a:spcAft>
                <a:spcPts val="1200"/>
              </a:spcAft>
              <a:buFont typeface="Wingdings" panose="05000000000000000000" pitchFamily="2" charset="2"/>
              <a:buChar char="§"/>
            </a:pPr>
            <a:r>
              <a:rPr lang="en-US" sz="2400" dirty="0">
                <a:latin typeface="Century Gothic" panose="020B0502020202020204" pitchFamily="34" charset="0"/>
              </a:rPr>
              <a:t>F</a:t>
            </a:r>
            <a:r>
              <a:rPr lang="en-US" sz="2400" dirty="0" smtClean="0">
                <a:latin typeface="Century Gothic" panose="020B0502020202020204" pitchFamily="34" charset="0"/>
              </a:rPr>
              <a:t>actor </a:t>
            </a:r>
            <a:r>
              <a:rPr lang="en-US" sz="2400" dirty="0">
                <a:latin typeface="Century Gothic" panose="020B0502020202020204" pitchFamily="34" charset="0"/>
              </a:rPr>
              <a:t>market imperfections (inadequate development of institutions to provide competitive services and full information). </a:t>
            </a:r>
          </a:p>
        </p:txBody>
      </p:sp>
    </p:spTree>
    <p:extLst>
      <p:ext uri="{BB962C8B-B14F-4D97-AF65-F5344CB8AC3E}">
        <p14:creationId xmlns:p14="http://schemas.microsoft.com/office/powerpoint/2010/main" val="7492984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101</a:t>
            </a:fld>
            <a:endParaRPr lang="en-US"/>
          </a:p>
        </p:txBody>
      </p:sp>
      <p:sp>
        <p:nvSpPr>
          <p:cNvPr id="6" name="Rectangle 5"/>
          <p:cNvSpPr/>
          <p:nvPr/>
        </p:nvSpPr>
        <p:spPr>
          <a:xfrm>
            <a:off x="562813" y="754497"/>
            <a:ext cx="10484393" cy="4093428"/>
          </a:xfrm>
          <a:prstGeom prst="rect">
            <a:avLst/>
          </a:prstGeom>
        </p:spPr>
        <p:txBody>
          <a:bodyPr wrap="square">
            <a:spAutoFit/>
          </a:bodyPr>
          <a:lstStyle/>
          <a:p>
            <a:pPr algn="just">
              <a:spcAft>
                <a:spcPts val="1200"/>
              </a:spcAft>
            </a:pPr>
            <a:r>
              <a:rPr lang="en-US" sz="2800" b="1" dirty="0" smtClean="0">
                <a:latin typeface="Century Gothic" panose="020B0502020202020204" pitchFamily="34" charset="0"/>
              </a:rPr>
              <a:t>8.1.2 Divergence </a:t>
            </a:r>
            <a:r>
              <a:rPr lang="en-US" sz="2800" b="1" dirty="0">
                <a:latin typeface="Century Gothic" panose="020B0502020202020204" pitchFamily="34" charset="0"/>
              </a:rPr>
              <a:t>due to distorting government policy</a:t>
            </a:r>
          </a:p>
          <a:p>
            <a:pPr marL="285750" indent="-285750" algn="just">
              <a:spcAft>
                <a:spcPts val="1200"/>
              </a:spcAft>
              <a:buFont typeface="Wingdings" pitchFamily="2" charset="2"/>
              <a:buChar char="ü"/>
            </a:pPr>
            <a:r>
              <a:rPr lang="en-US" sz="2400" dirty="0">
                <a:latin typeface="Century Gothic" panose="020B0502020202020204" pitchFamily="34" charset="0"/>
              </a:rPr>
              <a:t>Distorting policies </a:t>
            </a:r>
            <a:endParaRPr lang="en-US" sz="2400" dirty="0" smtClean="0">
              <a:latin typeface="Century Gothic" panose="020B0502020202020204" pitchFamily="34" charset="0"/>
            </a:endParaRPr>
          </a:p>
          <a:p>
            <a:pPr marL="800100" lvl="1" indent="-342900" algn="just">
              <a:spcAft>
                <a:spcPts val="1200"/>
              </a:spcAft>
              <a:buFont typeface="Wingdings" panose="05000000000000000000" pitchFamily="2" charset="2"/>
              <a:buChar char="§"/>
            </a:pPr>
            <a:r>
              <a:rPr lang="en-US" sz="2400" dirty="0" smtClean="0">
                <a:latin typeface="Century Gothic" panose="020B0502020202020204" pitchFamily="34" charset="0"/>
              </a:rPr>
              <a:t>Policies prevent </a:t>
            </a:r>
            <a:r>
              <a:rPr lang="en-US" sz="2400" dirty="0">
                <a:latin typeface="Century Gothic" panose="020B0502020202020204" pitchFamily="34" charset="0"/>
              </a:rPr>
              <a:t>efficient allocation of resources to further non-efficiency objectives such as equity or </a:t>
            </a:r>
            <a:r>
              <a:rPr lang="en-US" sz="2400" dirty="0" smtClean="0">
                <a:latin typeface="Century Gothic" panose="020B0502020202020204" pitchFamily="34" charset="0"/>
              </a:rPr>
              <a:t>security.</a:t>
            </a:r>
          </a:p>
          <a:p>
            <a:pPr marL="800100" lvl="1" indent="-342900" algn="just">
              <a:spcAft>
                <a:spcPts val="1200"/>
              </a:spcAft>
              <a:buFont typeface="Wingdings" panose="05000000000000000000" pitchFamily="2" charset="2"/>
              <a:buChar char="§"/>
            </a:pPr>
            <a:r>
              <a:rPr lang="en-US" sz="2400" dirty="0" smtClean="0">
                <a:latin typeface="Century Gothic" panose="020B0502020202020204" pitchFamily="34" charset="0"/>
              </a:rPr>
              <a:t>A </a:t>
            </a:r>
            <a:r>
              <a:rPr lang="en-US" sz="2400" dirty="0">
                <a:latin typeface="Century Gothic" panose="020B0502020202020204" pitchFamily="34" charset="0"/>
              </a:rPr>
              <a:t>tariff on rice imports, for example, may lead to increase in incomes of domestic farmers and domestic rice production</a:t>
            </a:r>
            <a:r>
              <a:rPr lang="en-US" sz="2400" dirty="0" smtClean="0">
                <a:latin typeface="Century Gothic" panose="020B0502020202020204" pitchFamily="34" charset="0"/>
              </a:rPr>
              <a:t>.</a:t>
            </a:r>
          </a:p>
          <a:p>
            <a:pPr marL="800100" lvl="1" indent="-342900" algn="just">
              <a:spcAft>
                <a:spcPts val="1200"/>
              </a:spcAft>
              <a:buFont typeface="Wingdings" panose="05000000000000000000" pitchFamily="2" charset="2"/>
              <a:buChar char="§"/>
            </a:pPr>
            <a:r>
              <a:rPr lang="en-US" sz="2400" dirty="0" smtClean="0">
                <a:latin typeface="Century Gothic" panose="020B0502020202020204" pitchFamily="34" charset="0"/>
              </a:rPr>
              <a:t>Tariff may also give </a:t>
            </a:r>
            <a:r>
              <a:rPr lang="en-US" sz="2400" dirty="0">
                <a:latin typeface="Century Gothic" panose="020B0502020202020204" pitchFamily="34" charset="0"/>
              </a:rPr>
              <a:t>rise to efficiency losses if imports were cheaper than the costs of domestic resources used to produce the additional rice. </a:t>
            </a:r>
          </a:p>
        </p:txBody>
      </p:sp>
      <p:sp>
        <p:nvSpPr>
          <p:cNvPr id="2" name="Rectangle 1"/>
          <p:cNvSpPr/>
          <p:nvPr/>
        </p:nvSpPr>
        <p:spPr>
          <a:xfrm>
            <a:off x="822960" y="4961393"/>
            <a:ext cx="11194416" cy="1446550"/>
          </a:xfrm>
          <a:prstGeom prst="rect">
            <a:avLst/>
          </a:prstGeom>
        </p:spPr>
        <p:txBody>
          <a:bodyPr wrap="square">
            <a:spAutoFit/>
          </a:bodyPr>
          <a:lstStyle/>
          <a:p>
            <a:r>
              <a:rPr lang="en-GB" sz="2200" dirty="0" smtClean="0">
                <a:solidFill>
                  <a:srgbClr val="7030A0"/>
                </a:solidFill>
                <a:latin typeface="Century Gothic" panose="020B0502020202020204" pitchFamily="34" charset="0"/>
                <a:ea typeface="Times New Roman" panose="02020603050405020304" pitchFamily="18" charset="0"/>
              </a:rPr>
              <a:t>Note: </a:t>
            </a:r>
          </a:p>
          <a:p>
            <a:r>
              <a:rPr lang="en-GB" sz="2200" dirty="0" smtClean="0">
                <a:solidFill>
                  <a:srgbClr val="7030A0"/>
                </a:solidFill>
                <a:latin typeface="Century Gothic" panose="020B0502020202020204" pitchFamily="34" charset="0"/>
                <a:ea typeface="Times New Roman" panose="02020603050405020304" pitchFamily="18" charset="0"/>
              </a:rPr>
              <a:t>Divergences could be eliminated, </a:t>
            </a:r>
            <a:r>
              <a:rPr lang="en-GB" sz="2200" dirty="0">
                <a:solidFill>
                  <a:srgbClr val="7030A0"/>
                </a:solidFill>
                <a:latin typeface="Century Gothic" panose="020B0502020202020204" pitchFamily="34" charset="0"/>
                <a:ea typeface="Times New Roman" panose="02020603050405020304" pitchFamily="18" charset="0"/>
              </a:rPr>
              <a:t>in principle, if the government were able to implement efficient policies that offset market failures or to override non-efficiency objectives and remove distorting policies (Pearson </a:t>
            </a:r>
            <a:r>
              <a:rPr lang="en-GB" sz="2200" i="1" dirty="0">
                <a:solidFill>
                  <a:srgbClr val="7030A0"/>
                </a:solidFill>
                <a:latin typeface="Century Gothic" panose="020B0502020202020204" pitchFamily="34" charset="0"/>
                <a:ea typeface="Times New Roman" panose="02020603050405020304" pitchFamily="18" charset="0"/>
              </a:rPr>
              <a:t>et al.</a:t>
            </a:r>
            <a:r>
              <a:rPr lang="en-GB" sz="2200" dirty="0">
                <a:solidFill>
                  <a:srgbClr val="7030A0"/>
                </a:solidFill>
                <a:latin typeface="Century Gothic" panose="020B0502020202020204" pitchFamily="34" charset="0"/>
                <a:ea typeface="Times New Roman" panose="02020603050405020304" pitchFamily="18" charset="0"/>
              </a:rPr>
              <a:t>, 2003).</a:t>
            </a:r>
            <a:endParaRPr lang="en-US" sz="2200" dirty="0">
              <a:solidFill>
                <a:srgbClr val="7030A0"/>
              </a:solidFill>
              <a:latin typeface="Century Gothic" panose="020B0502020202020204" pitchFamily="34" charset="0"/>
            </a:endParaRPr>
          </a:p>
        </p:txBody>
      </p:sp>
    </p:spTree>
    <p:extLst>
      <p:ext uri="{BB962C8B-B14F-4D97-AF65-F5344CB8AC3E}">
        <p14:creationId xmlns:p14="http://schemas.microsoft.com/office/powerpoint/2010/main" val="3565882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102</a:t>
            </a:fld>
            <a:endParaRPr lang="en-US"/>
          </a:p>
        </p:txBody>
      </p:sp>
      <p:sp>
        <p:nvSpPr>
          <p:cNvPr id="6" name="Rectangle 5"/>
          <p:cNvSpPr/>
          <p:nvPr/>
        </p:nvSpPr>
        <p:spPr>
          <a:xfrm>
            <a:off x="738020" y="747876"/>
            <a:ext cx="10105623" cy="4985980"/>
          </a:xfrm>
          <a:prstGeom prst="rect">
            <a:avLst/>
          </a:prstGeom>
        </p:spPr>
        <p:txBody>
          <a:bodyPr wrap="square">
            <a:spAutoFit/>
          </a:bodyPr>
          <a:lstStyle/>
          <a:p>
            <a:pPr algn="just">
              <a:spcAft>
                <a:spcPts val="1200"/>
              </a:spcAft>
            </a:pPr>
            <a:r>
              <a:rPr lang="en-US" sz="2800" b="1" dirty="0"/>
              <a:t>8.2 </a:t>
            </a:r>
            <a:r>
              <a:rPr lang="en-US" sz="2800" b="1" dirty="0">
                <a:latin typeface="Century Gothic" panose="020B0502020202020204" pitchFamily="34" charset="0"/>
              </a:rPr>
              <a:t>The Policy Analysis Matrix</a:t>
            </a:r>
          </a:p>
          <a:p>
            <a:pPr marL="342900" indent="-342900" algn="just">
              <a:spcAft>
                <a:spcPts val="1200"/>
              </a:spcAft>
              <a:buFont typeface="Wingdings" pitchFamily="2" charset="2"/>
              <a:buChar char="ü"/>
            </a:pPr>
            <a:r>
              <a:rPr lang="en-US" sz="2400" dirty="0">
                <a:latin typeface="Century Gothic" panose="020B0502020202020204" pitchFamily="34" charset="0"/>
              </a:rPr>
              <a:t>The PAM is an analytical framework for measuring:</a:t>
            </a:r>
          </a:p>
          <a:p>
            <a:pPr marL="800100" lvl="1" indent="-342900" algn="just">
              <a:spcAft>
                <a:spcPts val="1200"/>
              </a:spcAft>
              <a:buFont typeface="Arial" pitchFamily="34" charset="0"/>
              <a:buChar char="•"/>
            </a:pPr>
            <a:r>
              <a:rPr lang="en-US" sz="2400" dirty="0">
                <a:latin typeface="Century Gothic" panose="020B0502020202020204" pitchFamily="34" charset="0"/>
              </a:rPr>
              <a:t>the impact of policy on competitiveness and farm-level profits; </a:t>
            </a:r>
          </a:p>
          <a:p>
            <a:pPr marL="800100" lvl="1" indent="-342900" algn="just">
              <a:spcAft>
                <a:spcPts val="1200"/>
              </a:spcAft>
              <a:buFont typeface="Arial" pitchFamily="34" charset="0"/>
              <a:buChar char="•"/>
            </a:pPr>
            <a:r>
              <a:rPr lang="en-US" sz="2400" dirty="0">
                <a:latin typeface="Century Gothic" panose="020B0502020202020204" pitchFamily="34" charset="0"/>
              </a:rPr>
              <a:t>the influence of investment policy on economic efficiency and comparative advantage; and</a:t>
            </a:r>
          </a:p>
          <a:p>
            <a:pPr marL="800100" lvl="1" indent="-342900" algn="just">
              <a:spcAft>
                <a:spcPts val="1200"/>
              </a:spcAft>
              <a:buFont typeface="Arial" pitchFamily="34" charset="0"/>
              <a:buChar char="•"/>
            </a:pPr>
            <a:r>
              <a:rPr lang="en-US" sz="2400" dirty="0">
                <a:latin typeface="Century Gothic" panose="020B0502020202020204" pitchFamily="34" charset="0"/>
              </a:rPr>
              <a:t>the effects of agricultural research policy on changing technologies. </a:t>
            </a:r>
          </a:p>
          <a:p>
            <a:pPr marL="342900" indent="-342900" algn="just">
              <a:spcAft>
                <a:spcPts val="1200"/>
              </a:spcAft>
              <a:buFont typeface="Wingdings" pitchFamily="2" charset="2"/>
              <a:buChar char="ü"/>
            </a:pPr>
            <a:r>
              <a:rPr lang="en-US" sz="2400" dirty="0">
                <a:latin typeface="Century Gothic" panose="020B0502020202020204" pitchFamily="34" charset="0"/>
              </a:rPr>
              <a:t>PAM provides a complete and consistent approach to determining all policy influences on costs and returns of agricultural production (Monke and Pearson, 1989). </a:t>
            </a:r>
          </a:p>
        </p:txBody>
      </p:sp>
    </p:spTree>
    <p:extLst>
      <p:ext uri="{BB962C8B-B14F-4D97-AF65-F5344CB8AC3E}">
        <p14:creationId xmlns:p14="http://schemas.microsoft.com/office/powerpoint/2010/main" val="67015814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103</a:t>
            </a:fld>
            <a:endParaRPr lang="en-US"/>
          </a:p>
        </p:txBody>
      </p:sp>
      <p:sp>
        <p:nvSpPr>
          <p:cNvPr id="6" name="Rectangle 5"/>
          <p:cNvSpPr/>
          <p:nvPr/>
        </p:nvSpPr>
        <p:spPr>
          <a:xfrm>
            <a:off x="516160" y="526684"/>
            <a:ext cx="10752476" cy="5339923"/>
          </a:xfrm>
          <a:prstGeom prst="rect">
            <a:avLst/>
          </a:prstGeom>
        </p:spPr>
        <p:txBody>
          <a:bodyPr wrap="square">
            <a:spAutoFit/>
          </a:bodyPr>
          <a:lstStyle/>
          <a:p>
            <a:r>
              <a:rPr lang="en-US" sz="2800" b="1" dirty="0" smtClean="0">
                <a:latin typeface="Century Gothic" panose="020B0502020202020204" pitchFamily="34" charset="0"/>
              </a:rPr>
              <a:t>8.3 PAM Results</a:t>
            </a:r>
          </a:p>
          <a:p>
            <a:pPr marL="285750" indent="-285750">
              <a:spcBef>
                <a:spcPts val="1200"/>
              </a:spcBef>
              <a:buFont typeface="Wingdings" pitchFamily="2" charset="2"/>
              <a:buChar char="ü"/>
            </a:pPr>
            <a:r>
              <a:rPr lang="en-US" sz="2300" dirty="0" smtClean="0">
                <a:latin typeface="Century Gothic" panose="020B0502020202020204" pitchFamily="34" charset="0"/>
              </a:rPr>
              <a:t>The </a:t>
            </a:r>
            <a:r>
              <a:rPr lang="en-US" sz="2300" dirty="0">
                <a:latin typeface="Century Gothic" panose="020B0502020202020204" pitchFamily="34" charset="0"/>
              </a:rPr>
              <a:t>results obtained from the PAM is utilized in the identification of</a:t>
            </a:r>
            <a:r>
              <a:rPr lang="en-US" sz="2300" dirty="0" smtClean="0">
                <a:latin typeface="Century Gothic" panose="020B0502020202020204" pitchFamily="34" charset="0"/>
              </a:rPr>
              <a:t>:</a:t>
            </a:r>
            <a:endParaRPr lang="en-US" sz="2300" dirty="0">
              <a:latin typeface="Century Gothic" panose="020B0502020202020204" pitchFamily="34" charset="0"/>
            </a:endParaRPr>
          </a:p>
          <a:p>
            <a:pPr marL="742950" lvl="1" indent="-285750" algn="just">
              <a:spcBef>
                <a:spcPts val="1200"/>
              </a:spcBef>
              <a:buFont typeface="Arial" pitchFamily="34" charset="0"/>
              <a:buChar char="•"/>
            </a:pPr>
            <a:r>
              <a:rPr lang="en-US" sz="2300" dirty="0">
                <a:latin typeface="Century Gothic" panose="020B0502020202020204" pitchFamily="34" charset="0"/>
              </a:rPr>
              <a:t>competitive producers under existing policies;</a:t>
            </a:r>
          </a:p>
          <a:p>
            <a:pPr marL="742950" lvl="1" indent="-285750" algn="just">
              <a:spcBef>
                <a:spcPts val="1200"/>
              </a:spcBef>
              <a:buFont typeface="Arial" pitchFamily="34" charset="0"/>
              <a:buChar char="•"/>
            </a:pPr>
            <a:r>
              <a:rPr lang="en-US" sz="2300" dirty="0">
                <a:latin typeface="Century Gothic" panose="020B0502020202020204" pitchFamily="34" charset="0"/>
              </a:rPr>
              <a:t>how profits change due to changes in policies based on the type of commodities grown</a:t>
            </a:r>
            <a:r>
              <a:rPr lang="en-US" sz="2300" dirty="0" smtClean="0">
                <a:latin typeface="Century Gothic" panose="020B0502020202020204" pitchFamily="34" charset="0"/>
              </a:rPr>
              <a:t>;</a:t>
            </a:r>
            <a:endParaRPr lang="en-US" sz="2300" dirty="0">
              <a:latin typeface="Century Gothic" panose="020B0502020202020204" pitchFamily="34" charset="0"/>
            </a:endParaRPr>
          </a:p>
          <a:p>
            <a:pPr marL="742950" lvl="1" indent="-285750" algn="just">
              <a:spcBef>
                <a:spcPts val="1200"/>
              </a:spcBef>
              <a:buFont typeface="Arial" pitchFamily="34" charset="0"/>
              <a:buChar char="•"/>
            </a:pPr>
            <a:r>
              <a:rPr lang="en-US" sz="2300" dirty="0">
                <a:latin typeface="Century Gothic" panose="020B0502020202020204" pitchFamily="34" charset="0"/>
              </a:rPr>
              <a:t> producers’ technological level, and the agro-ecological zones in which their farms are </a:t>
            </a:r>
            <a:r>
              <a:rPr lang="en-US" sz="2300" dirty="0" smtClean="0">
                <a:latin typeface="Century Gothic" panose="020B0502020202020204" pitchFamily="34" charset="0"/>
              </a:rPr>
              <a:t>situated</a:t>
            </a:r>
            <a:r>
              <a:rPr lang="en-US" sz="2300" dirty="0">
                <a:latin typeface="Century Gothic" panose="020B0502020202020204" pitchFamily="34" charset="0"/>
              </a:rPr>
              <a:t>;</a:t>
            </a:r>
            <a:endParaRPr lang="en-US" sz="2300" dirty="0" smtClean="0">
              <a:latin typeface="Century Gothic" panose="020B0502020202020204" pitchFamily="34" charset="0"/>
            </a:endParaRPr>
          </a:p>
          <a:p>
            <a:pPr marL="742950" lvl="1" indent="-285750" algn="just">
              <a:spcBef>
                <a:spcPts val="1200"/>
              </a:spcBef>
              <a:buFont typeface="Arial" pitchFamily="34" charset="0"/>
              <a:buChar char="•"/>
            </a:pPr>
            <a:r>
              <a:rPr lang="en-US" sz="2300" dirty="0">
                <a:latin typeface="Century Gothic" panose="020B0502020202020204" pitchFamily="34" charset="0"/>
              </a:rPr>
              <a:t>commodity production systems that currently </a:t>
            </a:r>
            <a:r>
              <a:rPr lang="en-US" sz="2300" dirty="0" smtClean="0">
                <a:latin typeface="Century Gothic" panose="020B0502020202020204" pitchFamily="34" charset="0"/>
              </a:rPr>
              <a:t>have </a:t>
            </a:r>
            <a:r>
              <a:rPr lang="en-US" sz="2300" dirty="0">
                <a:latin typeface="Century Gothic" panose="020B0502020202020204" pitchFamily="34" charset="0"/>
              </a:rPr>
              <a:t>strong or weak comparative </a:t>
            </a:r>
            <a:r>
              <a:rPr lang="en-US" sz="2300" dirty="0" smtClean="0">
                <a:latin typeface="Century Gothic" panose="020B0502020202020204" pitchFamily="34" charset="0"/>
              </a:rPr>
              <a:t>advantage; and</a:t>
            </a:r>
            <a:endParaRPr lang="en-US" sz="2300" dirty="0">
              <a:latin typeface="Century Gothic" panose="020B0502020202020204" pitchFamily="34" charset="0"/>
            </a:endParaRPr>
          </a:p>
          <a:p>
            <a:pPr marL="742950" lvl="1" indent="-285750" algn="just">
              <a:spcBef>
                <a:spcPts val="1200"/>
              </a:spcBef>
              <a:buFont typeface="Arial" pitchFamily="34" charset="0"/>
              <a:buChar char="•"/>
            </a:pPr>
            <a:r>
              <a:rPr lang="en-US" sz="2300" dirty="0">
                <a:latin typeface="Century Gothic" panose="020B0502020202020204" pitchFamily="34" charset="0"/>
              </a:rPr>
              <a:t>the most productive guidelines for basic and applied research to raise crop yields, reduce social costs and, consequently, increase social profits</a:t>
            </a:r>
            <a:r>
              <a:rPr lang="en-US" sz="2300" dirty="0" smtClean="0">
                <a:latin typeface="Century Gothic" panose="020B0502020202020204" pitchFamily="34" charset="0"/>
              </a:rPr>
              <a:t>.</a:t>
            </a:r>
            <a:endParaRPr lang="en-US" sz="2300" dirty="0">
              <a:latin typeface="Century Gothic" panose="020B0502020202020204" pitchFamily="34" charset="0"/>
            </a:endParaRPr>
          </a:p>
        </p:txBody>
      </p:sp>
    </p:spTree>
    <p:extLst>
      <p:ext uri="{BB962C8B-B14F-4D97-AF65-F5344CB8AC3E}">
        <p14:creationId xmlns:p14="http://schemas.microsoft.com/office/powerpoint/2010/main" val="7071908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104</a:t>
            </a:fld>
            <a:endParaRPr lang="en-US"/>
          </a:p>
        </p:txBody>
      </p:sp>
      <p:sp>
        <p:nvSpPr>
          <p:cNvPr id="6" name="Rectangle 5"/>
          <p:cNvSpPr/>
          <p:nvPr/>
        </p:nvSpPr>
        <p:spPr>
          <a:xfrm>
            <a:off x="631291" y="821659"/>
            <a:ext cx="9803628" cy="4308872"/>
          </a:xfrm>
          <a:prstGeom prst="rect">
            <a:avLst/>
          </a:prstGeom>
        </p:spPr>
        <p:txBody>
          <a:bodyPr wrap="square">
            <a:spAutoFit/>
          </a:bodyPr>
          <a:lstStyle/>
          <a:p>
            <a:r>
              <a:rPr lang="en-US" sz="2800" b="1" dirty="0" smtClean="0">
                <a:latin typeface="Century Gothic" panose="020B0502020202020204" pitchFamily="34" charset="0"/>
              </a:rPr>
              <a:t>8.4 </a:t>
            </a:r>
            <a:r>
              <a:rPr lang="en-US" sz="2800" b="1" dirty="0">
                <a:latin typeface="Century Gothic" panose="020B0502020202020204" pitchFamily="34" charset="0"/>
              </a:rPr>
              <a:t>Framework of the Policy Analysis Matrix (PAM)</a:t>
            </a:r>
          </a:p>
          <a:p>
            <a:pPr marL="285750" indent="-285750">
              <a:spcBef>
                <a:spcPts val="1200"/>
              </a:spcBef>
              <a:buFont typeface="Wingdings" pitchFamily="2" charset="2"/>
              <a:buChar char="ü"/>
            </a:pPr>
            <a:r>
              <a:rPr lang="en-US" sz="2400" dirty="0">
                <a:latin typeface="Century Gothic" panose="020B0502020202020204" pitchFamily="34" charset="0"/>
              </a:rPr>
              <a:t>Each PAM contains two cost columns, one for tradable inputs and the other for domestic </a:t>
            </a:r>
            <a:r>
              <a:rPr lang="en-US" sz="2400" dirty="0" smtClean="0">
                <a:latin typeface="Century Gothic" panose="020B0502020202020204" pitchFamily="34" charset="0"/>
              </a:rPr>
              <a:t>factors</a:t>
            </a:r>
            <a:endParaRPr lang="en-US" sz="2400" dirty="0">
              <a:latin typeface="Century Gothic" panose="020B0502020202020204" pitchFamily="34" charset="0"/>
            </a:endParaRPr>
          </a:p>
          <a:p>
            <a:pPr marL="285750" indent="-285750">
              <a:spcBef>
                <a:spcPts val="1200"/>
              </a:spcBef>
              <a:buFont typeface="Wingdings" pitchFamily="2" charset="2"/>
              <a:buChar char="ü"/>
            </a:pPr>
            <a:r>
              <a:rPr lang="en-US" sz="2400" dirty="0">
                <a:latin typeface="Century Gothic" panose="020B0502020202020204" pitchFamily="34" charset="0"/>
              </a:rPr>
              <a:t>Costs are further differentiated into four categories; tradable inputs, domestic factors, transfers (taxes or subsidies that are set aside) and inputs made of tradable and non-tradable </a:t>
            </a:r>
            <a:r>
              <a:rPr lang="en-US" sz="2400" dirty="0" smtClean="0">
                <a:latin typeface="Century Gothic" panose="020B0502020202020204" pitchFamily="34" charset="0"/>
              </a:rPr>
              <a:t>components</a:t>
            </a:r>
          </a:p>
          <a:p>
            <a:pPr marL="285750" indent="-285750">
              <a:spcBef>
                <a:spcPts val="1200"/>
              </a:spcBef>
              <a:buFont typeface="Wingdings" pitchFamily="2" charset="2"/>
              <a:buChar char="ü"/>
            </a:pPr>
            <a:r>
              <a:rPr lang="en-US" sz="2400" dirty="0" smtClean="0">
                <a:latin typeface="Century Gothic" panose="020B0502020202020204" pitchFamily="34" charset="0"/>
              </a:rPr>
              <a:t>Inputs </a:t>
            </a:r>
            <a:r>
              <a:rPr lang="en-US" sz="2400" dirty="0">
                <a:latin typeface="Century Gothic" panose="020B0502020202020204" pitchFamily="34" charset="0"/>
              </a:rPr>
              <a:t>made of tradable and non-tradable components are further broken down so that ultimately all production costs are classified as tradable inputs, domestic factors, or </a:t>
            </a:r>
            <a:r>
              <a:rPr lang="en-US" sz="2400" dirty="0" smtClean="0">
                <a:latin typeface="Century Gothic" panose="020B0502020202020204" pitchFamily="34" charset="0"/>
              </a:rPr>
              <a:t>Transfers</a:t>
            </a:r>
            <a:endParaRPr lang="en-US" sz="2400" dirty="0">
              <a:latin typeface="Century Gothic" panose="020B0502020202020204" pitchFamily="34" charset="0"/>
            </a:endParaRPr>
          </a:p>
        </p:txBody>
      </p:sp>
    </p:spTree>
    <p:extLst>
      <p:ext uri="{BB962C8B-B14F-4D97-AF65-F5344CB8AC3E}">
        <p14:creationId xmlns:p14="http://schemas.microsoft.com/office/powerpoint/2010/main" val="22358260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105</a:t>
            </a:fld>
            <a:endParaRPr lang="en-US"/>
          </a:p>
        </p:txBody>
      </p:sp>
      <p:graphicFrame>
        <p:nvGraphicFramePr>
          <p:cNvPr id="3" name="Table 2">
            <a:extLst>
              <a:ext uri="{FF2B5EF4-FFF2-40B4-BE49-F238E27FC236}">
                <a16:creationId xmlns:a16="http://schemas.microsoft.com/office/drawing/2014/main" id="{CF83F0F1-3586-48F1-AF99-9F056C8678F2}"/>
              </a:ext>
            </a:extLst>
          </p:cNvPr>
          <p:cNvGraphicFramePr>
            <a:graphicFrameLocks noGrp="1"/>
          </p:cNvGraphicFramePr>
          <p:nvPr>
            <p:extLst>
              <p:ext uri="{D42A27DB-BD31-4B8C-83A1-F6EECF244321}">
                <p14:modId xmlns:p14="http://schemas.microsoft.com/office/powerpoint/2010/main" val="1708154489"/>
              </p:ext>
            </p:extLst>
          </p:nvPr>
        </p:nvGraphicFramePr>
        <p:xfrm>
          <a:off x="783038" y="887643"/>
          <a:ext cx="9809997" cy="3325897"/>
        </p:xfrm>
        <a:graphic>
          <a:graphicData uri="http://schemas.openxmlformats.org/drawingml/2006/table">
            <a:tbl>
              <a:tblPr/>
              <a:tblGrid>
                <a:gridCol w="1878510">
                  <a:extLst>
                    <a:ext uri="{9D8B030D-6E8A-4147-A177-3AD203B41FA5}">
                      <a16:colId xmlns:a16="http://schemas.microsoft.com/office/drawing/2014/main" val="1112634373"/>
                    </a:ext>
                  </a:extLst>
                </a:gridCol>
                <a:gridCol w="1669786">
                  <a:extLst>
                    <a:ext uri="{9D8B030D-6E8A-4147-A177-3AD203B41FA5}">
                      <a16:colId xmlns:a16="http://schemas.microsoft.com/office/drawing/2014/main" val="2219585169"/>
                    </a:ext>
                  </a:extLst>
                </a:gridCol>
                <a:gridCol w="1774149">
                  <a:extLst>
                    <a:ext uri="{9D8B030D-6E8A-4147-A177-3AD203B41FA5}">
                      <a16:colId xmlns:a16="http://schemas.microsoft.com/office/drawing/2014/main" val="3082266252"/>
                    </a:ext>
                  </a:extLst>
                </a:gridCol>
                <a:gridCol w="2087233">
                  <a:extLst>
                    <a:ext uri="{9D8B030D-6E8A-4147-A177-3AD203B41FA5}">
                      <a16:colId xmlns:a16="http://schemas.microsoft.com/office/drawing/2014/main" val="2795596754"/>
                    </a:ext>
                  </a:extLst>
                </a:gridCol>
                <a:gridCol w="2400319">
                  <a:extLst>
                    <a:ext uri="{9D8B030D-6E8A-4147-A177-3AD203B41FA5}">
                      <a16:colId xmlns:a16="http://schemas.microsoft.com/office/drawing/2014/main" val="3413518730"/>
                    </a:ext>
                  </a:extLst>
                </a:gridCol>
              </a:tblGrid>
              <a:tr h="1136842">
                <a:tc>
                  <a:txBody>
                    <a:bodyPr/>
                    <a:lstStyle/>
                    <a:p>
                      <a:pPr marL="0" marR="0" algn="ctr">
                        <a:lnSpc>
                          <a:spcPct val="107000"/>
                        </a:lnSpc>
                        <a:spcBef>
                          <a:spcPts val="0"/>
                        </a:spcBef>
                        <a:spcAft>
                          <a:spcPts val="0"/>
                        </a:spcAft>
                        <a:tabLst>
                          <a:tab pos="360045" algn="l"/>
                        </a:tabLst>
                      </a:pP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360045" algn="l"/>
                        </a:tabLst>
                      </a:pP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Parameters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360045" algn="l"/>
                        </a:tabLst>
                      </a:pP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360045" algn="l"/>
                        </a:tabLst>
                      </a:pP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Revenues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360045" algn="l"/>
                        </a:tabLst>
                      </a:pP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Tradable input costs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360045" algn="l"/>
                        </a:tabLst>
                      </a:pP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Domestic Factors costs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360045" algn="l"/>
                        </a:tabLst>
                      </a:pPr>
                      <a:r>
                        <a:rPr lang="en-GB" sz="2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360045" algn="l"/>
                        </a:tabLst>
                      </a:pPr>
                      <a:r>
                        <a:rPr lang="en-GB" sz="2400" b="1">
                          <a:effectLst/>
                          <a:latin typeface="Times New Roman" panose="02020603050405020304" pitchFamily="18" charset="0"/>
                          <a:ea typeface="Calibri" panose="020F0502020204030204" pitchFamily="34" charset="0"/>
                          <a:cs typeface="Times New Roman" panose="02020603050405020304" pitchFamily="18" charset="0"/>
                        </a:rPr>
                        <a:t>Profits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0424688"/>
                  </a:ext>
                </a:extLst>
              </a:tr>
              <a:tr h="729685">
                <a:tc>
                  <a:txBody>
                    <a:bodyPr/>
                    <a:lstStyle/>
                    <a:p>
                      <a:pPr marL="0" marR="0">
                        <a:lnSpc>
                          <a:spcPct val="150000"/>
                        </a:lnSpc>
                        <a:spcBef>
                          <a:spcPts val="0"/>
                        </a:spcBef>
                        <a:spcAft>
                          <a:spcPts val="0"/>
                        </a:spcAft>
                        <a:tabLst>
                          <a:tab pos="360045" algn="l"/>
                        </a:tabLst>
                      </a:pPr>
                      <a:r>
                        <a:rPr lang="en-GB" sz="2400">
                          <a:effectLst/>
                          <a:latin typeface="Times New Roman" panose="02020603050405020304" pitchFamily="18" charset="0"/>
                          <a:ea typeface="Calibri" panose="020F0502020204030204" pitchFamily="34" charset="0"/>
                          <a:cs typeface="Times New Roman" panose="02020603050405020304" pitchFamily="18" charset="0"/>
                        </a:rPr>
                        <a:t>Private Prices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360045" algn="l"/>
                        </a:tabLst>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360045" algn="l"/>
                        </a:tabLst>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B</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360045" algn="l"/>
                        </a:tabLst>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tabLst>
                          <a:tab pos="360045" algn="l"/>
                        </a:tabLst>
                      </a:pPr>
                      <a:r>
                        <a:rPr lang="en-GB" sz="2400">
                          <a:effectLst/>
                          <a:latin typeface="Times New Roman" panose="02020603050405020304" pitchFamily="18" charset="0"/>
                          <a:ea typeface="Calibri" panose="020F0502020204030204" pitchFamily="34" charset="0"/>
                          <a:cs typeface="Times New Roman" panose="02020603050405020304" pitchFamily="18" charset="0"/>
                        </a:rPr>
                        <a:t>D= A – B−C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1556213"/>
                  </a:ext>
                </a:extLst>
              </a:tr>
              <a:tr h="729685">
                <a:tc>
                  <a:txBody>
                    <a:bodyPr/>
                    <a:lstStyle/>
                    <a:p>
                      <a:pPr marL="0" marR="0">
                        <a:lnSpc>
                          <a:spcPct val="150000"/>
                        </a:lnSpc>
                        <a:spcBef>
                          <a:spcPts val="0"/>
                        </a:spcBef>
                        <a:spcAft>
                          <a:spcPts val="0"/>
                        </a:spcAft>
                        <a:tabLst>
                          <a:tab pos="360045" algn="l"/>
                        </a:tabLst>
                      </a:pPr>
                      <a:r>
                        <a:rPr lang="en-GB" sz="2400">
                          <a:effectLst/>
                          <a:latin typeface="Times New Roman" panose="02020603050405020304" pitchFamily="18" charset="0"/>
                          <a:ea typeface="Calibri" panose="020F0502020204030204" pitchFamily="34" charset="0"/>
                          <a:cs typeface="Times New Roman" panose="02020603050405020304" pitchFamily="18" charset="0"/>
                        </a:rPr>
                        <a:t>Social Prices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360045" algn="l"/>
                        </a:tabLst>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360045" algn="l"/>
                        </a:tabLst>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F</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360045" algn="l"/>
                        </a:tabLst>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tabLst>
                          <a:tab pos="360045" algn="l"/>
                        </a:tabLst>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H= E - F – 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5114599"/>
                  </a:ext>
                </a:extLst>
              </a:tr>
              <a:tr h="729685">
                <a:tc>
                  <a:txBody>
                    <a:bodyPr/>
                    <a:lstStyle/>
                    <a:p>
                      <a:pPr marL="0" marR="0">
                        <a:lnSpc>
                          <a:spcPct val="150000"/>
                        </a:lnSpc>
                        <a:spcBef>
                          <a:spcPts val="0"/>
                        </a:spcBef>
                        <a:spcAft>
                          <a:spcPts val="0"/>
                        </a:spcAft>
                        <a:tabLst>
                          <a:tab pos="360045" algn="l"/>
                        </a:tabLst>
                      </a:pPr>
                      <a:r>
                        <a:rPr lang="en-GB" sz="2400">
                          <a:effectLst/>
                          <a:latin typeface="Times New Roman" panose="02020603050405020304" pitchFamily="18" charset="0"/>
                          <a:ea typeface="Calibri" panose="020F0502020204030204" pitchFamily="34" charset="0"/>
                          <a:cs typeface="Times New Roman" panose="02020603050405020304" pitchFamily="18" charset="0"/>
                        </a:rPr>
                        <a:t>Transfers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360045" algn="l"/>
                        </a:tabLst>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I= A – 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360045" algn="l"/>
                        </a:tabLst>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J= F – B</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360045" algn="l"/>
                        </a:tabLst>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K= G – 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360045" algn="l"/>
                        </a:tabLst>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L=I+J+K = D−H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7728993"/>
                  </a:ext>
                </a:extLst>
              </a:tr>
            </a:tbl>
          </a:graphicData>
        </a:graphic>
      </p:graphicFrame>
      <p:sp>
        <p:nvSpPr>
          <p:cNvPr id="6" name="Rectangle 1">
            <a:extLst>
              <a:ext uri="{FF2B5EF4-FFF2-40B4-BE49-F238E27FC236}">
                <a16:creationId xmlns:a16="http://schemas.microsoft.com/office/drawing/2014/main" id="{57E0E88A-9DCC-4EAF-82D3-41920A2BD53D}"/>
              </a:ext>
            </a:extLst>
          </p:cNvPr>
          <p:cNvSpPr>
            <a:spLocks noChangeArrowheads="1"/>
          </p:cNvSpPr>
          <p:nvPr/>
        </p:nvSpPr>
        <p:spPr bwMode="auto">
          <a:xfrm>
            <a:off x="593555" y="261209"/>
            <a:ext cx="86755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0363" algn="l"/>
              </a:tabLst>
              <a:defRPr>
                <a:solidFill>
                  <a:schemeClr val="tx1"/>
                </a:solidFill>
                <a:latin typeface="Arial" panose="020B0604020202020204" pitchFamily="34" charset="0"/>
              </a:defRPr>
            </a:lvl1pPr>
            <a:lvl2pPr eaLnBrk="0" fontAlgn="base" hangingPunct="0">
              <a:spcBef>
                <a:spcPct val="0"/>
              </a:spcBef>
              <a:spcAft>
                <a:spcPct val="0"/>
              </a:spcAft>
              <a:tabLst>
                <a:tab pos="360363" algn="l"/>
              </a:tabLst>
              <a:defRPr>
                <a:solidFill>
                  <a:schemeClr val="tx1"/>
                </a:solidFill>
                <a:latin typeface="Arial" panose="020B0604020202020204" pitchFamily="34" charset="0"/>
              </a:defRPr>
            </a:lvl2pPr>
            <a:lvl3pPr eaLnBrk="0" fontAlgn="base" hangingPunct="0">
              <a:spcBef>
                <a:spcPct val="0"/>
              </a:spcBef>
              <a:spcAft>
                <a:spcPct val="0"/>
              </a:spcAft>
              <a:tabLst>
                <a:tab pos="360363" algn="l"/>
              </a:tabLst>
              <a:defRPr>
                <a:solidFill>
                  <a:schemeClr val="tx1"/>
                </a:solidFill>
                <a:latin typeface="Arial" panose="020B0604020202020204" pitchFamily="34" charset="0"/>
              </a:defRPr>
            </a:lvl3pPr>
            <a:lvl4pPr eaLnBrk="0" fontAlgn="base" hangingPunct="0">
              <a:spcBef>
                <a:spcPct val="0"/>
              </a:spcBef>
              <a:spcAft>
                <a:spcPct val="0"/>
              </a:spcAft>
              <a:tabLst>
                <a:tab pos="360363" algn="l"/>
              </a:tabLst>
              <a:defRPr>
                <a:solidFill>
                  <a:schemeClr val="tx1"/>
                </a:solidFill>
                <a:latin typeface="Arial" panose="020B0604020202020204" pitchFamily="34" charset="0"/>
              </a:defRPr>
            </a:lvl4pPr>
            <a:lvl5pPr eaLnBrk="0" fontAlgn="base" hangingPunct="0">
              <a:spcBef>
                <a:spcPct val="0"/>
              </a:spcBef>
              <a:spcAft>
                <a:spcPct val="0"/>
              </a:spcAft>
              <a:tabLst>
                <a:tab pos="360363" algn="l"/>
              </a:tabLst>
              <a:defRPr>
                <a:solidFill>
                  <a:schemeClr val="tx1"/>
                </a:solidFill>
                <a:latin typeface="Arial" panose="020B0604020202020204" pitchFamily="34" charset="0"/>
              </a:defRPr>
            </a:lvl5pPr>
            <a:lvl6pPr eaLnBrk="0" fontAlgn="base" hangingPunct="0">
              <a:spcBef>
                <a:spcPct val="0"/>
              </a:spcBef>
              <a:spcAft>
                <a:spcPct val="0"/>
              </a:spcAft>
              <a:tabLst>
                <a:tab pos="360363" algn="l"/>
              </a:tabLst>
              <a:defRPr>
                <a:solidFill>
                  <a:schemeClr val="tx1"/>
                </a:solidFill>
                <a:latin typeface="Arial" panose="020B0604020202020204" pitchFamily="34" charset="0"/>
              </a:defRPr>
            </a:lvl6pPr>
            <a:lvl7pPr eaLnBrk="0" fontAlgn="base" hangingPunct="0">
              <a:spcBef>
                <a:spcPct val="0"/>
              </a:spcBef>
              <a:spcAft>
                <a:spcPct val="0"/>
              </a:spcAft>
              <a:tabLst>
                <a:tab pos="360363" algn="l"/>
              </a:tabLst>
              <a:defRPr>
                <a:solidFill>
                  <a:schemeClr val="tx1"/>
                </a:solidFill>
                <a:latin typeface="Arial" panose="020B0604020202020204" pitchFamily="34" charset="0"/>
              </a:defRPr>
            </a:lvl7pPr>
            <a:lvl8pPr eaLnBrk="0" fontAlgn="base" hangingPunct="0">
              <a:spcBef>
                <a:spcPct val="0"/>
              </a:spcBef>
              <a:spcAft>
                <a:spcPct val="0"/>
              </a:spcAft>
              <a:tabLst>
                <a:tab pos="360363" algn="l"/>
              </a:tabLst>
              <a:defRPr>
                <a:solidFill>
                  <a:schemeClr val="tx1"/>
                </a:solidFill>
                <a:latin typeface="Arial" panose="020B0604020202020204" pitchFamily="34" charset="0"/>
              </a:defRPr>
            </a:lvl8pPr>
            <a:lvl9pPr eaLnBrk="0" fontAlgn="base" hangingPunct="0">
              <a:spcBef>
                <a:spcPct val="0"/>
              </a:spcBef>
              <a:spcAft>
                <a:spcPct val="0"/>
              </a:spcAft>
              <a:tabLst>
                <a:tab pos="3603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60363" algn="l"/>
              </a:tabLst>
            </a:pPr>
            <a:r>
              <a:rPr kumimoji="0" lang="en-GB" altLang="en-US" sz="28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Table 8.1: F</a:t>
            </a:r>
            <a:r>
              <a:rPr kumimoji="0" lang="en-GB" altLang="en-US" sz="2800" b="1"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ramework of </a:t>
            </a:r>
            <a:r>
              <a:rPr kumimoji="0" lang="en-GB" altLang="en-US" sz="2800" b="1" i="0" u="none" strike="noStrike" cap="none" normalizeH="0" baseline="0" dirty="0" smtClean="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Policy </a:t>
            </a:r>
            <a:r>
              <a:rPr lang="en-GB" altLang="en-US" sz="2800" b="1" dirty="0" bmk="">
                <a:latin typeface="Calibri" panose="020F0502020204030204" pitchFamily="34" charset="0"/>
                <a:ea typeface="Times New Roman" panose="02020603050405020304" pitchFamily="18" charset="0"/>
                <a:cs typeface="Times New Roman" panose="02020603050405020304" pitchFamily="18" charset="0"/>
              </a:rPr>
              <a:t>A</a:t>
            </a:r>
            <a:r>
              <a:rPr kumimoji="0" lang="en-GB" altLang="en-US" sz="2800" b="1" i="0" u="none" strike="noStrike" cap="none" normalizeH="0" baseline="0" dirty="0" smtClean="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nalysis </a:t>
            </a:r>
            <a:r>
              <a:rPr lang="en-GB" altLang="en-US" sz="2800" b="1" dirty="0" bmk="">
                <a:latin typeface="Calibri" panose="020F0502020204030204" pitchFamily="34" charset="0"/>
                <a:ea typeface="Times New Roman" panose="02020603050405020304" pitchFamily="18" charset="0"/>
                <a:cs typeface="Times New Roman" panose="02020603050405020304" pitchFamily="18" charset="0"/>
              </a:rPr>
              <a:t>M</a:t>
            </a:r>
            <a:r>
              <a:rPr kumimoji="0" lang="en-GB" altLang="en-US" sz="2800" b="1" i="0" u="none" strike="noStrike" cap="none" normalizeH="0" baseline="0" dirty="0" smtClean="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atrix </a:t>
            </a:r>
            <a:r>
              <a:rPr kumimoji="0" lang="en-GB" altLang="en-US" sz="2800" b="1"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(PAM)</a:t>
            </a:r>
            <a:endParaRPr kumimoji="0" lang="en-GB" altLang="en-US" sz="2800" b="0" i="0" u="none" strike="noStrike" cap="none" normalizeH="0" baseline="0" dirty="0" bmk="">
              <a:ln>
                <a:noFill/>
              </a:ln>
              <a:solidFill>
                <a:schemeClr val="tx1"/>
              </a:solidFill>
              <a:effectLst/>
              <a:ea typeface="Times New Roman" panose="02020603050405020304" pitchFamily="18" charset="0"/>
            </a:endParaRPr>
          </a:p>
        </p:txBody>
      </p:sp>
      <p:sp>
        <p:nvSpPr>
          <p:cNvPr id="8" name="Rectangle 7"/>
          <p:cNvSpPr/>
          <p:nvPr/>
        </p:nvSpPr>
        <p:spPr>
          <a:xfrm>
            <a:off x="783038" y="4316754"/>
            <a:ext cx="10646962" cy="1477328"/>
          </a:xfrm>
          <a:prstGeom prst="rect">
            <a:avLst/>
          </a:prstGeom>
        </p:spPr>
        <p:txBody>
          <a:bodyPr wrap="square">
            <a:spAutoFit/>
          </a:bodyPr>
          <a:lstStyle/>
          <a:p>
            <a:r>
              <a:rPr lang="en-US" b="1" dirty="0"/>
              <a:t>Where:</a:t>
            </a:r>
          </a:p>
          <a:p>
            <a:r>
              <a:rPr lang="en-US" dirty="0">
                <a:latin typeface="Century Gothic" panose="020B0502020202020204" pitchFamily="34" charset="0"/>
              </a:rPr>
              <a:t>A = Private revenues; </a:t>
            </a:r>
            <a:r>
              <a:rPr lang="en-US" dirty="0" smtClean="0">
                <a:latin typeface="Century Gothic" panose="020B0502020202020204" pitchFamily="34" charset="0"/>
              </a:rPr>
              <a:t>B </a:t>
            </a:r>
            <a:r>
              <a:rPr lang="en-US" dirty="0">
                <a:latin typeface="Century Gothic" panose="020B0502020202020204" pitchFamily="34" charset="0"/>
              </a:rPr>
              <a:t>= Private input costs; </a:t>
            </a:r>
            <a:r>
              <a:rPr lang="en-US" dirty="0" smtClean="0">
                <a:latin typeface="Century Gothic" panose="020B0502020202020204" pitchFamily="34" charset="0"/>
              </a:rPr>
              <a:t>C </a:t>
            </a:r>
            <a:r>
              <a:rPr lang="en-US" dirty="0">
                <a:latin typeface="Century Gothic" panose="020B0502020202020204" pitchFamily="34" charset="0"/>
              </a:rPr>
              <a:t>= Private factor </a:t>
            </a:r>
            <a:r>
              <a:rPr lang="en-US" dirty="0" smtClean="0">
                <a:latin typeface="Century Gothic" panose="020B0502020202020204" pitchFamily="34" charset="0"/>
              </a:rPr>
              <a:t>costs; D </a:t>
            </a:r>
            <a:r>
              <a:rPr lang="en-US" dirty="0">
                <a:latin typeface="Century Gothic" panose="020B0502020202020204" pitchFamily="34" charset="0"/>
              </a:rPr>
              <a:t>= Private profits = A – B – C; </a:t>
            </a:r>
            <a:r>
              <a:rPr lang="en-US" dirty="0" smtClean="0">
                <a:latin typeface="Century Gothic" panose="020B0502020202020204" pitchFamily="34" charset="0"/>
              </a:rPr>
              <a:t>E </a:t>
            </a:r>
            <a:r>
              <a:rPr lang="en-US" dirty="0">
                <a:latin typeface="Century Gothic" panose="020B0502020202020204" pitchFamily="34" charset="0"/>
              </a:rPr>
              <a:t>= Social revenues; </a:t>
            </a:r>
            <a:r>
              <a:rPr lang="en-US" dirty="0" smtClean="0">
                <a:latin typeface="Century Gothic" panose="020B0502020202020204" pitchFamily="34" charset="0"/>
              </a:rPr>
              <a:t>F </a:t>
            </a:r>
            <a:r>
              <a:rPr lang="en-US" dirty="0">
                <a:latin typeface="Century Gothic" panose="020B0502020202020204" pitchFamily="34" charset="0"/>
              </a:rPr>
              <a:t>= Social input costs; </a:t>
            </a:r>
            <a:r>
              <a:rPr lang="en-US" dirty="0" smtClean="0">
                <a:latin typeface="Century Gothic" panose="020B0502020202020204" pitchFamily="34" charset="0"/>
              </a:rPr>
              <a:t>G </a:t>
            </a:r>
            <a:r>
              <a:rPr lang="en-US" dirty="0">
                <a:latin typeface="Century Gothic" panose="020B0502020202020204" pitchFamily="34" charset="0"/>
              </a:rPr>
              <a:t>= Social factor </a:t>
            </a:r>
            <a:r>
              <a:rPr lang="en-US" dirty="0" smtClean="0">
                <a:latin typeface="Century Gothic" panose="020B0502020202020204" pitchFamily="34" charset="0"/>
              </a:rPr>
              <a:t>costs; H </a:t>
            </a:r>
            <a:r>
              <a:rPr lang="en-US" dirty="0">
                <a:latin typeface="Century Gothic" panose="020B0502020202020204" pitchFamily="34" charset="0"/>
              </a:rPr>
              <a:t>= Social profits = E - F – G; </a:t>
            </a:r>
            <a:r>
              <a:rPr lang="en-US" dirty="0" smtClean="0">
                <a:latin typeface="Century Gothic" panose="020B0502020202020204" pitchFamily="34" charset="0"/>
              </a:rPr>
              <a:t>I </a:t>
            </a:r>
            <a:r>
              <a:rPr lang="en-US" dirty="0">
                <a:latin typeface="Century Gothic" panose="020B0502020202020204" pitchFamily="34" charset="0"/>
              </a:rPr>
              <a:t>= Output </a:t>
            </a:r>
            <a:r>
              <a:rPr lang="en-US" dirty="0" smtClean="0">
                <a:latin typeface="Century Gothic" panose="020B0502020202020204" pitchFamily="34" charset="0"/>
              </a:rPr>
              <a:t>divergences </a:t>
            </a:r>
            <a:r>
              <a:rPr lang="en-US" dirty="0">
                <a:latin typeface="Century Gothic" panose="020B0502020202020204" pitchFamily="34" charset="0"/>
              </a:rPr>
              <a:t>= A – E; </a:t>
            </a:r>
            <a:r>
              <a:rPr lang="en-US" dirty="0" smtClean="0">
                <a:latin typeface="Century Gothic" panose="020B0502020202020204" pitchFamily="34" charset="0"/>
              </a:rPr>
              <a:t>J </a:t>
            </a:r>
            <a:r>
              <a:rPr lang="en-US" dirty="0">
                <a:latin typeface="Century Gothic" panose="020B0502020202020204" pitchFamily="34" charset="0"/>
              </a:rPr>
              <a:t>= 1nput divergences = F – B; </a:t>
            </a:r>
            <a:r>
              <a:rPr lang="en-US" dirty="0" smtClean="0">
                <a:latin typeface="Century Gothic" panose="020B0502020202020204" pitchFamily="34" charset="0"/>
              </a:rPr>
              <a:t>K </a:t>
            </a:r>
            <a:r>
              <a:rPr lang="en-US" dirty="0">
                <a:latin typeface="Century Gothic" panose="020B0502020202020204" pitchFamily="34" charset="0"/>
              </a:rPr>
              <a:t>= Factor divergences = G – C; 	L = Net divergences= I + J + K.</a:t>
            </a:r>
          </a:p>
        </p:txBody>
      </p:sp>
    </p:spTree>
    <p:extLst>
      <p:ext uri="{BB962C8B-B14F-4D97-AF65-F5344CB8AC3E}">
        <p14:creationId xmlns:p14="http://schemas.microsoft.com/office/powerpoint/2010/main" val="36817434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106</a:t>
            </a:fld>
            <a:endParaRPr lang="en-US"/>
          </a:p>
        </p:txBody>
      </p:sp>
      <p:sp>
        <p:nvSpPr>
          <p:cNvPr id="6" name="Rectangle 5"/>
          <p:cNvSpPr/>
          <p:nvPr/>
        </p:nvSpPr>
        <p:spPr>
          <a:xfrm>
            <a:off x="665802" y="828396"/>
            <a:ext cx="10316307" cy="4862870"/>
          </a:xfrm>
          <a:prstGeom prst="rect">
            <a:avLst/>
          </a:prstGeom>
        </p:spPr>
        <p:txBody>
          <a:bodyPr wrap="square">
            <a:spAutoFit/>
          </a:bodyPr>
          <a:lstStyle/>
          <a:p>
            <a:pPr algn="just">
              <a:spcAft>
                <a:spcPts val="1200"/>
              </a:spcAft>
            </a:pPr>
            <a:r>
              <a:rPr lang="en-US" sz="2800" b="1" dirty="0" smtClean="0">
                <a:latin typeface="Century Gothic" panose="020B0502020202020204" pitchFamily="34" charset="0"/>
              </a:rPr>
              <a:t>8.5 </a:t>
            </a:r>
            <a:r>
              <a:rPr lang="en-US" sz="2800" b="1" dirty="0">
                <a:latin typeface="Century Gothic" panose="020B0502020202020204" pitchFamily="34" charset="0"/>
              </a:rPr>
              <a:t>Uses of the Policy Analysis Matrix</a:t>
            </a:r>
          </a:p>
          <a:p>
            <a:pPr marL="285750" indent="-285750" algn="just">
              <a:lnSpc>
                <a:spcPct val="150000"/>
              </a:lnSpc>
              <a:spcAft>
                <a:spcPts val="1200"/>
              </a:spcAft>
              <a:buFont typeface="Wingdings" pitchFamily="2" charset="2"/>
              <a:buChar char="ü"/>
            </a:pPr>
            <a:r>
              <a:rPr lang="en-US" sz="2800" dirty="0">
                <a:latin typeface="Century Gothic" panose="020B0502020202020204" pitchFamily="34" charset="0"/>
              </a:rPr>
              <a:t>The first row of the PAM measures the competitiveness of a </a:t>
            </a:r>
            <a:r>
              <a:rPr lang="en-US" sz="2800" dirty="0" smtClean="0">
                <a:latin typeface="Century Gothic" panose="020B0502020202020204" pitchFamily="34" charset="0"/>
              </a:rPr>
              <a:t>system.</a:t>
            </a:r>
            <a:endParaRPr lang="en-US" sz="2800" dirty="0">
              <a:latin typeface="Century Gothic" panose="020B0502020202020204" pitchFamily="34" charset="0"/>
            </a:endParaRPr>
          </a:p>
          <a:p>
            <a:pPr marL="285750" indent="-285750" algn="just">
              <a:lnSpc>
                <a:spcPct val="150000"/>
              </a:lnSpc>
              <a:spcAft>
                <a:spcPts val="1200"/>
              </a:spcAft>
              <a:buFont typeface="Wingdings" pitchFamily="2" charset="2"/>
              <a:buChar char="ü"/>
            </a:pPr>
            <a:r>
              <a:rPr lang="en-US" sz="2800" dirty="0">
                <a:latin typeface="Century Gothic" panose="020B0502020202020204" pitchFamily="34" charset="0"/>
              </a:rPr>
              <a:t>The second-row measures comparative </a:t>
            </a:r>
            <a:r>
              <a:rPr lang="en-US" sz="2800" dirty="0" smtClean="0">
                <a:latin typeface="Century Gothic" panose="020B0502020202020204" pitchFamily="34" charset="0"/>
              </a:rPr>
              <a:t>advantage.</a:t>
            </a:r>
            <a:endParaRPr lang="en-US" sz="2800" dirty="0">
              <a:latin typeface="Century Gothic" panose="020B0502020202020204" pitchFamily="34" charset="0"/>
            </a:endParaRPr>
          </a:p>
          <a:p>
            <a:pPr marL="285750" indent="-285750" algn="just">
              <a:lnSpc>
                <a:spcPct val="150000"/>
              </a:lnSpc>
              <a:spcAft>
                <a:spcPts val="1200"/>
              </a:spcAft>
              <a:buFont typeface="Wingdings" pitchFamily="2" charset="2"/>
              <a:buChar char="ü"/>
            </a:pPr>
            <a:r>
              <a:rPr lang="en-US" sz="2800" dirty="0">
                <a:latin typeface="Century Gothic" panose="020B0502020202020204" pitchFamily="34" charset="0"/>
              </a:rPr>
              <a:t>The third row measures the divergences between the financial and social values and hence, the magnitude of incentives or disincentives for agricultural production</a:t>
            </a:r>
            <a:r>
              <a:rPr lang="en-US" sz="2800" dirty="0"/>
              <a:t>.</a:t>
            </a:r>
          </a:p>
        </p:txBody>
      </p:sp>
    </p:spTree>
    <p:extLst>
      <p:ext uri="{BB962C8B-B14F-4D97-AF65-F5344CB8AC3E}">
        <p14:creationId xmlns:p14="http://schemas.microsoft.com/office/powerpoint/2010/main" val="975906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18ABC1-639A-4EB5-A3A3-9967FCE087A7}"/>
              </a:ext>
            </a:extLst>
          </p:cNvPr>
          <p:cNvSpPr>
            <a:spLocks noGrp="1"/>
          </p:cNvSpPr>
          <p:nvPr>
            <p:ph idx="1"/>
          </p:nvPr>
        </p:nvSpPr>
        <p:spPr>
          <a:xfrm>
            <a:off x="556896" y="792012"/>
            <a:ext cx="10972800" cy="4525963"/>
          </a:xfrm>
        </p:spPr>
        <p:txBody>
          <a:bodyPr>
            <a:normAutofit lnSpcReduction="10000"/>
          </a:bodyPr>
          <a:lstStyle/>
          <a:p>
            <a:pPr marL="109728" indent="0">
              <a:spcBef>
                <a:spcPts val="1800"/>
              </a:spcBef>
              <a:buNone/>
            </a:pPr>
            <a:r>
              <a:rPr lang="en-US" sz="2800" b="1" dirty="0" smtClean="0"/>
              <a:t>Practical Session</a:t>
            </a:r>
            <a:r>
              <a:rPr lang="en-US" b="1" dirty="0" smtClean="0"/>
              <a:t>:</a:t>
            </a:r>
          </a:p>
          <a:p>
            <a:pPr>
              <a:spcBef>
                <a:spcPts val="1800"/>
              </a:spcBef>
              <a:buFont typeface="Wingdings" panose="05000000000000000000" pitchFamily="2" charset="2"/>
              <a:buChar char="ü"/>
            </a:pPr>
            <a:r>
              <a:rPr lang="en-US" dirty="0" smtClean="0"/>
              <a:t>Using </a:t>
            </a:r>
            <a:r>
              <a:rPr lang="en-US" dirty="0"/>
              <a:t>irrigated rice production system as an example, the financial and economic budgets were derived using the SCF approach.</a:t>
            </a:r>
          </a:p>
          <a:p>
            <a:pPr>
              <a:spcBef>
                <a:spcPts val="1800"/>
              </a:spcBef>
              <a:buFont typeface="Wingdings" panose="05000000000000000000" pitchFamily="2" charset="2"/>
              <a:buChar char="§"/>
            </a:pPr>
            <a:r>
              <a:rPr lang="en-US" dirty="0"/>
              <a:t>As earlier estimated, conversion factor for transport was 0.948</a:t>
            </a:r>
          </a:p>
          <a:p>
            <a:pPr>
              <a:spcBef>
                <a:spcPts val="1800"/>
              </a:spcBef>
              <a:buFont typeface="Wingdings" panose="05000000000000000000" pitchFamily="2" charset="2"/>
              <a:buChar char="§"/>
            </a:pPr>
            <a:r>
              <a:rPr lang="en-US" dirty="0"/>
              <a:t>SCF=OER/SER = </a:t>
            </a:r>
            <a:r>
              <a:rPr lang="en-US" dirty="0" smtClean="0"/>
              <a:t>0.844, </a:t>
            </a:r>
          </a:p>
          <a:p>
            <a:pPr>
              <a:spcBef>
                <a:spcPts val="1800"/>
              </a:spcBef>
              <a:buFont typeface="Wingdings" panose="05000000000000000000" pitchFamily="2" charset="2"/>
              <a:buChar char="§"/>
            </a:pPr>
            <a:r>
              <a:rPr lang="en-US" dirty="0" smtClean="0"/>
              <a:t>OER </a:t>
            </a:r>
            <a:r>
              <a:rPr lang="en-US" dirty="0"/>
              <a:t>= </a:t>
            </a:r>
            <a:r>
              <a:rPr lang="en-US" dirty="0" smtClean="0"/>
              <a:t>410.4, and </a:t>
            </a:r>
          </a:p>
          <a:p>
            <a:pPr>
              <a:spcBef>
                <a:spcPts val="1800"/>
              </a:spcBef>
              <a:buFont typeface="Wingdings" panose="05000000000000000000" pitchFamily="2" charset="2"/>
              <a:buChar char="§"/>
            </a:pPr>
            <a:r>
              <a:rPr lang="en-US" dirty="0" smtClean="0"/>
              <a:t>SER </a:t>
            </a:r>
            <a:r>
              <a:rPr lang="en-US" dirty="0"/>
              <a:t>= 486.32</a:t>
            </a:r>
          </a:p>
        </p:txBody>
      </p:sp>
      <p:sp>
        <p:nvSpPr>
          <p:cNvPr id="4" name="Date Placeholder 3">
            <a:extLst>
              <a:ext uri="{FF2B5EF4-FFF2-40B4-BE49-F238E27FC236}">
                <a16:creationId xmlns:a16="http://schemas.microsoft.com/office/drawing/2014/main" id="{01E2AC8D-5AD2-465C-B22F-1A95E0C4E098}"/>
              </a:ext>
            </a:extLst>
          </p:cNvPr>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a:extLst>
              <a:ext uri="{FF2B5EF4-FFF2-40B4-BE49-F238E27FC236}">
                <a16:creationId xmlns:a16="http://schemas.microsoft.com/office/drawing/2014/main" id="{3805588B-2EA3-4D4F-901D-E4392247DBB9}"/>
              </a:ext>
            </a:extLst>
          </p:cNvPr>
          <p:cNvSpPr>
            <a:spLocks noGrp="1"/>
          </p:cNvSpPr>
          <p:nvPr>
            <p:ph type="sldNum" sz="quarter" idx="12"/>
          </p:nvPr>
        </p:nvSpPr>
        <p:spPr/>
        <p:txBody>
          <a:bodyPr/>
          <a:lstStyle/>
          <a:p>
            <a:fld id="{95E11320-7313-4A05-9E87-C3F6FA9FA174}" type="slidenum">
              <a:rPr lang="en-US" smtClean="0"/>
              <a:t>107</a:t>
            </a:fld>
            <a:endParaRPr lang="en-US"/>
          </a:p>
        </p:txBody>
      </p:sp>
    </p:spTree>
    <p:extLst>
      <p:ext uri="{BB962C8B-B14F-4D97-AF65-F5344CB8AC3E}">
        <p14:creationId xmlns:p14="http://schemas.microsoft.com/office/powerpoint/2010/main" val="9214268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D2756347-B296-4372-96C4-3D951B8B98C1}"/>
              </a:ext>
            </a:extLst>
          </p:cNvPr>
          <p:cNvGraphicFramePr>
            <a:graphicFrameLocks noGrp="1"/>
          </p:cNvGraphicFramePr>
          <p:nvPr>
            <p:ph idx="1"/>
            <p:extLst>
              <p:ext uri="{D42A27DB-BD31-4B8C-83A1-F6EECF244321}">
                <p14:modId xmlns:p14="http://schemas.microsoft.com/office/powerpoint/2010/main" val="3956519743"/>
              </p:ext>
            </p:extLst>
          </p:nvPr>
        </p:nvGraphicFramePr>
        <p:xfrm>
          <a:off x="421784" y="459155"/>
          <a:ext cx="10973441" cy="5255844"/>
        </p:xfrm>
        <a:graphic>
          <a:graphicData uri="http://schemas.openxmlformats.org/drawingml/2006/table">
            <a:tbl>
              <a:tblPr>
                <a:tableStyleId>{5C22544A-7EE6-4342-B048-85BDC9FD1C3A}</a:tableStyleId>
              </a:tblPr>
              <a:tblGrid>
                <a:gridCol w="3378706">
                  <a:extLst>
                    <a:ext uri="{9D8B030D-6E8A-4147-A177-3AD203B41FA5}">
                      <a16:colId xmlns:a16="http://schemas.microsoft.com/office/drawing/2014/main" val="4120423264"/>
                    </a:ext>
                  </a:extLst>
                </a:gridCol>
                <a:gridCol w="1412577">
                  <a:extLst>
                    <a:ext uri="{9D8B030D-6E8A-4147-A177-3AD203B41FA5}">
                      <a16:colId xmlns:a16="http://schemas.microsoft.com/office/drawing/2014/main" val="2165630127"/>
                    </a:ext>
                  </a:extLst>
                </a:gridCol>
                <a:gridCol w="1150448">
                  <a:extLst>
                    <a:ext uri="{9D8B030D-6E8A-4147-A177-3AD203B41FA5}">
                      <a16:colId xmlns:a16="http://schemas.microsoft.com/office/drawing/2014/main" val="147989031"/>
                    </a:ext>
                  </a:extLst>
                </a:gridCol>
                <a:gridCol w="1296076">
                  <a:extLst>
                    <a:ext uri="{9D8B030D-6E8A-4147-A177-3AD203B41FA5}">
                      <a16:colId xmlns:a16="http://schemas.microsoft.com/office/drawing/2014/main" val="3647723798"/>
                    </a:ext>
                  </a:extLst>
                </a:gridCol>
                <a:gridCol w="1019385">
                  <a:extLst>
                    <a:ext uri="{9D8B030D-6E8A-4147-A177-3AD203B41FA5}">
                      <a16:colId xmlns:a16="http://schemas.microsoft.com/office/drawing/2014/main" val="538773156"/>
                    </a:ext>
                  </a:extLst>
                </a:gridCol>
                <a:gridCol w="1325201">
                  <a:extLst>
                    <a:ext uri="{9D8B030D-6E8A-4147-A177-3AD203B41FA5}">
                      <a16:colId xmlns:a16="http://schemas.microsoft.com/office/drawing/2014/main" val="1578038950"/>
                    </a:ext>
                  </a:extLst>
                </a:gridCol>
                <a:gridCol w="1391048">
                  <a:extLst>
                    <a:ext uri="{9D8B030D-6E8A-4147-A177-3AD203B41FA5}">
                      <a16:colId xmlns:a16="http://schemas.microsoft.com/office/drawing/2014/main" val="3950394086"/>
                    </a:ext>
                  </a:extLst>
                </a:gridCol>
              </a:tblGrid>
              <a:tr h="511697">
                <a:tc gridSpan="7">
                  <a:txBody>
                    <a:bodyPr/>
                    <a:lstStyle/>
                    <a:p>
                      <a:pPr algn="l" fontAlgn="b"/>
                      <a:r>
                        <a:rPr lang="en-US" sz="2000" b="1" u="none" strike="noStrike" dirty="0">
                          <a:effectLst/>
                        </a:rPr>
                        <a:t>Table 8.2: Economic and Financial Budget of Irrigated rice per hectare</a:t>
                      </a:r>
                      <a:endParaRPr lang="en-US" sz="2000" b="1" i="0" u="none" strike="noStrike" dirty="0">
                        <a:solidFill>
                          <a:srgbClr val="000000"/>
                        </a:solidFill>
                        <a:effectLst/>
                        <a:latin typeface="Calibri" panose="020F0502020204030204" pitchFamily="34" charset="0"/>
                      </a:endParaRPr>
                    </a:p>
                  </a:txBody>
                  <a:tcPr marL="10467" marR="10467" marT="9525" marB="0" anchor="b"/>
                </a:tc>
                <a:tc hMerge="1">
                  <a:txBody>
                    <a:bodyPr/>
                    <a:lstStyle/>
                    <a:p>
                      <a:endParaRPr lang="en-US"/>
                    </a:p>
                  </a:txBody>
                  <a:tcPr/>
                </a:tc>
                <a:tc hMerge="1">
                  <a:txBody>
                    <a:bodyPr/>
                    <a:lstStyle/>
                    <a:p>
                      <a:endParaRPr lang="en-US"/>
                    </a:p>
                  </a:txBody>
                  <a:tcPr/>
                </a:tc>
                <a:tc hMerge="1">
                  <a:txBody>
                    <a:bodyPr/>
                    <a:lstStyle/>
                    <a:p>
                      <a:pPr algn="ctr" fontAlgn="b"/>
                      <a:endParaRPr lang="en-US" sz="15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15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15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15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74257843"/>
                  </a:ext>
                </a:extLst>
              </a:tr>
              <a:tr h="574622">
                <a:tc>
                  <a:txBody>
                    <a:bodyPr/>
                    <a:lstStyle/>
                    <a:p>
                      <a:pPr algn="l" fontAlgn="b"/>
                      <a:r>
                        <a:rPr lang="en-US" sz="1500" b="1" u="none" strike="noStrike" dirty="0">
                          <a:effectLst/>
                        </a:rPr>
                        <a:t>Variables</a:t>
                      </a:r>
                      <a:endParaRPr lang="en-US" sz="1500" b="1" i="0" u="none" strike="noStrike" dirty="0">
                        <a:solidFill>
                          <a:srgbClr val="000000"/>
                        </a:solidFill>
                        <a:effectLst/>
                        <a:latin typeface="Calibri" panose="020F0502020204030204" pitchFamily="34" charset="0"/>
                      </a:endParaRPr>
                    </a:p>
                  </a:txBody>
                  <a:tcPr marL="10467" marR="10467" marT="9525" marB="0" anchor="b"/>
                </a:tc>
                <a:tc>
                  <a:txBody>
                    <a:bodyPr/>
                    <a:lstStyle/>
                    <a:p>
                      <a:pPr algn="ctr" fontAlgn="b"/>
                      <a:r>
                        <a:rPr lang="en-US" sz="1500" b="1" u="none" strike="noStrike" dirty="0">
                          <a:effectLst/>
                        </a:rPr>
                        <a:t>Unit</a:t>
                      </a:r>
                      <a:endParaRPr lang="en-US" sz="1500" b="1" i="0" u="none" strike="noStrike" dirty="0">
                        <a:solidFill>
                          <a:srgbClr val="000000"/>
                        </a:solidFill>
                        <a:effectLst/>
                        <a:latin typeface="Calibri" panose="020F0502020204030204" pitchFamily="34" charset="0"/>
                      </a:endParaRPr>
                    </a:p>
                  </a:txBody>
                  <a:tcPr marL="10467" marR="10467" marT="9525" marB="0" anchor="b"/>
                </a:tc>
                <a:tc>
                  <a:txBody>
                    <a:bodyPr/>
                    <a:lstStyle/>
                    <a:p>
                      <a:pPr algn="ctr" fontAlgn="b"/>
                      <a:r>
                        <a:rPr lang="en-US" sz="1500" b="1" u="none" strike="noStrike" dirty="0">
                          <a:effectLst/>
                        </a:rPr>
                        <a:t>Financial Cost</a:t>
                      </a:r>
                      <a:endParaRPr lang="en-US" sz="1500" b="1" i="0" u="none" strike="noStrike" dirty="0">
                        <a:solidFill>
                          <a:srgbClr val="000000"/>
                        </a:solidFill>
                        <a:effectLst/>
                        <a:latin typeface="Calibri" panose="020F0502020204030204" pitchFamily="34" charset="0"/>
                      </a:endParaRPr>
                    </a:p>
                  </a:txBody>
                  <a:tcPr marL="10467" marR="10467" marT="9525" marB="0" anchor="b"/>
                </a:tc>
                <a:tc>
                  <a:txBody>
                    <a:bodyPr/>
                    <a:lstStyle/>
                    <a:p>
                      <a:pPr algn="ctr" fontAlgn="b"/>
                      <a:r>
                        <a:rPr lang="en-US" sz="1500" b="1" u="none" strike="noStrike" dirty="0">
                          <a:effectLst/>
                        </a:rPr>
                        <a:t>Economic Costs</a:t>
                      </a:r>
                      <a:endParaRPr lang="en-US" sz="1500" b="1" i="0" u="none" strike="noStrike" dirty="0">
                        <a:solidFill>
                          <a:srgbClr val="000000"/>
                        </a:solidFill>
                        <a:effectLst/>
                        <a:latin typeface="Calibri" panose="020F0502020204030204" pitchFamily="34" charset="0"/>
                      </a:endParaRPr>
                    </a:p>
                  </a:txBody>
                  <a:tcPr marL="10467" marR="10467" marT="9525" marB="0" anchor="b"/>
                </a:tc>
                <a:tc>
                  <a:txBody>
                    <a:bodyPr/>
                    <a:lstStyle/>
                    <a:p>
                      <a:pPr algn="l" fontAlgn="b"/>
                      <a:r>
                        <a:rPr lang="en-US" sz="1500" b="1" u="none" strike="noStrike" dirty="0">
                          <a:effectLst/>
                        </a:rPr>
                        <a:t>Quantity</a:t>
                      </a:r>
                      <a:endParaRPr lang="en-US" sz="1500" b="1" i="0" u="none" strike="noStrike" dirty="0">
                        <a:solidFill>
                          <a:srgbClr val="000000"/>
                        </a:solidFill>
                        <a:effectLst/>
                        <a:latin typeface="Calibri" panose="020F0502020204030204" pitchFamily="34" charset="0"/>
                      </a:endParaRPr>
                    </a:p>
                  </a:txBody>
                  <a:tcPr marL="10467" marR="10467" marT="9525" marB="0" anchor="b"/>
                </a:tc>
                <a:tc>
                  <a:txBody>
                    <a:bodyPr/>
                    <a:lstStyle/>
                    <a:p>
                      <a:pPr algn="l" fontAlgn="b"/>
                      <a:r>
                        <a:rPr lang="en-US" sz="1500" b="1" u="none" strike="noStrike" dirty="0">
                          <a:effectLst/>
                        </a:rPr>
                        <a:t>Financial Value</a:t>
                      </a:r>
                      <a:endParaRPr lang="en-US" sz="1500" b="1" i="0" u="none" strike="noStrike" dirty="0">
                        <a:solidFill>
                          <a:srgbClr val="000000"/>
                        </a:solidFill>
                        <a:effectLst/>
                        <a:latin typeface="Calibri" panose="020F0502020204030204" pitchFamily="34" charset="0"/>
                      </a:endParaRPr>
                    </a:p>
                  </a:txBody>
                  <a:tcPr marL="10467" marR="10467" marT="9525" marB="0" anchor="b"/>
                </a:tc>
                <a:tc>
                  <a:txBody>
                    <a:bodyPr/>
                    <a:lstStyle/>
                    <a:p>
                      <a:pPr algn="l" fontAlgn="b"/>
                      <a:r>
                        <a:rPr lang="en-US" sz="1500" b="1" u="none" strike="noStrike" dirty="0">
                          <a:effectLst/>
                        </a:rPr>
                        <a:t>Economic Value</a:t>
                      </a:r>
                      <a:endParaRPr lang="en-US" sz="1500" b="1" i="0" u="none" strike="noStrike" dirty="0">
                        <a:solidFill>
                          <a:srgbClr val="000000"/>
                        </a:solidFill>
                        <a:effectLst/>
                        <a:latin typeface="Calibri" panose="020F0502020204030204" pitchFamily="34" charset="0"/>
                      </a:endParaRPr>
                    </a:p>
                  </a:txBody>
                  <a:tcPr marL="10467" marR="10467" marT="9525" marB="0" anchor="b"/>
                </a:tc>
                <a:extLst>
                  <a:ext uri="{0D108BD9-81ED-4DB2-BD59-A6C34878D82A}">
                    <a16:rowId xmlns:a16="http://schemas.microsoft.com/office/drawing/2014/main" val="271200539"/>
                  </a:ext>
                </a:extLst>
              </a:tr>
              <a:tr h="293584">
                <a:tc>
                  <a:txBody>
                    <a:bodyPr/>
                    <a:lstStyle/>
                    <a:p>
                      <a:pPr algn="l" fontAlgn="b"/>
                      <a:r>
                        <a:rPr lang="en-US" sz="1500" b="1" u="none" strike="noStrike" dirty="0">
                          <a:effectLst/>
                        </a:rPr>
                        <a:t>Revenue</a:t>
                      </a:r>
                      <a:endParaRPr lang="en-US" sz="1500" b="1" i="0" u="none" strike="noStrike" dirty="0">
                        <a:solidFill>
                          <a:srgbClr val="000000"/>
                        </a:solidFill>
                        <a:effectLst/>
                        <a:latin typeface="Calibri" panose="020F0502020204030204" pitchFamily="34" charset="0"/>
                      </a:endParaRPr>
                    </a:p>
                  </a:txBody>
                  <a:tcPr marL="10467" marR="10467" marT="9525" marB="0" anchor="b"/>
                </a:tc>
                <a:tc>
                  <a:txBody>
                    <a:bodyPr/>
                    <a:lstStyle/>
                    <a:p>
                      <a:pPr algn="ctr" fontAlgn="b"/>
                      <a:r>
                        <a:rPr lang="en-US" sz="1500" u="none" strike="noStrike">
                          <a:effectLst/>
                        </a:rPr>
                        <a:t>N/Kg/Ha</a:t>
                      </a:r>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l" fontAlgn="b"/>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l" fontAlgn="b"/>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l" fontAlgn="b"/>
                      <a:endParaRPr lang="en-US" sz="1500" b="0" i="0" u="none" strike="noStrike">
                        <a:solidFill>
                          <a:srgbClr val="000000"/>
                        </a:solidFill>
                        <a:effectLst/>
                        <a:latin typeface="Calibri" panose="020F0502020204030204" pitchFamily="34" charset="0"/>
                      </a:endParaRPr>
                    </a:p>
                  </a:txBody>
                  <a:tcPr marL="10467" marR="10467" marT="9525" marB="0" anchor="b"/>
                </a:tc>
                <a:extLst>
                  <a:ext uri="{0D108BD9-81ED-4DB2-BD59-A6C34878D82A}">
                    <a16:rowId xmlns:a16="http://schemas.microsoft.com/office/drawing/2014/main" val="972270205"/>
                  </a:ext>
                </a:extLst>
              </a:tr>
              <a:tr h="293584">
                <a:tc>
                  <a:txBody>
                    <a:bodyPr/>
                    <a:lstStyle/>
                    <a:p>
                      <a:pPr algn="l" fontAlgn="b"/>
                      <a:r>
                        <a:rPr lang="en-US" sz="1500" b="1" u="none" strike="noStrike" dirty="0">
                          <a:solidFill>
                            <a:srgbClr val="FF0000"/>
                          </a:solidFill>
                          <a:effectLst/>
                        </a:rPr>
                        <a:t>yield</a:t>
                      </a:r>
                      <a:endParaRPr lang="en-US" sz="1500" b="1" i="0" u="none" strike="noStrike" dirty="0">
                        <a:solidFill>
                          <a:srgbClr val="FF0000"/>
                        </a:solidFill>
                        <a:effectLst/>
                        <a:latin typeface="Calibri" panose="020F0502020204030204" pitchFamily="34" charset="0"/>
                      </a:endParaRPr>
                    </a:p>
                  </a:txBody>
                  <a:tcPr marL="10467" marR="10467" marT="9525" marB="0" anchor="b"/>
                </a:tc>
                <a:tc>
                  <a:txBody>
                    <a:bodyPr/>
                    <a:lstStyle/>
                    <a:p>
                      <a:pPr algn="ctr" fontAlgn="b"/>
                      <a:r>
                        <a:rPr lang="en-US" sz="1500" u="none" strike="noStrike" dirty="0">
                          <a:solidFill>
                            <a:schemeClr val="tx1"/>
                          </a:solidFill>
                          <a:effectLst/>
                        </a:rPr>
                        <a:t>Kg</a:t>
                      </a:r>
                      <a:endParaRPr lang="en-US" sz="1500" b="0" i="0" u="none" strike="noStrike" dirty="0">
                        <a:solidFill>
                          <a:schemeClr val="tx1"/>
                        </a:solidFill>
                        <a:effectLst/>
                        <a:latin typeface="Calibri" panose="020F0502020204030204" pitchFamily="34" charset="0"/>
                      </a:endParaRPr>
                    </a:p>
                  </a:txBody>
                  <a:tcPr marL="10467" marR="10467" marT="9525" marB="0" anchor="b"/>
                </a:tc>
                <a:tc>
                  <a:txBody>
                    <a:bodyPr/>
                    <a:lstStyle/>
                    <a:p>
                      <a:pPr algn="r" fontAlgn="b"/>
                      <a:r>
                        <a:rPr lang="en-US" sz="1500" u="none" strike="noStrike" dirty="0" smtClean="0">
                          <a:effectLst/>
                        </a:rPr>
                        <a:t>215.00</a:t>
                      </a:r>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a:effectLst/>
                        </a:rPr>
                        <a:t>108.69</a:t>
                      </a:r>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dirty="0">
                          <a:effectLst/>
                        </a:rPr>
                        <a:t>7,138.30</a:t>
                      </a:r>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a:effectLst/>
                        </a:rPr>
                        <a:t>1,534,734.50</a:t>
                      </a:r>
                      <a:endParaRPr lang="en-US" sz="1500" b="1" i="0" u="none" strike="noStrike">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a:effectLst/>
                        </a:rPr>
                        <a:t>775,839.24</a:t>
                      </a:r>
                      <a:endParaRPr lang="en-US" sz="1500" b="1" i="0" u="none" strike="noStrike">
                        <a:solidFill>
                          <a:srgbClr val="000000"/>
                        </a:solidFill>
                        <a:effectLst/>
                        <a:latin typeface="Calibri" panose="020F0502020204030204" pitchFamily="34" charset="0"/>
                      </a:endParaRPr>
                    </a:p>
                  </a:txBody>
                  <a:tcPr marL="10467" marR="10467" marT="9525" marB="0" anchor="b"/>
                </a:tc>
                <a:extLst>
                  <a:ext uri="{0D108BD9-81ED-4DB2-BD59-A6C34878D82A}">
                    <a16:rowId xmlns:a16="http://schemas.microsoft.com/office/drawing/2014/main" val="1483465787"/>
                  </a:ext>
                </a:extLst>
              </a:tr>
              <a:tr h="293584">
                <a:tc>
                  <a:txBody>
                    <a:bodyPr/>
                    <a:lstStyle/>
                    <a:p>
                      <a:pPr algn="l" fontAlgn="b"/>
                      <a:r>
                        <a:rPr lang="en-US" sz="1500" b="1" u="none" strike="noStrike" dirty="0">
                          <a:effectLst/>
                        </a:rPr>
                        <a:t>Tradable Inputs</a:t>
                      </a:r>
                      <a:endParaRPr lang="en-US" sz="1500" b="1" i="0" u="none" strike="noStrike" dirty="0">
                        <a:solidFill>
                          <a:srgbClr val="000000"/>
                        </a:solidFill>
                        <a:effectLst/>
                        <a:latin typeface="Calibri" panose="020F0502020204030204" pitchFamily="34" charset="0"/>
                      </a:endParaRPr>
                    </a:p>
                  </a:txBody>
                  <a:tcPr marL="10467" marR="10467" marT="9525"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r" fontAlgn="b"/>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r" fontAlgn="b"/>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l" fontAlgn="b"/>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l" fontAlgn="b"/>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l" fontAlgn="b"/>
                      <a:endParaRPr lang="en-US" sz="1500" b="0" i="0" u="none" strike="noStrike">
                        <a:solidFill>
                          <a:srgbClr val="000000"/>
                        </a:solidFill>
                        <a:effectLst/>
                        <a:latin typeface="Calibri" panose="020F0502020204030204" pitchFamily="34" charset="0"/>
                      </a:endParaRPr>
                    </a:p>
                  </a:txBody>
                  <a:tcPr marL="10467" marR="10467" marT="9525" marB="0" anchor="b"/>
                </a:tc>
                <a:extLst>
                  <a:ext uri="{0D108BD9-81ED-4DB2-BD59-A6C34878D82A}">
                    <a16:rowId xmlns:a16="http://schemas.microsoft.com/office/drawing/2014/main" val="2233946345"/>
                  </a:ext>
                </a:extLst>
              </a:tr>
              <a:tr h="293584">
                <a:tc>
                  <a:txBody>
                    <a:bodyPr/>
                    <a:lstStyle/>
                    <a:p>
                      <a:pPr algn="l" fontAlgn="b"/>
                      <a:r>
                        <a:rPr lang="en-US" sz="1500" b="1" u="none" strike="noStrike" dirty="0">
                          <a:effectLst/>
                        </a:rPr>
                        <a:t>Seed (Improved)</a:t>
                      </a:r>
                      <a:endParaRPr lang="en-US" sz="1500" b="1" i="0" u="none" strike="noStrike" dirty="0">
                        <a:solidFill>
                          <a:srgbClr val="000000"/>
                        </a:solidFill>
                        <a:effectLst/>
                        <a:latin typeface="Calibri" panose="020F0502020204030204" pitchFamily="34" charset="0"/>
                      </a:endParaRPr>
                    </a:p>
                  </a:txBody>
                  <a:tcPr marL="10467" marR="10467" marT="9525" marB="0" anchor="b"/>
                </a:tc>
                <a:tc>
                  <a:txBody>
                    <a:bodyPr/>
                    <a:lstStyle/>
                    <a:p>
                      <a:pPr algn="ctr" fontAlgn="b"/>
                      <a:r>
                        <a:rPr lang="en-US" sz="1500" u="none" strike="noStrike">
                          <a:effectLst/>
                        </a:rPr>
                        <a:t>Kg</a:t>
                      </a:r>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dirty="0" smtClean="0">
                          <a:effectLst/>
                        </a:rPr>
                        <a:t>300.00</a:t>
                      </a:r>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dirty="0">
                          <a:effectLst/>
                        </a:rPr>
                        <a:t>108.69</a:t>
                      </a:r>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ctr" fontAlgn="b"/>
                      <a:r>
                        <a:rPr lang="en-US" sz="1500" u="none" strike="noStrike">
                          <a:effectLst/>
                        </a:rPr>
                        <a:t>42</a:t>
                      </a:r>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dirty="0">
                          <a:effectLst/>
                        </a:rPr>
                        <a:t>12,600.00</a:t>
                      </a:r>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a:effectLst/>
                        </a:rPr>
                        <a:t>4,564.85</a:t>
                      </a:r>
                      <a:endParaRPr lang="en-US" sz="1500" b="0" i="0" u="none" strike="noStrike">
                        <a:solidFill>
                          <a:srgbClr val="000000"/>
                        </a:solidFill>
                        <a:effectLst/>
                        <a:latin typeface="Calibri" panose="020F0502020204030204" pitchFamily="34" charset="0"/>
                      </a:endParaRPr>
                    </a:p>
                  </a:txBody>
                  <a:tcPr marL="10467" marR="10467" marT="9525" marB="0" anchor="b"/>
                </a:tc>
                <a:extLst>
                  <a:ext uri="{0D108BD9-81ED-4DB2-BD59-A6C34878D82A}">
                    <a16:rowId xmlns:a16="http://schemas.microsoft.com/office/drawing/2014/main" val="1806598395"/>
                  </a:ext>
                </a:extLst>
              </a:tr>
              <a:tr h="352933">
                <a:tc>
                  <a:txBody>
                    <a:bodyPr/>
                    <a:lstStyle/>
                    <a:p>
                      <a:pPr algn="l" fontAlgn="b"/>
                      <a:r>
                        <a:rPr lang="en-US" sz="1500" b="1" u="none" strike="noStrike" dirty="0">
                          <a:effectLst/>
                        </a:rPr>
                        <a:t>Fertilizer (NPK)</a:t>
                      </a:r>
                      <a:endParaRPr lang="en-US" sz="1500" b="1" i="0" u="none" strike="noStrike" dirty="0">
                        <a:solidFill>
                          <a:srgbClr val="000000"/>
                        </a:solidFill>
                        <a:effectLst/>
                        <a:latin typeface="Calibri" panose="020F0502020204030204" pitchFamily="34" charset="0"/>
                      </a:endParaRPr>
                    </a:p>
                  </a:txBody>
                  <a:tcPr marL="10467" marR="10467" marT="9525" marB="0" anchor="b"/>
                </a:tc>
                <a:tc>
                  <a:txBody>
                    <a:bodyPr/>
                    <a:lstStyle/>
                    <a:p>
                      <a:pPr algn="ctr" fontAlgn="b"/>
                      <a:r>
                        <a:rPr lang="en-US" sz="1500" u="none" strike="noStrike">
                          <a:effectLst/>
                        </a:rPr>
                        <a:t>Kg</a:t>
                      </a:r>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dirty="0" smtClean="0">
                          <a:effectLst/>
                        </a:rPr>
                        <a:t>150.00</a:t>
                      </a:r>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dirty="0">
                          <a:effectLst/>
                        </a:rPr>
                        <a:t>216.22</a:t>
                      </a:r>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ctr" fontAlgn="b"/>
                      <a:r>
                        <a:rPr lang="en-US" sz="1500" u="none" strike="noStrike">
                          <a:effectLst/>
                        </a:rPr>
                        <a:t>250</a:t>
                      </a:r>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dirty="0">
                          <a:effectLst/>
                        </a:rPr>
                        <a:t>37,500.00</a:t>
                      </a:r>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a:effectLst/>
                        </a:rPr>
                        <a:t>54,054.12</a:t>
                      </a:r>
                      <a:endParaRPr lang="en-US" sz="1500" b="0" i="0" u="none" strike="noStrike">
                        <a:solidFill>
                          <a:srgbClr val="000000"/>
                        </a:solidFill>
                        <a:effectLst/>
                        <a:latin typeface="Calibri" panose="020F0502020204030204" pitchFamily="34" charset="0"/>
                      </a:endParaRPr>
                    </a:p>
                  </a:txBody>
                  <a:tcPr marL="10467" marR="10467" marT="9525" marB="0" anchor="b"/>
                </a:tc>
                <a:extLst>
                  <a:ext uri="{0D108BD9-81ED-4DB2-BD59-A6C34878D82A}">
                    <a16:rowId xmlns:a16="http://schemas.microsoft.com/office/drawing/2014/main" val="872943754"/>
                  </a:ext>
                </a:extLst>
              </a:tr>
              <a:tr h="293584">
                <a:tc>
                  <a:txBody>
                    <a:bodyPr/>
                    <a:lstStyle/>
                    <a:p>
                      <a:pPr algn="l" fontAlgn="b"/>
                      <a:r>
                        <a:rPr lang="en-US" sz="1500" b="1" u="none" strike="noStrike" dirty="0">
                          <a:effectLst/>
                        </a:rPr>
                        <a:t>Fertilizer (urea)</a:t>
                      </a:r>
                      <a:endParaRPr lang="en-US" sz="1500" b="1" i="0" u="none" strike="noStrike" dirty="0">
                        <a:solidFill>
                          <a:srgbClr val="000000"/>
                        </a:solidFill>
                        <a:effectLst/>
                        <a:latin typeface="Calibri" panose="020F0502020204030204" pitchFamily="34" charset="0"/>
                      </a:endParaRPr>
                    </a:p>
                  </a:txBody>
                  <a:tcPr marL="10467" marR="10467" marT="9525" marB="0" anchor="b"/>
                </a:tc>
                <a:tc>
                  <a:txBody>
                    <a:bodyPr/>
                    <a:lstStyle/>
                    <a:p>
                      <a:pPr algn="ctr" fontAlgn="b"/>
                      <a:r>
                        <a:rPr lang="en-US" sz="1500" u="none" strike="noStrike">
                          <a:effectLst/>
                        </a:rPr>
                        <a:t>Kg</a:t>
                      </a:r>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dirty="0" smtClean="0">
                          <a:effectLst/>
                        </a:rPr>
                        <a:t>180.00</a:t>
                      </a:r>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dirty="0">
                          <a:effectLst/>
                        </a:rPr>
                        <a:t>225.43</a:t>
                      </a:r>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ctr" fontAlgn="b"/>
                      <a:r>
                        <a:rPr lang="en-US" sz="1500" u="none" strike="noStrike">
                          <a:effectLst/>
                        </a:rPr>
                        <a:t>200</a:t>
                      </a:r>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dirty="0">
                          <a:effectLst/>
                        </a:rPr>
                        <a:t>36,000.00</a:t>
                      </a:r>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a:effectLst/>
                        </a:rPr>
                        <a:t>45,086.26</a:t>
                      </a:r>
                      <a:endParaRPr lang="en-US" sz="1500" b="0" i="0" u="none" strike="noStrike">
                        <a:solidFill>
                          <a:srgbClr val="000000"/>
                        </a:solidFill>
                        <a:effectLst/>
                        <a:latin typeface="Calibri" panose="020F0502020204030204" pitchFamily="34" charset="0"/>
                      </a:endParaRPr>
                    </a:p>
                  </a:txBody>
                  <a:tcPr marL="10467" marR="10467" marT="9525" marB="0" anchor="b"/>
                </a:tc>
                <a:extLst>
                  <a:ext uri="{0D108BD9-81ED-4DB2-BD59-A6C34878D82A}">
                    <a16:rowId xmlns:a16="http://schemas.microsoft.com/office/drawing/2014/main" val="3496299486"/>
                  </a:ext>
                </a:extLst>
              </a:tr>
              <a:tr h="293584">
                <a:tc>
                  <a:txBody>
                    <a:bodyPr/>
                    <a:lstStyle/>
                    <a:p>
                      <a:pPr algn="l" fontAlgn="b"/>
                      <a:r>
                        <a:rPr lang="en-US" sz="1500" b="1" u="none" strike="noStrike" dirty="0">
                          <a:effectLst/>
                        </a:rPr>
                        <a:t>Transport of inputs to farm</a:t>
                      </a:r>
                      <a:endParaRPr lang="en-US" sz="1500" b="1" i="0" u="none" strike="noStrike" dirty="0">
                        <a:solidFill>
                          <a:srgbClr val="000000"/>
                        </a:solidFill>
                        <a:effectLst/>
                        <a:latin typeface="Calibri" panose="020F0502020204030204" pitchFamily="34" charset="0"/>
                      </a:endParaRPr>
                    </a:p>
                  </a:txBody>
                  <a:tcPr marL="10467" marR="10467" marT="9525" marB="0" anchor="b"/>
                </a:tc>
                <a:tc>
                  <a:txBody>
                    <a:bodyPr/>
                    <a:lstStyle/>
                    <a:p>
                      <a:pPr algn="ctr" fontAlgn="b"/>
                      <a:r>
                        <a:rPr lang="en-US" sz="1500" u="none" strike="noStrike">
                          <a:effectLst/>
                        </a:rPr>
                        <a:t>Naira</a:t>
                      </a:r>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dirty="0" smtClean="0">
                          <a:effectLst/>
                        </a:rPr>
                        <a:t>2.50</a:t>
                      </a:r>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dirty="0">
                          <a:effectLst/>
                        </a:rPr>
                        <a:t>2.37</a:t>
                      </a:r>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ctr" fontAlgn="b"/>
                      <a:r>
                        <a:rPr lang="en-US" sz="1500" u="none" strike="noStrike">
                          <a:effectLst/>
                        </a:rPr>
                        <a:t>135</a:t>
                      </a:r>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dirty="0">
                          <a:effectLst/>
                        </a:rPr>
                        <a:t>337.50</a:t>
                      </a:r>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a:effectLst/>
                        </a:rPr>
                        <a:t>319.95</a:t>
                      </a:r>
                      <a:endParaRPr lang="en-US" sz="1500" b="0" i="0" u="none" strike="noStrike">
                        <a:solidFill>
                          <a:srgbClr val="000000"/>
                        </a:solidFill>
                        <a:effectLst/>
                        <a:latin typeface="Calibri" panose="020F0502020204030204" pitchFamily="34" charset="0"/>
                      </a:endParaRPr>
                    </a:p>
                  </a:txBody>
                  <a:tcPr marL="10467" marR="10467" marT="9525" marB="0" anchor="b"/>
                </a:tc>
                <a:extLst>
                  <a:ext uri="{0D108BD9-81ED-4DB2-BD59-A6C34878D82A}">
                    <a16:rowId xmlns:a16="http://schemas.microsoft.com/office/drawing/2014/main" val="1920307852"/>
                  </a:ext>
                </a:extLst>
              </a:tr>
              <a:tr h="293584">
                <a:tc>
                  <a:txBody>
                    <a:bodyPr/>
                    <a:lstStyle/>
                    <a:p>
                      <a:pPr algn="l" fontAlgn="b"/>
                      <a:r>
                        <a:rPr lang="en-US" sz="1500" b="1" u="none" strike="noStrike" dirty="0">
                          <a:effectLst/>
                        </a:rPr>
                        <a:t>Transport of output to market</a:t>
                      </a:r>
                      <a:endParaRPr lang="en-US" sz="1500" b="1" i="0" u="none" strike="noStrike" dirty="0">
                        <a:solidFill>
                          <a:srgbClr val="000000"/>
                        </a:solidFill>
                        <a:effectLst/>
                        <a:latin typeface="Calibri" panose="020F0502020204030204" pitchFamily="34" charset="0"/>
                      </a:endParaRPr>
                    </a:p>
                  </a:txBody>
                  <a:tcPr marL="10467" marR="10467" marT="9525" marB="0" anchor="b"/>
                </a:tc>
                <a:tc>
                  <a:txBody>
                    <a:bodyPr/>
                    <a:lstStyle/>
                    <a:p>
                      <a:pPr algn="ctr" fontAlgn="b"/>
                      <a:r>
                        <a:rPr lang="en-US" sz="1500" u="none" strike="noStrike">
                          <a:effectLst/>
                        </a:rPr>
                        <a:t>Naira</a:t>
                      </a:r>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dirty="0">
                          <a:effectLst/>
                        </a:rPr>
                        <a:t>6.25</a:t>
                      </a:r>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a:effectLst/>
                        </a:rPr>
                        <a:t>5.93</a:t>
                      </a:r>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ctr" fontAlgn="b"/>
                      <a:r>
                        <a:rPr lang="en-US" sz="1500" u="none" strike="noStrike">
                          <a:effectLst/>
                        </a:rPr>
                        <a:t>1,920</a:t>
                      </a:r>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a:effectLst/>
                        </a:rPr>
                        <a:t>12,000.00</a:t>
                      </a:r>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dirty="0">
                          <a:effectLst/>
                        </a:rPr>
                        <a:t>11,376.00</a:t>
                      </a:r>
                      <a:endParaRPr lang="en-US" sz="1500" b="0" i="0" u="none" strike="noStrike" dirty="0">
                        <a:solidFill>
                          <a:srgbClr val="000000"/>
                        </a:solidFill>
                        <a:effectLst/>
                        <a:latin typeface="Calibri" panose="020F0502020204030204" pitchFamily="34" charset="0"/>
                      </a:endParaRPr>
                    </a:p>
                  </a:txBody>
                  <a:tcPr marL="10467" marR="10467" marT="9525" marB="0" anchor="b"/>
                </a:tc>
                <a:extLst>
                  <a:ext uri="{0D108BD9-81ED-4DB2-BD59-A6C34878D82A}">
                    <a16:rowId xmlns:a16="http://schemas.microsoft.com/office/drawing/2014/main" val="2639262753"/>
                  </a:ext>
                </a:extLst>
              </a:tr>
              <a:tr h="293584">
                <a:tc>
                  <a:txBody>
                    <a:bodyPr/>
                    <a:lstStyle/>
                    <a:p>
                      <a:pPr algn="l" fontAlgn="b"/>
                      <a:r>
                        <a:rPr lang="en-US" sz="1500" b="1" u="none" strike="noStrike">
                          <a:effectLst/>
                        </a:rPr>
                        <a:t>Sub Total</a:t>
                      </a:r>
                      <a:endParaRPr lang="en-US" sz="1500" b="1" i="0" u="none" strike="noStrike">
                        <a:solidFill>
                          <a:srgbClr val="000000"/>
                        </a:solidFill>
                        <a:effectLst/>
                        <a:latin typeface="Calibri" panose="020F0502020204030204" pitchFamily="34" charset="0"/>
                      </a:endParaRPr>
                    </a:p>
                  </a:txBody>
                  <a:tcPr marL="10467" marR="10467" marT="9525"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r" fontAlgn="b"/>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r" fontAlgn="b"/>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l" fontAlgn="b"/>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dirty="0">
                          <a:effectLst/>
                        </a:rPr>
                        <a:t>98,437.50</a:t>
                      </a:r>
                      <a:endParaRPr lang="en-US" sz="1500" b="1" i="0" u="none" strike="noStrike" dirty="0">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dirty="0">
                          <a:effectLst/>
                        </a:rPr>
                        <a:t>115,401.18</a:t>
                      </a:r>
                      <a:endParaRPr lang="en-US" sz="1500" b="1" i="0" u="none" strike="noStrike" dirty="0">
                        <a:solidFill>
                          <a:srgbClr val="000000"/>
                        </a:solidFill>
                        <a:effectLst/>
                        <a:latin typeface="Calibri" panose="020F0502020204030204" pitchFamily="34" charset="0"/>
                      </a:endParaRPr>
                    </a:p>
                  </a:txBody>
                  <a:tcPr marL="10467" marR="10467" marT="9525" marB="0" anchor="b"/>
                </a:tc>
                <a:extLst>
                  <a:ext uri="{0D108BD9-81ED-4DB2-BD59-A6C34878D82A}">
                    <a16:rowId xmlns:a16="http://schemas.microsoft.com/office/drawing/2014/main" val="1090097408"/>
                  </a:ext>
                </a:extLst>
              </a:tr>
              <a:tr h="293584">
                <a:tc>
                  <a:txBody>
                    <a:bodyPr/>
                    <a:lstStyle/>
                    <a:p>
                      <a:pPr algn="l" fontAlgn="b"/>
                      <a:r>
                        <a:rPr lang="en-US" sz="1500" b="1" u="none" strike="noStrike">
                          <a:effectLst/>
                        </a:rPr>
                        <a:t>Domestic Factors</a:t>
                      </a:r>
                      <a:endParaRPr lang="en-US" sz="1500" b="1" i="0" u="none" strike="noStrike">
                        <a:solidFill>
                          <a:srgbClr val="000000"/>
                        </a:solidFill>
                        <a:effectLst/>
                        <a:latin typeface="Calibri" panose="020F0502020204030204" pitchFamily="34" charset="0"/>
                      </a:endParaRPr>
                    </a:p>
                  </a:txBody>
                  <a:tcPr marL="10467" marR="10467" marT="9525"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r" fontAlgn="b"/>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r" fontAlgn="b"/>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l" fontAlgn="b"/>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l" fontAlgn="b"/>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l" fontAlgn="b"/>
                      <a:endParaRPr lang="en-US" sz="1500" b="0" i="0" u="none" strike="noStrike" dirty="0">
                        <a:solidFill>
                          <a:srgbClr val="000000"/>
                        </a:solidFill>
                        <a:effectLst/>
                        <a:latin typeface="Calibri" panose="020F0502020204030204" pitchFamily="34" charset="0"/>
                      </a:endParaRPr>
                    </a:p>
                  </a:txBody>
                  <a:tcPr marL="10467" marR="10467" marT="9525" marB="0" anchor="b"/>
                </a:tc>
                <a:extLst>
                  <a:ext uri="{0D108BD9-81ED-4DB2-BD59-A6C34878D82A}">
                    <a16:rowId xmlns:a16="http://schemas.microsoft.com/office/drawing/2014/main" val="1795129112"/>
                  </a:ext>
                </a:extLst>
              </a:tr>
              <a:tr h="293584">
                <a:tc>
                  <a:txBody>
                    <a:bodyPr/>
                    <a:lstStyle/>
                    <a:p>
                      <a:pPr algn="l" fontAlgn="b"/>
                      <a:r>
                        <a:rPr lang="en-US" sz="1500" b="1" u="none" strike="noStrike" dirty="0">
                          <a:effectLst/>
                        </a:rPr>
                        <a:t>Herbicides</a:t>
                      </a:r>
                      <a:endParaRPr lang="en-US" sz="1500" b="1" i="0" u="none" strike="noStrike" dirty="0">
                        <a:solidFill>
                          <a:srgbClr val="000000"/>
                        </a:solidFill>
                        <a:effectLst/>
                        <a:latin typeface="Calibri" panose="020F0502020204030204" pitchFamily="34" charset="0"/>
                      </a:endParaRPr>
                    </a:p>
                  </a:txBody>
                  <a:tcPr marL="10467" marR="10467" marT="9525" marB="0" anchor="b"/>
                </a:tc>
                <a:tc>
                  <a:txBody>
                    <a:bodyPr/>
                    <a:lstStyle/>
                    <a:p>
                      <a:pPr algn="ctr" fontAlgn="b"/>
                      <a:r>
                        <a:rPr lang="en-US" sz="1500" u="none" strike="noStrike">
                          <a:effectLst/>
                        </a:rPr>
                        <a:t>Litre</a:t>
                      </a:r>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dirty="0" smtClean="0">
                          <a:effectLst/>
                        </a:rPr>
                        <a:t>2,000.00</a:t>
                      </a:r>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a:effectLst/>
                        </a:rPr>
                        <a:t>1,688.00</a:t>
                      </a:r>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ctr" fontAlgn="b"/>
                      <a:r>
                        <a:rPr lang="en-US" sz="1500" u="none" strike="noStrike" dirty="0">
                          <a:effectLst/>
                        </a:rPr>
                        <a:t>4</a:t>
                      </a:r>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a:effectLst/>
                        </a:rPr>
                        <a:t>8,000.00</a:t>
                      </a:r>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dirty="0">
                          <a:effectLst/>
                        </a:rPr>
                        <a:t>6,752.00</a:t>
                      </a:r>
                      <a:endParaRPr lang="en-US" sz="1500" b="0" i="0" u="none" strike="noStrike" dirty="0">
                        <a:solidFill>
                          <a:srgbClr val="000000"/>
                        </a:solidFill>
                        <a:effectLst/>
                        <a:latin typeface="Calibri" panose="020F0502020204030204" pitchFamily="34" charset="0"/>
                      </a:endParaRPr>
                    </a:p>
                  </a:txBody>
                  <a:tcPr marL="10467" marR="10467" marT="9525" marB="0" anchor="b"/>
                </a:tc>
                <a:extLst>
                  <a:ext uri="{0D108BD9-81ED-4DB2-BD59-A6C34878D82A}">
                    <a16:rowId xmlns:a16="http://schemas.microsoft.com/office/drawing/2014/main" val="1646534105"/>
                  </a:ext>
                </a:extLst>
              </a:tr>
              <a:tr h="293584">
                <a:tc>
                  <a:txBody>
                    <a:bodyPr/>
                    <a:lstStyle/>
                    <a:p>
                      <a:pPr algn="l" fontAlgn="b"/>
                      <a:r>
                        <a:rPr lang="en-US" sz="1500" b="1" u="none" strike="noStrike" dirty="0">
                          <a:effectLst/>
                        </a:rPr>
                        <a:t>Manure</a:t>
                      </a:r>
                      <a:endParaRPr lang="en-US" sz="1500" b="1" i="0" u="none" strike="noStrike" dirty="0">
                        <a:solidFill>
                          <a:srgbClr val="000000"/>
                        </a:solidFill>
                        <a:effectLst/>
                        <a:latin typeface="Calibri" panose="020F0502020204030204" pitchFamily="34" charset="0"/>
                      </a:endParaRPr>
                    </a:p>
                  </a:txBody>
                  <a:tcPr marL="10467" marR="10467" marT="9525" marB="0" anchor="b"/>
                </a:tc>
                <a:tc>
                  <a:txBody>
                    <a:bodyPr/>
                    <a:lstStyle/>
                    <a:p>
                      <a:pPr algn="ctr" fontAlgn="b"/>
                      <a:r>
                        <a:rPr lang="en-US" sz="1500" u="none" strike="noStrike">
                          <a:effectLst/>
                        </a:rPr>
                        <a:t>Kg</a:t>
                      </a:r>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dirty="0">
                          <a:effectLst/>
                        </a:rPr>
                        <a:t>7.14</a:t>
                      </a:r>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a:effectLst/>
                        </a:rPr>
                        <a:t>6.03</a:t>
                      </a:r>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ctr" fontAlgn="b"/>
                      <a:r>
                        <a:rPr lang="en-US" sz="1500" u="none" strike="noStrike" dirty="0">
                          <a:effectLst/>
                        </a:rPr>
                        <a:t>17,500</a:t>
                      </a:r>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a:effectLst/>
                        </a:rPr>
                        <a:t>124,950.00</a:t>
                      </a:r>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dirty="0">
                          <a:effectLst/>
                        </a:rPr>
                        <a:t>105,457.80</a:t>
                      </a:r>
                      <a:endParaRPr lang="en-US" sz="1500" b="0" i="0" u="none" strike="noStrike" dirty="0">
                        <a:solidFill>
                          <a:srgbClr val="000000"/>
                        </a:solidFill>
                        <a:effectLst/>
                        <a:latin typeface="Calibri" panose="020F0502020204030204" pitchFamily="34" charset="0"/>
                      </a:endParaRPr>
                    </a:p>
                  </a:txBody>
                  <a:tcPr marL="10467" marR="10467" marT="9525" marB="0" anchor="b"/>
                </a:tc>
                <a:extLst>
                  <a:ext uri="{0D108BD9-81ED-4DB2-BD59-A6C34878D82A}">
                    <a16:rowId xmlns:a16="http://schemas.microsoft.com/office/drawing/2014/main" val="2538241198"/>
                  </a:ext>
                </a:extLst>
              </a:tr>
              <a:tr h="293584">
                <a:tc>
                  <a:txBody>
                    <a:bodyPr/>
                    <a:lstStyle/>
                    <a:p>
                      <a:pPr algn="l" fontAlgn="b"/>
                      <a:r>
                        <a:rPr lang="en-US" sz="1500" b="1" u="none" strike="noStrike" dirty="0">
                          <a:effectLst/>
                        </a:rPr>
                        <a:t>Water for Irrigation</a:t>
                      </a:r>
                      <a:endParaRPr lang="en-US" sz="1500" b="1" i="0" u="none" strike="noStrike" dirty="0">
                        <a:solidFill>
                          <a:srgbClr val="000000"/>
                        </a:solidFill>
                        <a:effectLst/>
                        <a:latin typeface="Calibri" panose="020F0502020204030204" pitchFamily="34" charset="0"/>
                      </a:endParaRPr>
                    </a:p>
                  </a:txBody>
                  <a:tcPr marL="10467" marR="10467" marT="9525" marB="0" anchor="b"/>
                </a:tc>
                <a:tc>
                  <a:txBody>
                    <a:bodyPr/>
                    <a:lstStyle/>
                    <a:p>
                      <a:pPr algn="ctr" fontAlgn="b"/>
                      <a:r>
                        <a:rPr lang="en-US" sz="1500" u="none" strike="noStrike" dirty="0">
                          <a:effectLst/>
                        </a:rPr>
                        <a:t>Naira</a:t>
                      </a:r>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dirty="0" smtClean="0">
                          <a:effectLst/>
                        </a:rPr>
                        <a:t>15,000.00</a:t>
                      </a:r>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dirty="0">
                          <a:effectLst/>
                        </a:rPr>
                        <a:t>12,660.00</a:t>
                      </a:r>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ctr" fontAlgn="b"/>
                      <a:r>
                        <a:rPr lang="en-US" sz="1500" u="none" strike="noStrike" dirty="0">
                          <a:effectLst/>
                        </a:rPr>
                        <a:t>1</a:t>
                      </a:r>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a:effectLst/>
                        </a:rPr>
                        <a:t>15,000.00</a:t>
                      </a:r>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dirty="0">
                          <a:effectLst/>
                        </a:rPr>
                        <a:t>12,660.00</a:t>
                      </a:r>
                      <a:endParaRPr lang="en-US" sz="1500" b="0" i="0" u="none" strike="noStrike" dirty="0">
                        <a:solidFill>
                          <a:srgbClr val="000000"/>
                        </a:solidFill>
                        <a:effectLst/>
                        <a:latin typeface="Calibri" panose="020F0502020204030204" pitchFamily="34" charset="0"/>
                      </a:endParaRPr>
                    </a:p>
                  </a:txBody>
                  <a:tcPr marL="10467" marR="10467" marT="9525" marB="0" anchor="b"/>
                </a:tc>
                <a:extLst>
                  <a:ext uri="{0D108BD9-81ED-4DB2-BD59-A6C34878D82A}">
                    <a16:rowId xmlns:a16="http://schemas.microsoft.com/office/drawing/2014/main" val="2855883877"/>
                  </a:ext>
                </a:extLst>
              </a:tr>
              <a:tr h="293584">
                <a:tc>
                  <a:txBody>
                    <a:bodyPr/>
                    <a:lstStyle/>
                    <a:p>
                      <a:pPr algn="l" fontAlgn="b"/>
                      <a:r>
                        <a:rPr lang="en-US" sz="1500" b="1" u="none" strike="noStrike" dirty="0">
                          <a:effectLst/>
                        </a:rPr>
                        <a:t>Bagging</a:t>
                      </a:r>
                      <a:endParaRPr lang="en-US" sz="1500" b="1" i="0" u="none" strike="noStrike" dirty="0">
                        <a:solidFill>
                          <a:srgbClr val="000000"/>
                        </a:solidFill>
                        <a:effectLst/>
                        <a:latin typeface="Calibri" panose="020F0502020204030204" pitchFamily="34" charset="0"/>
                      </a:endParaRPr>
                    </a:p>
                  </a:txBody>
                  <a:tcPr marL="10467" marR="10467" marT="9525" marB="0" anchor="b"/>
                </a:tc>
                <a:tc>
                  <a:txBody>
                    <a:bodyPr/>
                    <a:lstStyle/>
                    <a:p>
                      <a:pPr algn="ctr" fontAlgn="b"/>
                      <a:r>
                        <a:rPr lang="en-US" sz="1500" u="none" strike="noStrike" dirty="0">
                          <a:effectLst/>
                        </a:rPr>
                        <a:t>No</a:t>
                      </a:r>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dirty="0" smtClean="0">
                          <a:effectLst/>
                        </a:rPr>
                        <a:t>150.00</a:t>
                      </a:r>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dirty="0">
                          <a:effectLst/>
                        </a:rPr>
                        <a:t>126.60</a:t>
                      </a:r>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ctr" fontAlgn="b"/>
                      <a:r>
                        <a:rPr lang="en-US" sz="1500" u="none" strike="noStrike" dirty="0">
                          <a:effectLst/>
                        </a:rPr>
                        <a:t>64</a:t>
                      </a:r>
                      <a:endParaRPr lang="en-US" sz="1500" b="0" i="0" u="none" strike="noStrike" dirty="0">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a:effectLst/>
                        </a:rPr>
                        <a:t>9,600.00</a:t>
                      </a:r>
                      <a:endParaRPr lang="en-US" sz="1500" b="0" i="0" u="none" strike="noStrike">
                        <a:solidFill>
                          <a:srgbClr val="000000"/>
                        </a:solidFill>
                        <a:effectLst/>
                        <a:latin typeface="Calibri" panose="020F0502020204030204" pitchFamily="34" charset="0"/>
                      </a:endParaRPr>
                    </a:p>
                  </a:txBody>
                  <a:tcPr marL="10467" marR="10467" marT="9525" marB="0" anchor="b"/>
                </a:tc>
                <a:tc>
                  <a:txBody>
                    <a:bodyPr/>
                    <a:lstStyle/>
                    <a:p>
                      <a:pPr algn="r" fontAlgn="b"/>
                      <a:r>
                        <a:rPr lang="en-US" sz="1500" u="none" strike="noStrike" dirty="0">
                          <a:effectLst/>
                        </a:rPr>
                        <a:t>8,102.40</a:t>
                      </a:r>
                      <a:endParaRPr lang="en-US" sz="1500" b="0" i="0" u="none" strike="noStrike" dirty="0">
                        <a:solidFill>
                          <a:srgbClr val="000000"/>
                        </a:solidFill>
                        <a:effectLst/>
                        <a:latin typeface="Calibri" panose="020F0502020204030204" pitchFamily="34" charset="0"/>
                      </a:endParaRPr>
                    </a:p>
                  </a:txBody>
                  <a:tcPr marL="10467" marR="10467" marT="9525" marB="0" anchor="b"/>
                </a:tc>
                <a:extLst>
                  <a:ext uri="{0D108BD9-81ED-4DB2-BD59-A6C34878D82A}">
                    <a16:rowId xmlns:a16="http://schemas.microsoft.com/office/drawing/2014/main" val="2384393244"/>
                  </a:ext>
                </a:extLst>
              </a:tr>
            </a:tbl>
          </a:graphicData>
        </a:graphic>
      </p:graphicFrame>
      <p:sp>
        <p:nvSpPr>
          <p:cNvPr id="4" name="Date Placeholder 3">
            <a:extLst>
              <a:ext uri="{FF2B5EF4-FFF2-40B4-BE49-F238E27FC236}">
                <a16:creationId xmlns:a16="http://schemas.microsoft.com/office/drawing/2014/main" id="{0DFE2167-8E34-42EA-A845-B000076D0B7D}"/>
              </a:ext>
            </a:extLst>
          </p:cNvPr>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a:extLst>
              <a:ext uri="{FF2B5EF4-FFF2-40B4-BE49-F238E27FC236}">
                <a16:creationId xmlns:a16="http://schemas.microsoft.com/office/drawing/2014/main" id="{36EBC13E-7401-486D-8C53-1A43093CE824}"/>
              </a:ext>
            </a:extLst>
          </p:cNvPr>
          <p:cNvSpPr>
            <a:spLocks noGrp="1"/>
          </p:cNvSpPr>
          <p:nvPr>
            <p:ph type="sldNum" sz="quarter" idx="12"/>
          </p:nvPr>
        </p:nvSpPr>
        <p:spPr/>
        <p:txBody>
          <a:bodyPr/>
          <a:lstStyle/>
          <a:p>
            <a:fld id="{95E11320-7313-4A05-9E87-C3F6FA9FA174}" type="slidenum">
              <a:rPr lang="en-US" smtClean="0"/>
              <a:t>108</a:t>
            </a:fld>
            <a:endParaRPr lang="en-US"/>
          </a:p>
        </p:txBody>
      </p:sp>
    </p:spTree>
    <p:extLst>
      <p:ext uri="{BB962C8B-B14F-4D97-AF65-F5344CB8AC3E}">
        <p14:creationId xmlns:p14="http://schemas.microsoft.com/office/powerpoint/2010/main" val="423332237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A606458C-AAA6-4C80-A162-933043FB77A0}"/>
              </a:ext>
            </a:extLst>
          </p:cNvPr>
          <p:cNvGraphicFramePr>
            <a:graphicFrameLocks noGrp="1"/>
          </p:cNvGraphicFramePr>
          <p:nvPr>
            <p:ph idx="1"/>
            <p:extLst>
              <p:ext uri="{D42A27DB-BD31-4B8C-83A1-F6EECF244321}">
                <p14:modId xmlns:p14="http://schemas.microsoft.com/office/powerpoint/2010/main" val="2224446382"/>
              </p:ext>
            </p:extLst>
          </p:nvPr>
        </p:nvGraphicFramePr>
        <p:xfrm>
          <a:off x="556503" y="1016267"/>
          <a:ext cx="11095565" cy="4888145"/>
        </p:xfrm>
        <a:graphic>
          <a:graphicData uri="http://schemas.openxmlformats.org/drawingml/2006/table">
            <a:tbl>
              <a:tblPr>
                <a:tableStyleId>{5C22544A-7EE6-4342-B048-85BDC9FD1C3A}</a:tableStyleId>
              </a:tblPr>
              <a:tblGrid>
                <a:gridCol w="1878731">
                  <a:extLst>
                    <a:ext uri="{9D8B030D-6E8A-4147-A177-3AD203B41FA5}">
                      <a16:colId xmlns:a16="http://schemas.microsoft.com/office/drawing/2014/main" val="3354455482"/>
                    </a:ext>
                  </a:extLst>
                </a:gridCol>
                <a:gridCol w="1746115">
                  <a:extLst>
                    <a:ext uri="{9D8B030D-6E8A-4147-A177-3AD203B41FA5}">
                      <a16:colId xmlns:a16="http://schemas.microsoft.com/office/drawing/2014/main" val="358606406"/>
                    </a:ext>
                  </a:extLst>
                </a:gridCol>
                <a:gridCol w="1414574">
                  <a:extLst>
                    <a:ext uri="{9D8B030D-6E8A-4147-A177-3AD203B41FA5}">
                      <a16:colId xmlns:a16="http://schemas.microsoft.com/office/drawing/2014/main" val="1455274490"/>
                    </a:ext>
                  </a:extLst>
                </a:gridCol>
                <a:gridCol w="1458780">
                  <a:extLst>
                    <a:ext uri="{9D8B030D-6E8A-4147-A177-3AD203B41FA5}">
                      <a16:colId xmlns:a16="http://schemas.microsoft.com/office/drawing/2014/main" val="1305606533"/>
                    </a:ext>
                  </a:extLst>
                </a:gridCol>
                <a:gridCol w="1331651">
                  <a:extLst>
                    <a:ext uri="{9D8B030D-6E8A-4147-A177-3AD203B41FA5}">
                      <a16:colId xmlns:a16="http://schemas.microsoft.com/office/drawing/2014/main" val="2988441321"/>
                    </a:ext>
                  </a:extLst>
                </a:gridCol>
                <a:gridCol w="1737360">
                  <a:extLst>
                    <a:ext uri="{9D8B030D-6E8A-4147-A177-3AD203B41FA5}">
                      <a16:colId xmlns:a16="http://schemas.microsoft.com/office/drawing/2014/main" val="2536810269"/>
                    </a:ext>
                  </a:extLst>
                </a:gridCol>
                <a:gridCol w="1528354">
                  <a:extLst>
                    <a:ext uri="{9D8B030D-6E8A-4147-A177-3AD203B41FA5}">
                      <a16:colId xmlns:a16="http://schemas.microsoft.com/office/drawing/2014/main" val="2326295594"/>
                    </a:ext>
                  </a:extLst>
                </a:gridCol>
              </a:tblGrid>
              <a:tr h="690677">
                <a:tc>
                  <a:txBody>
                    <a:bodyPr/>
                    <a:lstStyle/>
                    <a:p>
                      <a:pPr algn="ctr" fontAlgn="b"/>
                      <a:r>
                        <a:rPr lang="en-US" sz="1600" b="1" u="none" strike="noStrike" dirty="0">
                          <a:effectLst/>
                        </a:rPr>
                        <a:t>Variables</a:t>
                      </a:r>
                      <a:endParaRPr lang="en-US" sz="1600" b="1" i="0" u="none" strike="noStrike" dirty="0">
                        <a:solidFill>
                          <a:srgbClr val="000000"/>
                        </a:solidFill>
                        <a:effectLst/>
                        <a:latin typeface="Calibri" panose="020F0502020204030204" pitchFamily="34" charset="0"/>
                      </a:endParaRPr>
                    </a:p>
                  </a:txBody>
                  <a:tcPr marL="10834" marR="10834" marT="9525" marB="0" anchor="b"/>
                </a:tc>
                <a:tc>
                  <a:txBody>
                    <a:bodyPr/>
                    <a:lstStyle/>
                    <a:p>
                      <a:pPr algn="ctr" fontAlgn="b"/>
                      <a:r>
                        <a:rPr lang="en-US" sz="1600" b="1" u="none" strike="noStrike" dirty="0">
                          <a:effectLst/>
                        </a:rPr>
                        <a:t>Unit</a:t>
                      </a:r>
                      <a:endParaRPr lang="en-US" sz="1600" b="1" i="0" u="none" strike="noStrike" dirty="0">
                        <a:solidFill>
                          <a:srgbClr val="000000"/>
                        </a:solidFill>
                        <a:effectLst/>
                        <a:latin typeface="Calibri" panose="020F0502020204030204" pitchFamily="34" charset="0"/>
                      </a:endParaRPr>
                    </a:p>
                  </a:txBody>
                  <a:tcPr marL="10834" marR="10834" marT="9525" marB="0" anchor="b"/>
                </a:tc>
                <a:tc>
                  <a:txBody>
                    <a:bodyPr/>
                    <a:lstStyle/>
                    <a:p>
                      <a:pPr algn="ctr" fontAlgn="b"/>
                      <a:r>
                        <a:rPr lang="en-US" sz="1600" b="1" u="none" strike="noStrike">
                          <a:effectLst/>
                        </a:rPr>
                        <a:t>Financial Cost</a:t>
                      </a:r>
                      <a:endParaRPr lang="en-US" sz="1600" b="1" i="0" u="none" strike="noStrike">
                        <a:solidFill>
                          <a:srgbClr val="000000"/>
                        </a:solidFill>
                        <a:effectLst/>
                        <a:latin typeface="Calibri" panose="020F0502020204030204" pitchFamily="34" charset="0"/>
                      </a:endParaRPr>
                    </a:p>
                  </a:txBody>
                  <a:tcPr marL="10834" marR="10834" marT="9525" marB="0" anchor="b"/>
                </a:tc>
                <a:tc>
                  <a:txBody>
                    <a:bodyPr/>
                    <a:lstStyle/>
                    <a:p>
                      <a:pPr algn="ctr" fontAlgn="b"/>
                      <a:r>
                        <a:rPr lang="en-US" sz="1600" b="1" u="none" strike="noStrike" dirty="0">
                          <a:effectLst/>
                        </a:rPr>
                        <a:t>Economic Costs</a:t>
                      </a:r>
                      <a:endParaRPr lang="en-US" sz="1600" b="1" i="0" u="none" strike="noStrike" dirty="0">
                        <a:solidFill>
                          <a:srgbClr val="000000"/>
                        </a:solidFill>
                        <a:effectLst/>
                        <a:latin typeface="Calibri" panose="020F0502020204030204" pitchFamily="34" charset="0"/>
                      </a:endParaRPr>
                    </a:p>
                  </a:txBody>
                  <a:tcPr marL="10834" marR="10834" marT="9525" marB="0" anchor="b"/>
                </a:tc>
                <a:tc>
                  <a:txBody>
                    <a:bodyPr/>
                    <a:lstStyle/>
                    <a:p>
                      <a:pPr algn="ctr" fontAlgn="b"/>
                      <a:r>
                        <a:rPr lang="en-US" sz="1600" b="1" u="none" strike="noStrike" dirty="0">
                          <a:effectLst/>
                        </a:rPr>
                        <a:t>Quantity</a:t>
                      </a:r>
                      <a:endParaRPr lang="en-US" sz="1600" b="1" i="0" u="none" strike="noStrike" dirty="0">
                        <a:solidFill>
                          <a:srgbClr val="000000"/>
                        </a:solidFill>
                        <a:effectLst/>
                        <a:latin typeface="Calibri" panose="020F0502020204030204" pitchFamily="34" charset="0"/>
                      </a:endParaRPr>
                    </a:p>
                  </a:txBody>
                  <a:tcPr marL="10834" marR="10834" marT="9525" marB="0" anchor="b"/>
                </a:tc>
                <a:tc>
                  <a:txBody>
                    <a:bodyPr/>
                    <a:lstStyle/>
                    <a:p>
                      <a:pPr algn="ctr" fontAlgn="b"/>
                      <a:r>
                        <a:rPr lang="en-US" sz="1600" b="1" u="none" strike="noStrike" dirty="0">
                          <a:effectLst/>
                        </a:rPr>
                        <a:t>Financial Value</a:t>
                      </a:r>
                      <a:endParaRPr lang="en-US" sz="1600" b="1" i="0" u="none" strike="noStrike" dirty="0">
                        <a:solidFill>
                          <a:srgbClr val="000000"/>
                        </a:solidFill>
                        <a:effectLst/>
                        <a:latin typeface="Calibri" panose="020F0502020204030204" pitchFamily="34" charset="0"/>
                      </a:endParaRPr>
                    </a:p>
                  </a:txBody>
                  <a:tcPr marL="10834" marR="10834" marT="9525" marB="0" anchor="b"/>
                </a:tc>
                <a:tc>
                  <a:txBody>
                    <a:bodyPr/>
                    <a:lstStyle/>
                    <a:p>
                      <a:pPr algn="ctr" fontAlgn="b"/>
                      <a:r>
                        <a:rPr lang="en-US" sz="1600" b="1" u="none" strike="noStrike" dirty="0">
                          <a:effectLst/>
                        </a:rPr>
                        <a:t>Economic Value</a:t>
                      </a:r>
                      <a:endParaRPr lang="en-US" sz="1600" b="1" i="0" u="none" strike="noStrike" dirty="0">
                        <a:solidFill>
                          <a:srgbClr val="000000"/>
                        </a:solidFill>
                        <a:effectLst/>
                        <a:latin typeface="Calibri" panose="020F0502020204030204" pitchFamily="34" charset="0"/>
                      </a:endParaRPr>
                    </a:p>
                  </a:txBody>
                  <a:tcPr marL="10834" marR="10834" marT="9525" marB="0" anchor="b"/>
                </a:tc>
                <a:extLst>
                  <a:ext uri="{0D108BD9-81ED-4DB2-BD59-A6C34878D82A}">
                    <a16:rowId xmlns:a16="http://schemas.microsoft.com/office/drawing/2014/main" val="4119750566"/>
                  </a:ext>
                </a:extLst>
              </a:tr>
              <a:tr h="381588">
                <a:tc>
                  <a:txBody>
                    <a:bodyPr/>
                    <a:lstStyle/>
                    <a:p>
                      <a:pPr algn="l" fontAlgn="b"/>
                      <a:r>
                        <a:rPr lang="en-US" sz="1600" b="1" u="none" strike="noStrike" dirty="0">
                          <a:effectLst/>
                        </a:rPr>
                        <a:t>Hoe</a:t>
                      </a:r>
                      <a:endParaRPr lang="en-US" sz="1600" b="1" i="0" u="none" strike="noStrike" dirty="0">
                        <a:solidFill>
                          <a:srgbClr val="000000"/>
                        </a:solidFill>
                        <a:effectLst/>
                        <a:latin typeface="Calibri" panose="020F0502020204030204" pitchFamily="34" charset="0"/>
                      </a:endParaRPr>
                    </a:p>
                  </a:txBody>
                  <a:tcPr marL="10834" marR="10834" marT="9525" marB="0" anchor="b"/>
                </a:tc>
                <a:tc>
                  <a:txBody>
                    <a:bodyPr/>
                    <a:lstStyle/>
                    <a:p>
                      <a:pPr algn="ctr" fontAlgn="b"/>
                      <a:r>
                        <a:rPr lang="en-US" sz="1600" u="none" strike="noStrike" dirty="0">
                          <a:effectLst/>
                        </a:rPr>
                        <a:t>Nos</a:t>
                      </a:r>
                      <a:endParaRPr lang="en-US" sz="1600" b="1" i="0" u="none" strike="noStrike" dirty="0">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dirty="0" smtClean="0">
                          <a:effectLst/>
                        </a:rPr>
                        <a:t>1,000.00</a:t>
                      </a:r>
                      <a:endParaRPr lang="en-US" sz="1600" b="1" i="0" u="none" strike="noStrike" dirty="0">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dirty="0">
                          <a:effectLst/>
                        </a:rPr>
                        <a:t>844.00</a:t>
                      </a:r>
                      <a:endParaRPr lang="en-US" sz="1600" b="1" i="0" u="none" strike="noStrike" dirty="0">
                        <a:solidFill>
                          <a:srgbClr val="000000"/>
                        </a:solidFill>
                        <a:effectLst/>
                        <a:latin typeface="Calibri" panose="020F0502020204030204" pitchFamily="34" charset="0"/>
                      </a:endParaRPr>
                    </a:p>
                  </a:txBody>
                  <a:tcPr marL="10834" marR="10834" marT="9525" marB="0" anchor="b"/>
                </a:tc>
                <a:tc>
                  <a:txBody>
                    <a:bodyPr/>
                    <a:lstStyle/>
                    <a:p>
                      <a:pPr algn="ctr" fontAlgn="b"/>
                      <a:r>
                        <a:rPr lang="en-US" sz="1600" u="none" strike="noStrike" dirty="0">
                          <a:effectLst/>
                        </a:rPr>
                        <a:t>3.00</a:t>
                      </a:r>
                      <a:endParaRPr lang="en-US" sz="1600" b="1" i="0" u="none" strike="noStrike" dirty="0">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dirty="0">
                          <a:effectLst/>
                        </a:rPr>
                        <a:t>3,000.00</a:t>
                      </a:r>
                      <a:endParaRPr lang="en-US" sz="1600" b="1" i="0" u="none" strike="noStrike" dirty="0">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a:effectLst/>
                        </a:rPr>
                        <a:t>2,532.00</a:t>
                      </a:r>
                      <a:endParaRPr lang="en-US" sz="1600" b="1" i="0" u="none" strike="noStrike">
                        <a:solidFill>
                          <a:srgbClr val="000000"/>
                        </a:solidFill>
                        <a:effectLst/>
                        <a:latin typeface="Calibri" panose="020F0502020204030204" pitchFamily="34" charset="0"/>
                      </a:endParaRPr>
                    </a:p>
                  </a:txBody>
                  <a:tcPr marL="10834" marR="10834" marT="9525" marB="0" anchor="b"/>
                </a:tc>
                <a:extLst>
                  <a:ext uri="{0D108BD9-81ED-4DB2-BD59-A6C34878D82A}">
                    <a16:rowId xmlns:a16="http://schemas.microsoft.com/office/drawing/2014/main" val="3880128311"/>
                  </a:ext>
                </a:extLst>
              </a:tr>
              <a:tr h="381588">
                <a:tc>
                  <a:txBody>
                    <a:bodyPr/>
                    <a:lstStyle/>
                    <a:p>
                      <a:pPr algn="l" fontAlgn="b"/>
                      <a:r>
                        <a:rPr lang="en-US" sz="1600" b="1" u="none" strike="noStrike" dirty="0">
                          <a:effectLst/>
                        </a:rPr>
                        <a:t>Cutlasses</a:t>
                      </a:r>
                      <a:endParaRPr lang="en-US" sz="1600" b="1" i="0" u="none" strike="noStrike" dirty="0">
                        <a:solidFill>
                          <a:srgbClr val="000000"/>
                        </a:solidFill>
                        <a:effectLst/>
                        <a:latin typeface="Calibri" panose="020F0502020204030204" pitchFamily="34" charset="0"/>
                      </a:endParaRPr>
                    </a:p>
                  </a:txBody>
                  <a:tcPr marL="10834" marR="10834" marT="9525" marB="0" anchor="b"/>
                </a:tc>
                <a:tc>
                  <a:txBody>
                    <a:bodyPr/>
                    <a:lstStyle/>
                    <a:p>
                      <a:pPr algn="ctr" fontAlgn="b"/>
                      <a:r>
                        <a:rPr lang="en-US" sz="1600" u="none" strike="noStrike" dirty="0">
                          <a:effectLst/>
                        </a:rPr>
                        <a:t>Nos</a:t>
                      </a:r>
                      <a:endParaRPr lang="en-US" sz="1600" b="1" i="0" u="none" strike="noStrike" dirty="0">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dirty="0" smtClean="0">
                          <a:effectLst/>
                        </a:rPr>
                        <a:t>1,200.00</a:t>
                      </a:r>
                      <a:endParaRPr lang="en-US" sz="1600" b="1" i="0" u="none" strike="noStrike" dirty="0">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a:effectLst/>
                        </a:rPr>
                        <a:t>1,012.80</a:t>
                      </a:r>
                      <a:endParaRPr lang="en-US" sz="1600" b="1" i="0" u="none" strike="noStrike">
                        <a:solidFill>
                          <a:srgbClr val="000000"/>
                        </a:solidFill>
                        <a:effectLst/>
                        <a:latin typeface="Calibri" panose="020F0502020204030204" pitchFamily="34" charset="0"/>
                      </a:endParaRPr>
                    </a:p>
                  </a:txBody>
                  <a:tcPr marL="10834" marR="10834" marT="9525" marB="0" anchor="b"/>
                </a:tc>
                <a:tc>
                  <a:txBody>
                    <a:bodyPr/>
                    <a:lstStyle/>
                    <a:p>
                      <a:pPr algn="ctr" fontAlgn="b"/>
                      <a:r>
                        <a:rPr lang="en-US" sz="1600" u="none" strike="noStrike">
                          <a:effectLst/>
                        </a:rPr>
                        <a:t>3.00</a:t>
                      </a:r>
                      <a:endParaRPr lang="en-US" sz="1600" b="1" i="0" u="none" strike="noStrike">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a:effectLst/>
                        </a:rPr>
                        <a:t>3,600.00</a:t>
                      </a:r>
                      <a:endParaRPr lang="en-US" sz="1600" b="1" i="0" u="none" strike="noStrike">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a:effectLst/>
                        </a:rPr>
                        <a:t>3,038.40</a:t>
                      </a:r>
                      <a:endParaRPr lang="en-US" sz="1600" b="1" i="0" u="none" strike="noStrike">
                        <a:solidFill>
                          <a:srgbClr val="000000"/>
                        </a:solidFill>
                        <a:effectLst/>
                        <a:latin typeface="Calibri" panose="020F0502020204030204" pitchFamily="34" charset="0"/>
                      </a:endParaRPr>
                    </a:p>
                  </a:txBody>
                  <a:tcPr marL="10834" marR="10834" marT="9525" marB="0" anchor="b"/>
                </a:tc>
                <a:extLst>
                  <a:ext uri="{0D108BD9-81ED-4DB2-BD59-A6C34878D82A}">
                    <a16:rowId xmlns:a16="http://schemas.microsoft.com/office/drawing/2014/main" val="3392911173"/>
                  </a:ext>
                </a:extLst>
              </a:tr>
              <a:tr h="381588">
                <a:tc>
                  <a:txBody>
                    <a:bodyPr/>
                    <a:lstStyle/>
                    <a:p>
                      <a:pPr algn="l" fontAlgn="b"/>
                      <a:r>
                        <a:rPr lang="en-US" sz="1600" b="1" u="none" strike="noStrike">
                          <a:effectLst/>
                        </a:rPr>
                        <a:t>Knap sprayer </a:t>
                      </a:r>
                      <a:endParaRPr lang="en-US" sz="1600" b="1" i="0" u="none" strike="noStrike">
                        <a:solidFill>
                          <a:srgbClr val="000000"/>
                        </a:solidFill>
                        <a:effectLst/>
                        <a:latin typeface="Calibri" panose="020F0502020204030204" pitchFamily="34" charset="0"/>
                      </a:endParaRPr>
                    </a:p>
                  </a:txBody>
                  <a:tcPr marL="10834" marR="10834" marT="9525" marB="0" anchor="b"/>
                </a:tc>
                <a:tc>
                  <a:txBody>
                    <a:bodyPr/>
                    <a:lstStyle/>
                    <a:p>
                      <a:pPr algn="ctr" fontAlgn="b"/>
                      <a:r>
                        <a:rPr lang="en-US" sz="1600" u="none" strike="noStrike">
                          <a:effectLst/>
                        </a:rPr>
                        <a:t>Nos</a:t>
                      </a:r>
                      <a:endParaRPr lang="en-US" sz="1600" b="0" i="0" u="none" strike="noStrike">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dirty="0" smtClean="0">
                          <a:effectLst/>
                        </a:rPr>
                        <a:t>8,000.00</a:t>
                      </a:r>
                      <a:endParaRPr lang="en-US" sz="1600" b="0" i="0" u="none" strike="noStrike" dirty="0">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a:effectLst/>
                        </a:rPr>
                        <a:t>6,752.00</a:t>
                      </a:r>
                      <a:endParaRPr lang="en-US" sz="1600" b="0" i="0" u="none" strike="noStrike">
                        <a:solidFill>
                          <a:srgbClr val="000000"/>
                        </a:solidFill>
                        <a:effectLst/>
                        <a:latin typeface="Calibri" panose="020F0502020204030204" pitchFamily="34" charset="0"/>
                      </a:endParaRPr>
                    </a:p>
                  </a:txBody>
                  <a:tcPr marL="10834" marR="10834" marT="9525" marB="0" anchor="b"/>
                </a:tc>
                <a:tc>
                  <a:txBody>
                    <a:bodyPr/>
                    <a:lstStyle/>
                    <a:p>
                      <a:pPr algn="ctr" fontAlgn="b"/>
                      <a:r>
                        <a:rPr lang="en-US" sz="1600" u="none" strike="noStrike">
                          <a:effectLst/>
                        </a:rPr>
                        <a:t>3.00</a:t>
                      </a:r>
                      <a:endParaRPr lang="en-US" sz="1600" b="0" i="0" u="none" strike="noStrike">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a:effectLst/>
                        </a:rPr>
                        <a:t>24,000.00</a:t>
                      </a:r>
                      <a:endParaRPr lang="en-US" sz="1600" b="0" i="0" u="none" strike="noStrike">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a:effectLst/>
                        </a:rPr>
                        <a:t>20,256.00</a:t>
                      </a:r>
                      <a:endParaRPr lang="en-US" sz="1600" b="0" i="0" u="none" strike="noStrike">
                        <a:solidFill>
                          <a:srgbClr val="000000"/>
                        </a:solidFill>
                        <a:effectLst/>
                        <a:latin typeface="Calibri" panose="020F0502020204030204" pitchFamily="34" charset="0"/>
                      </a:endParaRPr>
                    </a:p>
                  </a:txBody>
                  <a:tcPr marL="10834" marR="10834" marT="9525" marB="0" anchor="b"/>
                </a:tc>
                <a:extLst>
                  <a:ext uri="{0D108BD9-81ED-4DB2-BD59-A6C34878D82A}">
                    <a16:rowId xmlns:a16="http://schemas.microsoft.com/office/drawing/2014/main" val="2447305545"/>
                  </a:ext>
                </a:extLst>
              </a:tr>
              <a:tr h="381588">
                <a:tc>
                  <a:txBody>
                    <a:bodyPr/>
                    <a:lstStyle/>
                    <a:p>
                      <a:pPr algn="l" fontAlgn="b"/>
                      <a:r>
                        <a:rPr lang="en-US" sz="1600" b="1" u="none" strike="noStrike" dirty="0">
                          <a:effectLst/>
                        </a:rPr>
                        <a:t>Sickle</a:t>
                      </a:r>
                      <a:endParaRPr lang="en-US" sz="1600" b="1" i="0" u="none" strike="noStrike" dirty="0">
                        <a:solidFill>
                          <a:srgbClr val="000000"/>
                        </a:solidFill>
                        <a:effectLst/>
                        <a:latin typeface="Calibri" panose="020F0502020204030204" pitchFamily="34" charset="0"/>
                      </a:endParaRPr>
                    </a:p>
                  </a:txBody>
                  <a:tcPr marL="10834" marR="10834" marT="9525" marB="0" anchor="b"/>
                </a:tc>
                <a:tc>
                  <a:txBody>
                    <a:bodyPr/>
                    <a:lstStyle/>
                    <a:p>
                      <a:pPr algn="ctr" fontAlgn="b"/>
                      <a:r>
                        <a:rPr lang="en-US" sz="1600" u="none" strike="noStrike" dirty="0">
                          <a:effectLst/>
                        </a:rPr>
                        <a:t>Nos</a:t>
                      </a:r>
                      <a:endParaRPr lang="en-US" sz="1600" b="0" i="0" u="none" strike="noStrike" dirty="0">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dirty="0" smtClean="0">
                          <a:effectLst/>
                        </a:rPr>
                        <a:t>250.00</a:t>
                      </a:r>
                      <a:endParaRPr lang="en-US" sz="1600" b="0" i="0" u="none" strike="noStrike" dirty="0">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a:effectLst/>
                        </a:rPr>
                        <a:t>211.00</a:t>
                      </a:r>
                      <a:endParaRPr lang="en-US" sz="1600" b="0" i="0" u="none" strike="noStrike">
                        <a:solidFill>
                          <a:srgbClr val="000000"/>
                        </a:solidFill>
                        <a:effectLst/>
                        <a:latin typeface="Calibri" panose="020F0502020204030204" pitchFamily="34" charset="0"/>
                      </a:endParaRPr>
                    </a:p>
                  </a:txBody>
                  <a:tcPr marL="10834" marR="10834" marT="9525" marB="0" anchor="b"/>
                </a:tc>
                <a:tc>
                  <a:txBody>
                    <a:bodyPr/>
                    <a:lstStyle/>
                    <a:p>
                      <a:pPr algn="ctr" fontAlgn="b"/>
                      <a:r>
                        <a:rPr lang="en-US" sz="1600" u="none" strike="noStrike" dirty="0">
                          <a:effectLst/>
                        </a:rPr>
                        <a:t>5.00</a:t>
                      </a:r>
                      <a:endParaRPr lang="en-US" sz="1600" b="0" i="0" u="none" strike="noStrike" dirty="0">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a:effectLst/>
                        </a:rPr>
                        <a:t>1,250.00</a:t>
                      </a:r>
                      <a:endParaRPr lang="en-US" sz="1600" b="0" i="0" u="none" strike="noStrike">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a:effectLst/>
                        </a:rPr>
                        <a:t>1,055.00</a:t>
                      </a:r>
                      <a:endParaRPr lang="en-US" sz="1600" b="0" i="0" u="none" strike="noStrike">
                        <a:solidFill>
                          <a:srgbClr val="000000"/>
                        </a:solidFill>
                        <a:effectLst/>
                        <a:latin typeface="Calibri" panose="020F0502020204030204" pitchFamily="34" charset="0"/>
                      </a:endParaRPr>
                    </a:p>
                  </a:txBody>
                  <a:tcPr marL="10834" marR="10834" marT="9525" marB="0" anchor="b"/>
                </a:tc>
                <a:extLst>
                  <a:ext uri="{0D108BD9-81ED-4DB2-BD59-A6C34878D82A}">
                    <a16:rowId xmlns:a16="http://schemas.microsoft.com/office/drawing/2014/main" val="2563597951"/>
                  </a:ext>
                </a:extLst>
              </a:tr>
              <a:tr h="381588">
                <a:tc>
                  <a:txBody>
                    <a:bodyPr/>
                    <a:lstStyle/>
                    <a:p>
                      <a:pPr algn="l" fontAlgn="b"/>
                      <a:r>
                        <a:rPr lang="en-US" sz="1600" b="1" u="none" strike="noStrike" dirty="0">
                          <a:effectLst/>
                        </a:rPr>
                        <a:t>Rake</a:t>
                      </a:r>
                      <a:endParaRPr lang="en-US" sz="1600" b="1" i="0" u="none" strike="noStrike" dirty="0">
                        <a:solidFill>
                          <a:srgbClr val="000000"/>
                        </a:solidFill>
                        <a:effectLst/>
                        <a:latin typeface="Calibri" panose="020F0502020204030204" pitchFamily="34" charset="0"/>
                      </a:endParaRPr>
                    </a:p>
                  </a:txBody>
                  <a:tcPr marL="10834" marR="10834" marT="9525" marB="0" anchor="b"/>
                </a:tc>
                <a:tc>
                  <a:txBody>
                    <a:bodyPr/>
                    <a:lstStyle/>
                    <a:p>
                      <a:pPr algn="ctr" fontAlgn="b"/>
                      <a:r>
                        <a:rPr lang="en-US" sz="1600" u="none" strike="noStrike" dirty="0">
                          <a:effectLst/>
                        </a:rPr>
                        <a:t>Nos</a:t>
                      </a:r>
                      <a:endParaRPr lang="en-US" sz="1600" b="0" i="0" u="none" strike="noStrike" dirty="0">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dirty="0" smtClean="0">
                          <a:effectLst/>
                        </a:rPr>
                        <a:t>600.00</a:t>
                      </a:r>
                      <a:endParaRPr lang="en-US" sz="1600" b="0" i="0" u="none" strike="noStrike" dirty="0">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a:effectLst/>
                        </a:rPr>
                        <a:t>506.40</a:t>
                      </a:r>
                      <a:endParaRPr lang="en-US" sz="1600" b="0" i="0" u="none" strike="noStrike">
                        <a:solidFill>
                          <a:srgbClr val="000000"/>
                        </a:solidFill>
                        <a:effectLst/>
                        <a:latin typeface="Calibri" panose="020F0502020204030204" pitchFamily="34" charset="0"/>
                      </a:endParaRPr>
                    </a:p>
                  </a:txBody>
                  <a:tcPr marL="10834" marR="10834" marT="9525" marB="0" anchor="b"/>
                </a:tc>
                <a:tc>
                  <a:txBody>
                    <a:bodyPr/>
                    <a:lstStyle/>
                    <a:p>
                      <a:pPr algn="ctr" fontAlgn="b"/>
                      <a:r>
                        <a:rPr lang="en-US" sz="1600" u="none" strike="noStrike" dirty="0">
                          <a:effectLst/>
                        </a:rPr>
                        <a:t>1.00</a:t>
                      </a:r>
                      <a:endParaRPr lang="en-US" sz="1600" b="0" i="0" u="none" strike="noStrike" dirty="0">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dirty="0">
                          <a:effectLst/>
                        </a:rPr>
                        <a:t>600.00</a:t>
                      </a:r>
                      <a:endParaRPr lang="en-US" sz="1600" b="0" i="0" u="none" strike="noStrike" dirty="0">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a:effectLst/>
                        </a:rPr>
                        <a:t>506.40</a:t>
                      </a:r>
                      <a:endParaRPr lang="en-US" sz="1600" b="0" i="0" u="none" strike="noStrike">
                        <a:solidFill>
                          <a:srgbClr val="000000"/>
                        </a:solidFill>
                        <a:effectLst/>
                        <a:latin typeface="Calibri" panose="020F0502020204030204" pitchFamily="34" charset="0"/>
                      </a:endParaRPr>
                    </a:p>
                  </a:txBody>
                  <a:tcPr marL="10834" marR="10834" marT="9525" marB="0" anchor="b"/>
                </a:tc>
                <a:extLst>
                  <a:ext uri="{0D108BD9-81ED-4DB2-BD59-A6C34878D82A}">
                    <a16:rowId xmlns:a16="http://schemas.microsoft.com/office/drawing/2014/main" val="2911116518"/>
                  </a:ext>
                </a:extLst>
              </a:tr>
              <a:tr h="381588">
                <a:tc>
                  <a:txBody>
                    <a:bodyPr/>
                    <a:lstStyle/>
                    <a:p>
                      <a:pPr algn="l" fontAlgn="b"/>
                      <a:r>
                        <a:rPr lang="en-US" sz="1600" b="1" u="none" strike="noStrike" dirty="0">
                          <a:effectLst/>
                        </a:rPr>
                        <a:t>Land rent</a:t>
                      </a:r>
                      <a:endParaRPr lang="en-US" sz="1600" b="1" i="0" u="none" strike="noStrike" dirty="0">
                        <a:solidFill>
                          <a:srgbClr val="000000"/>
                        </a:solidFill>
                        <a:effectLst/>
                        <a:latin typeface="Calibri" panose="020F0502020204030204" pitchFamily="34" charset="0"/>
                      </a:endParaRPr>
                    </a:p>
                  </a:txBody>
                  <a:tcPr marL="10834" marR="10834" marT="9525" marB="0" anchor="b"/>
                </a:tc>
                <a:tc>
                  <a:txBody>
                    <a:bodyPr/>
                    <a:lstStyle/>
                    <a:p>
                      <a:pPr algn="ctr" fontAlgn="b"/>
                      <a:r>
                        <a:rPr lang="en-US" sz="1600" u="none" strike="noStrike" dirty="0">
                          <a:effectLst/>
                        </a:rPr>
                        <a:t>Ha</a:t>
                      </a:r>
                      <a:endParaRPr lang="en-US" sz="1600" b="0" i="0" u="none" strike="noStrike" dirty="0">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dirty="0" smtClean="0">
                          <a:effectLst/>
                        </a:rPr>
                        <a:t>30,000.00</a:t>
                      </a:r>
                      <a:endParaRPr lang="en-US" sz="1600" b="0" i="0" u="none" strike="noStrike" dirty="0">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dirty="0">
                          <a:effectLst/>
                        </a:rPr>
                        <a:t>25,320.00</a:t>
                      </a:r>
                      <a:endParaRPr lang="en-US" sz="1600" b="0" i="0" u="none" strike="noStrike" dirty="0">
                        <a:solidFill>
                          <a:srgbClr val="000000"/>
                        </a:solidFill>
                        <a:effectLst/>
                        <a:latin typeface="Calibri" panose="020F0502020204030204" pitchFamily="34" charset="0"/>
                      </a:endParaRPr>
                    </a:p>
                  </a:txBody>
                  <a:tcPr marL="10834" marR="10834" marT="9525" marB="0" anchor="b"/>
                </a:tc>
                <a:tc>
                  <a:txBody>
                    <a:bodyPr/>
                    <a:lstStyle/>
                    <a:p>
                      <a:pPr algn="ctr" fontAlgn="b"/>
                      <a:r>
                        <a:rPr lang="en-US" sz="1600" u="none" strike="noStrike" dirty="0">
                          <a:effectLst/>
                        </a:rPr>
                        <a:t>1.00</a:t>
                      </a:r>
                      <a:endParaRPr lang="en-US" sz="1600" b="0" i="0" u="none" strike="noStrike" dirty="0">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dirty="0">
                          <a:effectLst/>
                        </a:rPr>
                        <a:t>30,000.00</a:t>
                      </a:r>
                      <a:endParaRPr lang="en-US" sz="1600" b="0" i="0" u="none" strike="noStrike" dirty="0">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a:effectLst/>
                        </a:rPr>
                        <a:t>25,320.00</a:t>
                      </a:r>
                      <a:endParaRPr lang="en-US" sz="1600" b="0" i="0" u="none" strike="noStrike">
                        <a:solidFill>
                          <a:srgbClr val="000000"/>
                        </a:solidFill>
                        <a:effectLst/>
                        <a:latin typeface="Calibri" panose="020F0502020204030204" pitchFamily="34" charset="0"/>
                      </a:endParaRPr>
                    </a:p>
                  </a:txBody>
                  <a:tcPr marL="10834" marR="10834" marT="9525" marB="0" anchor="b"/>
                </a:tc>
                <a:extLst>
                  <a:ext uri="{0D108BD9-81ED-4DB2-BD59-A6C34878D82A}">
                    <a16:rowId xmlns:a16="http://schemas.microsoft.com/office/drawing/2014/main" val="3945389929"/>
                  </a:ext>
                </a:extLst>
              </a:tr>
              <a:tr h="381588">
                <a:tc>
                  <a:txBody>
                    <a:bodyPr/>
                    <a:lstStyle/>
                    <a:p>
                      <a:pPr algn="l" fontAlgn="b"/>
                      <a:r>
                        <a:rPr lang="en-US" sz="1600" b="1" u="none" strike="noStrike" dirty="0">
                          <a:effectLst/>
                        </a:rPr>
                        <a:t>Hired labour</a:t>
                      </a:r>
                      <a:endParaRPr lang="en-US" sz="1600" b="1" i="0" u="none" strike="noStrike" dirty="0">
                        <a:solidFill>
                          <a:srgbClr val="000000"/>
                        </a:solidFill>
                        <a:effectLst/>
                        <a:latin typeface="Calibri" panose="020F0502020204030204" pitchFamily="34" charset="0"/>
                      </a:endParaRPr>
                    </a:p>
                  </a:txBody>
                  <a:tcPr marL="10834" marR="10834" marT="9525" marB="0" anchor="b"/>
                </a:tc>
                <a:tc>
                  <a:txBody>
                    <a:bodyPr/>
                    <a:lstStyle/>
                    <a:p>
                      <a:pPr algn="ctr" fontAlgn="b"/>
                      <a:r>
                        <a:rPr lang="en-US" sz="1600" u="none" strike="noStrike" dirty="0">
                          <a:effectLst/>
                        </a:rPr>
                        <a:t>Man-day</a:t>
                      </a:r>
                      <a:endParaRPr lang="en-US" sz="1600" b="0" i="0" u="none" strike="noStrike" dirty="0">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dirty="0" smtClean="0">
                          <a:effectLst/>
                        </a:rPr>
                        <a:t>900.00</a:t>
                      </a:r>
                      <a:endParaRPr lang="en-US" sz="1600" b="0" i="0" u="none" strike="noStrike" dirty="0">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a:effectLst/>
                        </a:rPr>
                        <a:t>759.60</a:t>
                      </a:r>
                      <a:endParaRPr lang="en-US" sz="1600" b="0" i="0" u="none" strike="noStrike">
                        <a:solidFill>
                          <a:srgbClr val="000000"/>
                        </a:solidFill>
                        <a:effectLst/>
                        <a:latin typeface="Calibri" panose="020F0502020204030204" pitchFamily="34" charset="0"/>
                      </a:endParaRPr>
                    </a:p>
                  </a:txBody>
                  <a:tcPr marL="10834" marR="10834" marT="9525" marB="0" anchor="b"/>
                </a:tc>
                <a:tc>
                  <a:txBody>
                    <a:bodyPr/>
                    <a:lstStyle/>
                    <a:p>
                      <a:pPr algn="ctr" fontAlgn="b"/>
                      <a:r>
                        <a:rPr lang="en-US" sz="1600" u="none" strike="noStrike" dirty="0">
                          <a:effectLst/>
                        </a:rPr>
                        <a:t>101.50</a:t>
                      </a:r>
                      <a:endParaRPr lang="en-US" sz="1600" b="0" i="0" u="none" strike="noStrike" dirty="0">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dirty="0">
                          <a:effectLst/>
                        </a:rPr>
                        <a:t>91,350.00</a:t>
                      </a:r>
                      <a:endParaRPr lang="en-US" sz="1600" b="0" i="0" u="none" strike="noStrike" dirty="0">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a:effectLst/>
                        </a:rPr>
                        <a:t>77,099.40</a:t>
                      </a:r>
                      <a:endParaRPr lang="en-US" sz="1600" b="0" i="0" u="none" strike="noStrike">
                        <a:solidFill>
                          <a:srgbClr val="000000"/>
                        </a:solidFill>
                        <a:effectLst/>
                        <a:latin typeface="Calibri" panose="020F0502020204030204" pitchFamily="34" charset="0"/>
                      </a:endParaRPr>
                    </a:p>
                  </a:txBody>
                  <a:tcPr marL="10834" marR="10834" marT="9525" marB="0" anchor="b"/>
                </a:tc>
                <a:extLst>
                  <a:ext uri="{0D108BD9-81ED-4DB2-BD59-A6C34878D82A}">
                    <a16:rowId xmlns:a16="http://schemas.microsoft.com/office/drawing/2014/main" val="2038476175"/>
                  </a:ext>
                </a:extLst>
              </a:tr>
              <a:tr h="381588">
                <a:tc>
                  <a:txBody>
                    <a:bodyPr/>
                    <a:lstStyle/>
                    <a:p>
                      <a:pPr algn="l" fontAlgn="b"/>
                      <a:r>
                        <a:rPr lang="en-US" sz="1600" b="1" u="none" strike="noStrike" dirty="0">
                          <a:effectLst/>
                        </a:rPr>
                        <a:t>Family labour</a:t>
                      </a:r>
                      <a:endParaRPr lang="en-US" sz="1600" b="1" i="0" u="none" strike="noStrike" dirty="0">
                        <a:solidFill>
                          <a:srgbClr val="000000"/>
                        </a:solidFill>
                        <a:effectLst/>
                        <a:latin typeface="Calibri" panose="020F0502020204030204" pitchFamily="34" charset="0"/>
                      </a:endParaRPr>
                    </a:p>
                  </a:txBody>
                  <a:tcPr marL="10834" marR="10834" marT="9525" marB="0" anchor="b"/>
                </a:tc>
                <a:tc>
                  <a:txBody>
                    <a:bodyPr/>
                    <a:lstStyle/>
                    <a:p>
                      <a:pPr algn="ctr" fontAlgn="b"/>
                      <a:r>
                        <a:rPr lang="en-US" sz="1600" u="none" strike="noStrike" dirty="0">
                          <a:effectLst/>
                        </a:rPr>
                        <a:t>Man-day</a:t>
                      </a:r>
                      <a:endParaRPr lang="en-US" sz="1600" b="0" i="0" u="none" strike="noStrike" dirty="0">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dirty="0" smtClean="0">
                          <a:effectLst/>
                        </a:rPr>
                        <a:t>900.00</a:t>
                      </a:r>
                      <a:endParaRPr lang="en-US" sz="1600" b="0" i="0" u="none" strike="noStrike" dirty="0">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a:effectLst/>
                        </a:rPr>
                        <a:t>759.60</a:t>
                      </a:r>
                      <a:endParaRPr lang="en-US" sz="1600" b="0" i="0" u="none" strike="noStrike">
                        <a:solidFill>
                          <a:srgbClr val="000000"/>
                        </a:solidFill>
                        <a:effectLst/>
                        <a:latin typeface="Calibri" panose="020F0502020204030204" pitchFamily="34" charset="0"/>
                      </a:endParaRPr>
                    </a:p>
                  </a:txBody>
                  <a:tcPr marL="10834" marR="10834" marT="9525" marB="0" anchor="b"/>
                </a:tc>
                <a:tc>
                  <a:txBody>
                    <a:bodyPr/>
                    <a:lstStyle/>
                    <a:p>
                      <a:pPr algn="ctr" fontAlgn="b"/>
                      <a:r>
                        <a:rPr lang="en-US" sz="1600" u="none" strike="noStrike" dirty="0">
                          <a:effectLst/>
                        </a:rPr>
                        <a:t>43.50</a:t>
                      </a:r>
                      <a:endParaRPr lang="en-US" sz="1600" b="0" i="0" u="none" strike="noStrike" dirty="0">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dirty="0">
                          <a:effectLst/>
                        </a:rPr>
                        <a:t>39,150.00</a:t>
                      </a:r>
                      <a:endParaRPr lang="en-US" sz="1600" b="0" i="0" u="none" strike="noStrike" dirty="0">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a:effectLst/>
                        </a:rPr>
                        <a:t>33,042.60</a:t>
                      </a:r>
                      <a:endParaRPr lang="en-US" sz="1600" b="0" i="0" u="none" strike="noStrike">
                        <a:solidFill>
                          <a:srgbClr val="000000"/>
                        </a:solidFill>
                        <a:effectLst/>
                        <a:latin typeface="Calibri" panose="020F0502020204030204" pitchFamily="34" charset="0"/>
                      </a:endParaRPr>
                    </a:p>
                  </a:txBody>
                  <a:tcPr marL="10834" marR="10834" marT="9525" marB="0" anchor="b"/>
                </a:tc>
                <a:extLst>
                  <a:ext uri="{0D108BD9-81ED-4DB2-BD59-A6C34878D82A}">
                    <a16:rowId xmlns:a16="http://schemas.microsoft.com/office/drawing/2014/main" val="2218883785"/>
                  </a:ext>
                </a:extLst>
              </a:tr>
              <a:tr h="381588">
                <a:tc>
                  <a:txBody>
                    <a:bodyPr/>
                    <a:lstStyle/>
                    <a:p>
                      <a:pPr algn="l" fontAlgn="b"/>
                      <a:r>
                        <a:rPr lang="en-US" sz="1600" b="1" u="none" strike="noStrike" dirty="0">
                          <a:effectLst/>
                        </a:rPr>
                        <a:t>Subtotal</a:t>
                      </a:r>
                      <a:endParaRPr lang="en-US" sz="1600" b="1" i="0" u="none" strike="noStrike" dirty="0">
                        <a:solidFill>
                          <a:srgbClr val="000000"/>
                        </a:solidFill>
                        <a:effectLst/>
                        <a:latin typeface="Calibri" panose="020F0502020204030204" pitchFamily="34" charset="0"/>
                      </a:endParaRPr>
                    </a:p>
                  </a:txBody>
                  <a:tcPr marL="10834" marR="10834" marT="9525"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10834" marR="10834"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10834" marR="10834"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10834" marR="10834"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dirty="0">
                          <a:effectLst/>
                        </a:rPr>
                        <a:t>350,500.00</a:t>
                      </a:r>
                      <a:endParaRPr lang="en-US" sz="1600" b="0" i="0" u="none" strike="noStrike" dirty="0">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u="none" strike="noStrike">
                          <a:effectLst/>
                        </a:rPr>
                        <a:t>295,822.00</a:t>
                      </a:r>
                      <a:endParaRPr lang="en-US" sz="1600" b="0" i="0" u="none" strike="noStrike">
                        <a:solidFill>
                          <a:srgbClr val="000000"/>
                        </a:solidFill>
                        <a:effectLst/>
                        <a:latin typeface="Calibri" panose="020F0502020204030204" pitchFamily="34" charset="0"/>
                      </a:endParaRPr>
                    </a:p>
                  </a:txBody>
                  <a:tcPr marL="10834" marR="10834" marT="9525" marB="0" anchor="b"/>
                </a:tc>
                <a:extLst>
                  <a:ext uri="{0D108BD9-81ED-4DB2-BD59-A6C34878D82A}">
                    <a16:rowId xmlns:a16="http://schemas.microsoft.com/office/drawing/2014/main" val="1010282844"/>
                  </a:ext>
                </a:extLst>
              </a:tr>
              <a:tr h="381588">
                <a:tc>
                  <a:txBody>
                    <a:bodyPr/>
                    <a:lstStyle/>
                    <a:p>
                      <a:pPr algn="l" fontAlgn="b"/>
                      <a:r>
                        <a:rPr lang="en-US" sz="1600" b="1" u="none" strike="noStrike" dirty="0">
                          <a:effectLst/>
                        </a:rPr>
                        <a:t>Total cost</a:t>
                      </a:r>
                      <a:endParaRPr lang="en-US" sz="1600" b="1" i="0" u="none" strike="noStrike" dirty="0">
                        <a:solidFill>
                          <a:srgbClr val="000000"/>
                        </a:solidFill>
                        <a:effectLst/>
                        <a:latin typeface="Calibri" panose="020F0502020204030204" pitchFamily="34" charset="0"/>
                      </a:endParaRPr>
                    </a:p>
                  </a:txBody>
                  <a:tcPr marL="10834" marR="10834" marT="9525" marB="0" anchor="b"/>
                </a:tc>
                <a:tc>
                  <a:txBody>
                    <a:bodyPr/>
                    <a:lstStyle/>
                    <a:p>
                      <a:pPr algn="l" fontAlgn="b"/>
                      <a:endParaRPr lang="en-US" sz="1600" b="1" i="0" u="none" strike="noStrike">
                        <a:solidFill>
                          <a:srgbClr val="000000"/>
                        </a:solidFill>
                        <a:effectLst/>
                        <a:latin typeface="Calibri" panose="020F0502020204030204" pitchFamily="34" charset="0"/>
                      </a:endParaRPr>
                    </a:p>
                  </a:txBody>
                  <a:tcPr marL="10834" marR="10834" marT="9525" marB="0" anchor="b"/>
                </a:tc>
                <a:tc>
                  <a:txBody>
                    <a:bodyPr/>
                    <a:lstStyle/>
                    <a:p>
                      <a:pPr algn="l" fontAlgn="b"/>
                      <a:endParaRPr lang="en-US" sz="1600" b="1" i="0" u="none" strike="noStrike">
                        <a:solidFill>
                          <a:srgbClr val="000000"/>
                        </a:solidFill>
                        <a:effectLst/>
                        <a:latin typeface="Calibri" panose="020F0502020204030204" pitchFamily="34" charset="0"/>
                      </a:endParaRPr>
                    </a:p>
                  </a:txBody>
                  <a:tcPr marL="10834" marR="10834" marT="9525" marB="0" anchor="b"/>
                </a:tc>
                <a:tc>
                  <a:txBody>
                    <a:bodyPr/>
                    <a:lstStyle/>
                    <a:p>
                      <a:pPr algn="l" fontAlgn="b"/>
                      <a:endParaRPr lang="en-US" sz="1600" b="1" i="0" u="none" strike="noStrike">
                        <a:solidFill>
                          <a:srgbClr val="000000"/>
                        </a:solidFill>
                        <a:effectLst/>
                        <a:latin typeface="Calibri" panose="020F0502020204030204" pitchFamily="34" charset="0"/>
                      </a:endParaRPr>
                    </a:p>
                  </a:txBody>
                  <a:tcPr marL="10834" marR="10834" marT="9525" marB="0" anchor="b"/>
                </a:tc>
                <a:tc>
                  <a:txBody>
                    <a:bodyPr/>
                    <a:lstStyle/>
                    <a:p>
                      <a:pPr algn="l" fontAlgn="b"/>
                      <a:endParaRPr lang="en-US" sz="1600" b="1" i="0" u="none" strike="noStrike">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b="1" u="none" strike="noStrike" dirty="0">
                          <a:effectLst/>
                        </a:rPr>
                        <a:t>448,937.50</a:t>
                      </a:r>
                      <a:endParaRPr lang="en-US" sz="1600" b="1" i="0" u="none" strike="noStrike" dirty="0">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b="1" u="none" strike="noStrike" dirty="0">
                          <a:effectLst/>
                        </a:rPr>
                        <a:t>411,223.18</a:t>
                      </a:r>
                      <a:endParaRPr lang="en-US" sz="1600" b="1" i="0" u="none" strike="noStrike" dirty="0">
                        <a:solidFill>
                          <a:srgbClr val="000000"/>
                        </a:solidFill>
                        <a:effectLst/>
                        <a:latin typeface="Calibri" panose="020F0502020204030204" pitchFamily="34" charset="0"/>
                      </a:endParaRPr>
                    </a:p>
                  </a:txBody>
                  <a:tcPr marL="10834" marR="10834" marT="9525" marB="0" anchor="b"/>
                </a:tc>
                <a:extLst>
                  <a:ext uri="{0D108BD9-81ED-4DB2-BD59-A6C34878D82A}">
                    <a16:rowId xmlns:a16="http://schemas.microsoft.com/office/drawing/2014/main" val="3694054821"/>
                  </a:ext>
                </a:extLst>
              </a:tr>
              <a:tr h="381588">
                <a:tc>
                  <a:txBody>
                    <a:bodyPr/>
                    <a:lstStyle/>
                    <a:p>
                      <a:pPr algn="l" fontAlgn="b"/>
                      <a:r>
                        <a:rPr lang="en-US" sz="1600" b="1" u="none" strike="noStrike" dirty="0">
                          <a:effectLst/>
                        </a:rPr>
                        <a:t>Profit</a:t>
                      </a:r>
                      <a:endParaRPr lang="en-US" sz="1600" b="1" i="0" u="none" strike="noStrike" dirty="0">
                        <a:solidFill>
                          <a:srgbClr val="000000"/>
                        </a:solidFill>
                        <a:effectLst/>
                        <a:latin typeface="Calibri" panose="020F0502020204030204" pitchFamily="34" charset="0"/>
                      </a:endParaRPr>
                    </a:p>
                  </a:txBody>
                  <a:tcPr marL="10834" marR="10834" marT="9525" marB="0" anchor="b"/>
                </a:tc>
                <a:tc>
                  <a:txBody>
                    <a:bodyPr/>
                    <a:lstStyle/>
                    <a:p>
                      <a:pPr algn="l" fontAlgn="b"/>
                      <a:endParaRPr lang="en-US" sz="1600" b="1" i="0" u="none" strike="noStrike" dirty="0">
                        <a:solidFill>
                          <a:srgbClr val="000000"/>
                        </a:solidFill>
                        <a:effectLst/>
                        <a:latin typeface="Calibri" panose="020F0502020204030204" pitchFamily="34" charset="0"/>
                      </a:endParaRPr>
                    </a:p>
                  </a:txBody>
                  <a:tcPr marL="10834" marR="10834" marT="9525" marB="0" anchor="b"/>
                </a:tc>
                <a:tc>
                  <a:txBody>
                    <a:bodyPr/>
                    <a:lstStyle/>
                    <a:p>
                      <a:pPr algn="l" fontAlgn="b"/>
                      <a:endParaRPr lang="en-US" sz="1600" b="1" i="0" u="none" strike="noStrike" dirty="0">
                        <a:solidFill>
                          <a:srgbClr val="000000"/>
                        </a:solidFill>
                        <a:effectLst/>
                        <a:latin typeface="Calibri" panose="020F0502020204030204" pitchFamily="34" charset="0"/>
                      </a:endParaRPr>
                    </a:p>
                  </a:txBody>
                  <a:tcPr marL="10834" marR="10834" marT="9525" marB="0" anchor="b"/>
                </a:tc>
                <a:tc>
                  <a:txBody>
                    <a:bodyPr/>
                    <a:lstStyle/>
                    <a:p>
                      <a:pPr algn="l" fontAlgn="b"/>
                      <a:endParaRPr lang="en-US" sz="1600" b="1" i="0" u="none" strike="noStrike" dirty="0">
                        <a:solidFill>
                          <a:srgbClr val="000000"/>
                        </a:solidFill>
                        <a:effectLst/>
                        <a:latin typeface="Calibri" panose="020F0502020204030204" pitchFamily="34" charset="0"/>
                      </a:endParaRPr>
                    </a:p>
                  </a:txBody>
                  <a:tcPr marL="10834" marR="10834" marT="9525" marB="0" anchor="b"/>
                </a:tc>
                <a:tc>
                  <a:txBody>
                    <a:bodyPr/>
                    <a:lstStyle/>
                    <a:p>
                      <a:pPr algn="l" fontAlgn="b"/>
                      <a:endParaRPr lang="en-US" sz="1600" b="1" i="0" u="none" strike="noStrike" dirty="0">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b="1" u="none" strike="noStrike" dirty="0">
                          <a:effectLst/>
                        </a:rPr>
                        <a:t>1,085,797.00</a:t>
                      </a:r>
                      <a:endParaRPr lang="en-US" sz="1600" b="1" i="0" u="none" strike="noStrike" dirty="0">
                        <a:solidFill>
                          <a:srgbClr val="000000"/>
                        </a:solidFill>
                        <a:effectLst/>
                        <a:latin typeface="Calibri" panose="020F0502020204030204" pitchFamily="34" charset="0"/>
                      </a:endParaRPr>
                    </a:p>
                  </a:txBody>
                  <a:tcPr marL="10834" marR="10834" marT="9525" marB="0" anchor="b"/>
                </a:tc>
                <a:tc>
                  <a:txBody>
                    <a:bodyPr/>
                    <a:lstStyle/>
                    <a:p>
                      <a:pPr algn="r" fontAlgn="b"/>
                      <a:r>
                        <a:rPr lang="en-US" sz="1600" b="1" u="none" strike="noStrike" dirty="0">
                          <a:effectLst/>
                        </a:rPr>
                        <a:t>364,616.06</a:t>
                      </a:r>
                      <a:endParaRPr lang="en-US" sz="1600" b="1" i="0" u="none" strike="noStrike" dirty="0">
                        <a:solidFill>
                          <a:srgbClr val="000000"/>
                        </a:solidFill>
                        <a:effectLst/>
                        <a:latin typeface="Calibri" panose="020F0502020204030204" pitchFamily="34" charset="0"/>
                      </a:endParaRPr>
                    </a:p>
                  </a:txBody>
                  <a:tcPr marL="10834" marR="10834" marT="9525" marB="0" anchor="b"/>
                </a:tc>
                <a:extLst>
                  <a:ext uri="{0D108BD9-81ED-4DB2-BD59-A6C34878D82A}">
                    <a16:rowId xmlns:a16="http://schemas.microsoft.com/office/drawing/2014/main" val="2145588749"/>
                  </a:ext>
                </a:extLst>
              </a:tr>
            </a:tbl>
          </a:graphicData>
        </a:graphic>
      </p:graphicFrame>
      <p:sp>
        <p:nvSpPr>
          <p:cNvPr id="4" name="Date Placeholder 3">
            <a:extLst>
              <a:ext uri="{FF2B5EF4-FFF2-40B4-BE49-F238E27FC236}">
                <a16:creationId xmlns:a16="http://schemas.microsoft.com/office/drawing/2014/main" id="{423BFD37-207D-4257-AF8B-46DF622AA5FB}"/>
              </a:ext>
            </a:extLst>
          </p:cNvPr>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a:extLst>
              <a:ext uri="{FF2B5EF4-FFF2-40B4-BE49-F238E27FC236}">
                <a16:creationId xmlns:a16="http://schemas.microsoft.com/office/drawing/2014/main" id="{2FBF0A39-CC32-4344-A34A-C2C352EC3AD3}"/>
              </a:ext>
            </a:extLst>
          </p:cNvPr>
          <p:cNvSpPr>
            <a:spLocks noGrp="1"/>
          </p:cNvSpPr>
          <p:nvPr>
            <p:ph type="sldNum" sz="quarter" idx="12"/>
          </p:nvPr>
        </p:nvSpPr>
        <p:spPr/>
        <p:txBody>
          <a:bodyPr/>
          <a:lstStyle/>
          <a:p>
            <a:fld id="{95E11320-7313-4A05-9E87-C3F6FA9FA174}" type="slidenum">
              <a:rPr lang="en-US" smtClean="0"/>
              <a:t>109</a:t>
            </a:fld>
            <a:endParaRPr lang="en-US"/>
          </a:p>
        </p:txBody>
      </p:sp>
      <p:sp>
        <p:nvSpPr>
          <p:cNvPr id="2" name="Title 1">
            <a:extLst>
              <a:ext uri="{FF2B5EF4-FFF2-40B4-BE49-F238E27FC236}">
                <a16:creationId xmlns:a16="http://schemas.microsoft.com/office/drawing/2014/main" id="{4D9E9C48-0302-4262-B140-A79AFAEAA7C5}"/>
              </a:ext>
            </a:extLst>
          </p:cNvPr>
          <p:cNvSpPr>
            <a:spLocks noGrp="1"/>
          </p:cNvSpPr>
          <p:nvPr>
            <p:ph type="title"/>
          </p:nvPr>
        </p:nvSpPr>
        <p:spPr>
          <a:xfrm>
            <a:off x="556896" y="338329"/>
            <a:ext cx="10972800" cy="468495"/>
          </a:xfrm>
        </p:spPr>
        <p:txBody>
          <a:bodyPr>
            <a:noAutofit/>
          </a:bodyPr>
          <a:lstStyle/>
          <a:p>
            <a:r>
              <a:rPr lang="en-US" sz="2800" dirty="0">
                <a:solidFill>
                  <a:prstClr val="black"/>
                </a:solidFill>
                <a:effectLst/>
                <a:latin typeface="Lucida Sans Unicode"/>
                <a:ea typeface="+mn-ea"/>
                <a:cs typeface="+mn-cs"/>
              </a:rPr>
              <a:t>Table </a:t>
            </a:r>
            <a:r>
              <a:rPr lang="en-US" sz="2800" dirty="0" smtClean="0">
                <a:solidFill>
                  <a:prstClr val="black"/>
                </a:solidFill>
                <a:effectLst/>
                <a:latin typeface="Lucida Sans Unicode"/>
                <a:ea typeface="+mn-ea"/>
                <a:cs typeface="+mn-cs"/>
              </a:rPr>
              <a:t>8.2 continues…</a:t>
            </a:r>
            <a:endParaRPr lang="en-US" sz="2800" dirty="0"/>
          </a:p>
        </p:txBody>
      </p:sp>
    </p:spTree>
    <p:extLst>
      <p:ext uri="{BB962C8B-B14F-4D97-AF65-F5344CB8AC3E}">
        <p14:creationId xmlns:p14="http://schemas.microsoft.com/office/powerpoint/2010/main" val="281467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81329"/>
            <a:ext cx="10972800" cy="4925981"/>
          </a:xfrm>
        </p:spPr>
        <p:txBody>
          <a:bodyPr>
            <a:normAutofit fontScale="92500" lnSpcReduction="20000"/>
          </a:bodyPr>
          <a:lstStyle/>
          <a:p>
            <a:pPr marL="0" indent="0">
              <a:spcBef>
                <a:spcPts val="1800"/>
              </a:spcBef>
              <a:buNone/>
            </a:pPr>
            <a:r>
              <a:rPr lang="en-GB" sz="2800" b="1" dirty="0"/>
              <a:t>Step 1: Specify the set of alternative projects</a:t>
            </a:r>
            <a:endParaRPr lang="en-US" sz="2800" dirty="0"/>
          </a:p>
          <a:p>
            <a:pPr lvl="0">
              <a:spcBef>
                <a:spcPts val="1800"/>
              </a:spcBef>
              <a:buFont typeface="Wingdings" panose="05000000000000000000" pitchFamily="2" charset="2"/>
              <a:buChar char="ü"/>
            </a:pPr>
            <a:r>
              <a:rPr lang="en-GB" sz="2800" dirty="0"/>
              <a:t>Minimize alternatives to manageable numbers</a:t>
            </a:r>
            <a:endParaRPr lang="en-US" sz="2800" dirty="0">
              <a:effectLst/>
            </a:endParaRPr>
          </a:p>
          <a:p>
            <a:pPr lvl="0">
              <a:spcBef>
                <a:spcPts val="1800"/>
              </a:spcBef>
              <a:buFont typeface="Wingdings" panose="05000000000000000000" pitchFamily="2" charset="2"/>
              <a:buChar char="ü"/>
            </a:pPr>
            <a:r>
              <a:rPr lang="en-GB" sz="2800" dirty="0"/>
              <a:t>Specify the “with” and “without” project </a:t>
            </a:r>
            <a:r>
              <a:rPr lang="en-GB" sz="2800" dirty="0" smtClean="0"/>
              <a:t>scenario by identifying the counterfactual</a:t>
            </a:r>
            <a:endParaRPr lang="en-US" sz="2800" dirty="0">
              <a:effectLst/>
            </a:endParaRPr>
          </a:p>
          <a:p>
            <a:pPr lvl="1" algn="just">
              <a:spcBef>
                <a:spcPts val="1800"/>
              </a:spcBef>
            </a:pPr>
            <a:r>
              <a:rPr lang="en-GB" sz="2400" i="1" dirty="0"/>
              <a:t> </a:t>
            </a:r>
            <a:r>
              <a:rPr lang="en-GB" sz="2400" dirty="0" smtClean="0"/>
              <a:t>The </a:t>
            </a:r>
            <a:r>
              <a:rPr lang="en-GB" sz="2400" dirty="0"/>
              <a:t>displaced project or project not receiving intervention is called the “counterfactual”</a:t>
            </a:r>
          </a:p>
          <a:p>
            <a:pPr lvl="1" algn="just">
              <a:spcBef>
                <a:spcPts val="1800"/>
              </a:spcBef>
            </a:pPr>
            <a:r>
              <a:rPr lang="en-GB" sz="2400" dirty="0">
                <a:effectLst/>
              </a:rPr>
              <a:t> Counterfactual measures what would have happened to the beneficiaries in the absence of intervention</a:t>
            </a:r>
            <a:endParaRPr lang="en-US" sz="2400" dirty="0">
              <a:effectLst/>
            </a:endParaRPr>
          </a:p>
          <a:p>
            <a:pPr lvl="1" algn="just">
              <a:spcBef>
                <a:spcPts val="1800"/>
              </a:spcBef>
            </a:pPr>
            <a:r>
              <a:rPr lang="en-GB" sz="2400" dirty="0"/>
              <a:t> All counterfactuals starts in year 1 with the status quo</a:t>
            </a:r>
          </a:p>
          <a:p>
            <a:pPr lvl="1" algn="just">
              <a:spcBef>
                <a:spcPts val="1800"/>
              </a:spcBef>
            </a:pPr>
            <a:r>
              <a:rPr lang="en-GB" sz="2400" dirty="0"/>
              <a:t>Impact is estimated by comparing counterfactual outcomes to those observed under intervention.</a:t>
            </a:r>
          </a:p>
          <a:p>
            <a:pPr marL="68580" indent="0">
              <a:spcBef>
                <a:spcPts val="1800"/>
              </a:spcBef>
              <a:buNone/>
            </a:pPr>
            <a:endParaRPr lang="en-US" sz="2800" dirty="0"/>
          </a:p>
        </p:txBody>
      </p:sp>
      <p:sp>
        <p:nvSpPr>
          <p:cNvPr id="4" name="Date Placeholder 3"/>
          <p:cNvSpPr>
            <a:spLocks noGrp="1"/>
          </p:cNvSpPr>
          <p:nvPr>
            <p:ph type="dt" sz="half" idx="10"/>
          </p:nvPr>
        </p:nvSpPr>
        <p:spPr/>
        <p:txBody>
          <a:bodyPr/>
          <a:lstStyle/>
          <a:p>
            <a:fld id="{0483566A-4457-483B-8B20-9EDE50116319}" type="datetime1">
              <a:rPr lang="en-US" smtClean="0"/>
              <a:t>12/24/2022</a:t>
            </a:fld>
            <a:endParaRPr lang="en-US" dirty="0"/>
          </a:p>
        </p:txBody>
      </p:sp>
      <p:sp>
        <p:nvSpPr>
          <p:cNvPr id="5" name="Slide Number Placeholder 4"/>
          <p:cNvSpPr>
            <a:spLocks noGrp="1"/>
          </p:cNvSpPr>
          <p:nvPr>
            <p:ph type="sldNum" sz="quarter" idx="12"/>
          </p:nvPr>
        </p:nvSpPr>
        <p:spPr/>
        <p:txBody>
          <a:bodyPr/>
          <a:lstStyle/>
          <a:p>
            <a:fld id="{95E11320-7313-4A05-9E87-C3F6FA9FA174}" type="slidenum">
              <a:rPr lang="en-US" smtClean="0"/>
              <a:t>11</a:t>
            </a:fld>
            <a:endParaRPr lang="en-US" dirty="0"/>
          </a:p>
        </p:txBody>
      </p:sp>
      <p:sp>
        <p:nvSpPr>
          <p:cNvPr id="2" name="Title 1"/>
          <p:cNvSpPr>
            <a:spLocks noGrp="1"/>
          </p:cNvSpPr>
          <p:nvPr>
            <p:ph type="title"/>
          </p:nvPr>
        </p:nvSpPr>
        <p:spPr/>
        <p:txBody>
          <a:bodyPr/>
          <a:lstStyle/>
          <a:p>
            <a:r>
              <a:rPr lang="en-US" sz="4000" b="1" dirty="0"/>
              <a:t>1.5 Steps in Conducting CBAs</a:t>
            </a:r>
          </a:p>
        </p:txBody>
      </p:sp>
    </p:spTree>
    <p:extLst>
      <p:ext uri="{BB962C8B-B14F-4D97-AF65-F5344CB8AC3E}">
        <p14:creationId xmlns:p14="http://schemas.microsoft.com/office/powerpoint/2010/main" val="148608406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4E063878-4763-4350-8587-AA539F2FBA26}"/>
              </a:ext>
            </a:extLst>
          </p:cNvPr>
          <p:cNvGraphicFramePr>
            <a:graphicFrameLocks noGrp="1"/>
          </p:cNvGraphicFramePr>
          <p:nvPr>
            <p:ph idx="1"/>
            <p:extLst>
              <p:ext uri="{D42A27DB-BD31-4B8C-83A1-F6EECF244321}">
                <p14:modId xmlns:p14="http://schemas.microsoft.com/office/powerpoint/2010/main" val="3878870598"/>
              </p:ext>
            </p:extLst>
          </p:nvPr>
        </p:nvGraphicFramePr>
        <p:xfrm>
          <a:off x="557961" y="1317813"/>
          <a:ext cx="10971735" cy="3607210"/>
        </p:xfrm>
        <a:graphic>
          <a:graphicData uri="http://schemas.openxmlformats.org/drawingml/2006/table">
            <a:tbl>
              <a:tblPr>
                <a:tableStyleId>{5C22544A-7EE6-4342-B048-85BDC9FD1C3A}</a:tableStyleId>
              </a:tblPr>
              <a:tblGrid>
                <a:gridCol w="2350236">
                  <a:extLst>
                    <a:ext uri="{9D8B030D-6E8A-4147-A177-3AD203B41FA5}">
                      <a16:colId xmlns:a16="http://schemas.microsoft.com/office/drawing/2014/main" val="141352796"/>
                    </a:ext>
                  </a:extLst>
                </a:gridCol>
                <a:gridCol w="2359488">
                  <a:extLst>
                    <a:ext uri="{9D8B030D-6E8A-4147-A177-3AD203B41FA5}">
                      <a16:colId xmlns:a16="http://schemas.microsoft.com/office/drawing/2014/main" val="1200242928"/>
                    </a:ext>
                  </a:extLst>
                </a:gridCol>
                <a:gridCol w="1917552">
                  <a:extLst>
                    <a:ext uri="{9D8B030D-6E8A-4147-A177-3AD203B41FA5}">
                      <a16:colId xmlns:a16="http://schemas.microsoft.com/office/drawing/2014/main" val="475358358"/>
                    </a:ext>
                  </a:extLst>
                </a:gridCol>
                <a:gridCol w="1977476">
                  <a:extLst>
                    <a:ext uri="{9D8B030D-6E8A-4147-A177-3AD203B41FA5}">
                      <a16:colId xmlns:a16="http://schemas.microsoft.com/office/drawing/2014/main" val="3764090583"/>
                    </a:ext>
                  </a:extLst>
                </a:gridCol>
                <a:gridCol w="2366983">
                  <a:extLst>
                    <a:ext uri="{9D8B030D-6E8A-4147-A177-3AD203B41FA5}">
                      <a16:colId xmlns:a16="http://schemas.microsoft.com/office/drawing/2014/main" val="2448199131"/>
                    </a:ext>
                  </a:extLst>
                </a:gridCol>
              </a:tblGrid>
              <a:tr h="1260280">
                <a:tc>
                  <a:txBody>
                    <a:bodyPr/>
                    <a:lstStyle/>
                    <a:p>
                      <a:pPr algn="ctr" fontAlgn="b"/>
                      <a:r>
                        <a:rPr lang="en-US" sz="2000" b="1" u="none" strike="noStrike" dirty="0">
                          <a:effectLst/>
                        </a:rPr>
                        <a:t>Parameters</a:t>
                      </a:r>
                      <a:endParaRPr lang="en-US" sz="2000" b="1" i="0" u="none" strike="noStrike" dirty="0">
                        <a:solidFill>
                          <a:srgbClr val="000000"/>
                        </a:solidFill>
                        <a:effectLst/>
                        <a:latin typeface="Calibri" panose="020F0502020204030204" pitchFamily="34" charset="0"/>
                      </a:endParaRPr>
                    </a:p>
                  </a:txBody>
                  <a:tcPr marL="11314" marR="11314" marT="9525" marB="0" anchor="b"/>
                </a:tc>
                <a:tc>
                  <a:txBody>
                    <a:bodyPr/>
                    <a:lstStyle/>
                    <a:p>
                      <a:pPr algn="ctr" fontAlgn="b"/>
                      <a:r>
                        <a:rPr lang="en-US" sz="2000" b="1" u="none" strike="noStrike" dirty="0">
                          <a:effectLst/>
                        </a:rPr>
                        <a:t>Revenues</a:t>
                      </a:r>
                      <a:endParaRPr lang="en-US" sz="2000" b="1" i="0" u="none" strike="noStrike" dirty="0">
                        <a:solidFill>
                          <a:srgbClr val="000000"/>
                        </a:solidFill>
                        <a:effectLst/>
                        <a:latin typeface="Calibri" panose="020F0502020204030204" pitchFamily="34" charset="0"/>
                      </a:endParaRPr>
                    </a:p>
                  </a:txBody>
                  <a:tcPr marL="11314" marR="11314" marT="9525" marB="0" anchor="b"/>
                </a:tc>
                <a:tc>
                  <a:txBody>
                    <a:bodyPr/>
                    <a:lstStyle/>
                    <a:p>
                      <a:pPr algn="ctr" fontAlgn="b"/>
                      <a:r>
                        <a:rPr lang="en-US" sz="2000" b="1" u="none" strike="noStrike">
                          <a:effectLst/>
                        </a:rPr>
                        <a:t>Tradable input costs</a:t>
                      </a:r>
                      <a:endParaRPr lang="en-US" sz="2000" b="1" i="0" u="none" strike="noStrike">
                        <a:solidFill>
                          <a:srgbClr val="000000"/>
                        </a:solidFill>
                        <a:effectLst/>
                        <a:latin typeface="Calibri" panose="020F0502020204030204" pitchFamily="34" charset="0"/>
                      </a:endParaRPr>
                    </a:p>
                  </a:txBody>
                  <a:tcPr marL="11314" marR="11314" marT="9525" marB="0" anchor="b"/>
                </a:tc>
                <a:tc>
                  <a:txBody>
                    <a:bodyPr/>
                    <a:lstStyle/>
                    <a:p>
                      <a:pPr algn="ctr" fontAlgn="b"/>
                      <a:r>
                        <a:rPr lang="en-US" sz="2000" b="1" u="none" strike="noStrike" dirty="0">
                          <a:effectLst/>
                        </a:rPr>
                        <a:t>Domestic Factors costs</a:t>
                      </a:r>
                      <a:endParaRPr lang="en-US" sz="2000" b="1" i="0" u="none" strike="noStrike" dirty="0">
                        <a:solidFill>
                          <a:srgbClr val="000000"/>
                        </a:solidFill>
                        <a:effectLst/>
                        <a:latin typeface="Calibri" panose="020F0502020204030204" pitchFamily="34" charset="0"/>
                      </a:endParaRPr>
                    </a:p>
                  </a:txBody>
                  <a:tcPr marL="11314" marR="11314" marT="9525" marB="0" anchor="b"/>
                </a:tc>
                <a:tc>
                  <a:txBody>
                    <a:bodyPr/>
                    <a:lstStyle/>
                    <a:p>
                      <a:pPr algn="ctr" fontAlgn="b"/>
                      <a:r>
                        <a:rPr lang="en-US" sz="2000" b="1" u="none" strike="noStrike" dirty="0">
                          <a:effectLst/>
                        </a:rPr>
                        <a:t>Profits</a:t>
                      </a:r>
                      <a:endParaRPr lang="en-US" sz="2000" b="1" i="0" u="none" strike="noStrike" dirty="0">
                        <a:solidFill>
                          <a:srgbClr val="000000"/>
                        </a:solidFill>
                        <a:effectLst/>
                        <a:latin typeface="Calibri" panose="020F0502020204030204" pitchFamily="34" charset="0"/>
                      </a:endParaRPr>
                    </a:p>
                  </a:txBody>
                  <a:tcPr marL="11314" marR="11314" marT="9525" marB="0" anchor="b"/>
                </a:tc>
                <a:extLst>
                  <a:ext uri="{0D108BD9-81ED-4DB2-BD59-A6C34878D82A}">
                    <a16:rowId xmlns:a16="http://schemas.microsoft.com/office/drawing/2014/main" val="163374108"/>
                  </a:ext>
                </a:extLst>
              </a:tr>
              <a:tr h="782310">
                <a:tc>
                  <a:txBody>
                    <a:bodyPr/>
                    <a:lstStyle/>
                    <a:p>
                      <a:pPr algn="ctr" fontAlgn="b"/>
                      <a:r>
                        <a:rPr lang="en-US" sz="2000" b="1" u="none" strike="noStrike" dirty="0">
                          <a:effectLst/>
                        </a:rPr>
                        <a:t>Private Prices </a:t>
                      </a:r>
                      <a:endParaRPr lang="en-US" sz="2000" b="1" i="0" u="none" strike="noStrike" dirty="0">
                        <a:solidFill>
                          <a:srgbClr val="000000"/>
                        </a:solidFill>
                        <a:effectLst/>
                        <a:latin typeface="Calibri" panose="020F0502020204030204" pitchFamily="34" charset="0"/>
                      </a:endParaRPr>
                    </a:p>
                  </a:txBody>
                  <a:tcPr marL="11314" marR="11314" marT="9525" marB="0" anchor="b"/>
                </a:tc>
                <a:tc>
                  <a:txBody>
                    <a:bodyPr/>
                    <a:lstStyle/>
                    <a:p>
                      <a:pPr algn="r" fontAlgn="b"/>
                      <a:r>
                        <a:rPr lang="en-US" sz="2000" u="none" strike="noStrike" dirty="0">
                          <a:effectLst/>
                        </a:rPr>
                        <a:t>1,534,734.50</a:t>
                      </a:r>
                      <a:endParaRPr lang="en-US" sz="2000" b="1" i="0" u="none" strike="noStrike" dirty="0">
                        <a:solidFill>
                          <a:srgbClr val="000000"/>
                        </a:solidFill>
                        <a:effectLst/>
                        <a:latin typeface="Calibri" panose="020F0502020204030204" pitchFamily="34" charset="0"/>
                      </a:endParaRPr>
                    </a:p>
                  </a:txBody>
                  <a:tcPr marL="11314" marR="11314" marT="9525" marB="0" anchor="b"/>
                </a:tc>
                <a:tc>
                  <a:txBody>
                    <a:bodyPr/>
                    <a:lstStyle/>
                    <a:p>
                      <a:pPr algn="r" fontAlgn="b"/>
                      <a:r>
                        <a:rPr lang="en-US" sz="2000" u="none" strike="noStrike" dirty="0">
                          <a:effectLst/>
                        </a:rPr>
                        <a:t>98,437.50</a:t>
                      </a:r>
                      <a:endParaRPr lang="en-US" sz="2000" b="0" i="0" u="none" strike="noStrike" dirty="0">
                        <a:solidFill>
                          <a:srgbClr val="000000"/>
                        </a:solidFill>
                        <a:effectLst/>
                        <a:latin typeface="Calibri" panose="020F0502020204030204" pitchFamily="34" charset="0"/>
                      </a:endParaRPr>
                    </a:p>
                  </a:txBody>
                  <a:tcPr marL="11314" marR="11314" marT="9525" marB="0" anchor="b"/>
                </a:tc>
                <a:tc>
                  <a:txBody>
                    <a:bodyPr/>
                    <a:lstStyle/>
                    <a:p>
                      <a:pPr algn="r" fontAlgn="b"/>
                      <a:r>
                        <a:rPr lang="en-US" sz="2000" u="none" strike="noStrike" dirty="0">
                          <a:effectLst/>
                        </a:rPr>
                        <a:t>350,500.00</a:t>
                      </a:r>
                      <a:endParaRPr lang="en-US" sz="2000" b="0" i="0" u="none" strike="noStrike" dirty="0">
                        <a:solidFill>
                          <a:srgbClr val="000000"/>
                        </a:solidFill>
                        <a:effectLst/>
                        <a:latin typeface="Calibri" panose="020F0502020204030204" pitchFamily="34" charset="0"/>
                      </a:endParaRPr>
                    </a:p>
                  </a:txBody>
                  <a:tcPr marL="11314" marR="11314" marT="9525" marB="0" anchor="b"/>
                </a:tc>
                <a:tc>
                  <a:txBody>
                    <a:bodyPr/>
                    <a:lstStyle/>
                    <a:p>
                      <a:pPr algn="r" fontAlgn="b"/>
                      <a:r>
                        <a:rPr lang="en-US" sz="2000" u="none" strike="noStrike">
                          <a:effectLst/>
                        </a:rPr>
                        <a:t>1,085,797.00</a:t>
                      </a:r>
                      <a:endParaRPr lang="en-US" sz="2000" b="0" i="0" u="none" strike="noStrike">
                        <a:solidFill>
                          <a:srgbClr val="000000"/>
                        </a:solidFill>
                        <a:effectLst/>
                        <a:latin typeface="Calibri" panose="020F0502020204030204" pitchFamily="34" charset="0"/>
                      </a:endParaRPr>
                    </a:p>
                  </a:txBody>
                  <a:tcPr marL="11314" marR="11314" marT="9525" marB="0" anchor="b"/>
                </a:tc>
                <a:extLst>
                  <a:ext uri="{0D108BD9-81ED-4DB2-BD59-A6C34878D82A}">
                    <a16:rowId xmlns:a16="http://schemas.microsoft.com/office/drawing/2014/main" val="3287689406"/>
                  </a:ext>
                </a:extLst>
              </a:tr>
              <a:tr h="782310">
                <a:tc>
                  <a:txBody>
                    <a:bodyPr/>
                    <a:lstStyle/>
                    <a:p>
                      <a:pPr algn="ctr" fontAlgn="b"/>
                      <a:r>
                        <a:rPr lang="en-US" sz="2000" b="1" u="none" strike="noStrike" dirty="0">
                          <a:effectLst/>
                        </a:rPr>
                        <a:t>Social Prices </a:t>
                      </a:r>
                      <a:endParaRPr lang="en-US" sz="2000" b="1" i="0" u="none" strike="noStrike" dirty="0">
                        <a:solidFill>
                          <a:srgbClr val="000000"/>
                        </a:solidFill>
                        <a:effectLst/>
                        <a:latin typeface="Calibri" panose="020F0502020204030204" pitchFamily="34" charset="0"/>
                      </a:endParaRPr>
                    </a:p>
                  </a:txBody>
                  <a:tcPr marL="11314" marR="11314" marT="9525" marB="0" anchor="b"/>
                </a:tc>
                <a:tc>
                  <a:txBody>
                    <a:bodyPr/>
                    <a:lstStyle/>
                    <a:p>
                      <a:pPr algn="r" fontAlgn="b"/>
                      <a:r>
                        <a:rPr lang="en-US" sz="2000" u="none" strike="noStrike">
                          <a:effectLst/>
                        </a:rPr>
                        <a:t>775,839.24</a:t>
                      </a:r>
                      <a:endParaRPr lang="en-US" sz="2000" b="0" i="0" u="none" strike="noStrike">
                        <a:solidFill>
                          <a:srgbClr val="000000"/>
                        </a:solidFill>
                        <a:effectLst/>
                        <a:latin typeface="Calibri" panose="020F0502020204030204" pitchFamily="34" charset="0"/>
                      </a:endParaRPr>
                    </a:p>
                  </a:txBody>
                  <a:tcPr marL="11314" marR="11314" marT="9525" marB="0" anchor="b"/>
                </a:tc>
                <a:tc>
                  <a:txBody>
                    <a:bodyPr/>
                    <a:lstStyle/>
                    <a:p>
                      <a:pPr algn="r" fontAlgn="b"/>
                      <a:r>
                        <a:rPr lang="en-US" sz="2000" u="none" strike="noStrike">
                          <a:effectLst/>
                        </a:rPr>
                        <a:t>115,401.18</a:t>
                      </a:r>
                      <a:endParaRPr lang="en-US" sz="2000" b="0" i="0" u="none" strike="noStrike">
                        <a:solidFill>
                          <a:srgbClr val="000000"/>
                        </a:solidFill>
                        <a:effectLst/>
                        <a:latin typeface="Calibri" panose="020F0502020204030204" pitchFamily="34" charset="0"/>
                      </a:endParaRPr>
                    </a:p>
                  </a:txBody>
                  <a:tcPr marL="11314" marR="11314" marT="9525" marB="0" anchor="b"/>
                </a:tc>
                <a:tc>
                  <a:txBody>
                    <a:bodyPr/>
                    <a:lstStyle/>
                    <a:p>
                      <a:pPr algn="r" fontAlgn="b"/>
                      <a:r>
                        <a:rPr lang="en-US" sz="2000" u="none" strike="noStrike" dirty="0">
                          <a:effectLst/>
                        </a:rPr>
                        <a:t>295,822.00</a:t>
                      </a:r>
                      <a:endParaRPr lang="en-US" sz="2000" b="0" i="0" u="none" strike="noStrike" dirty="0">
                        <a:solidFill>
                          <a:srgbClr val="000000"/>
                        </a:solidFill>
                        <a:effectLst/>
                        <a:latin typeface="Calibri" panose="020F0502020204030204" pitchFamily="34" charset="0"/>
                      </a:endParaRPr>
                    </a:p>
                  </a:txBody>
                  <a:tcPr marL="11314" marR="11314" marT="9525" marB="0" anchor="b"/>
                </a:tc>
                <a:tc>
                  <a:txBody>
                    <a:bodyPr/>
                    <a:lstStyle/>
                    <a:p>
                      <a:pPr algn="r" fontAlgn="b"/>
                      <a:r>
                        <a:rPr lang="en-US" sz="2000" u="none" strike="noStrike" dirty="0">
                          <a:effectLst/>
                        </a:rPr>
                        <a:t>364,616.06</a:t>
                      </a:r>
                      <a:endParaRPr lang="en-US" sz="2000" b="0" i="0" u="none" strike="noStrike" dirty="0">
                        <a:solidFill>
                          <a:srgbClr val="000000"/>
                        </a:solidFill>
                        <a:effectLst/>
                        <a:latin typeface="Calibri" panose="020F0502020204030204" pitchFamily="34" charset="0"/>
                      </a:endParaRPr>
                    </a:p>
                  </a:txBody>
                  <a:tcPr marL="11314" marR="11314" marT="9525" marB="0" anchor="b"/>
                </a:tc>
                <a:extLst>
                  <a:ext uri="{0D108BD9-81ED-4DB2-BD59-A6C34878D82A}">
                    <a16:rowId xmlns:a16="http://schemas.microsoft.com/office/drawing/2014/main" val="524558067"/>
                  </a:ext>
                </a:extLst>
              </a:tr>
              <a:tr h="782310">
                <a:tc>
                  <a:txBody>
                    <a:bodyPr/>
                    <a:lstStyle/>
                    <a:p>
                      <a:pPr algn="ctr" fontAlgn="b"/>
                      <a:r>
                        <a:rPr lang="en-US" sz="2000" b="1" u="none" strike="noStrike" dirty="0">
                          <a:effectLst/>
                        </a:rPr>
                        <a:t>Transfers</a:t>
                      </a:r>
                      <a:endParaRPr lang="en-US" sz="2000" b="1" i="0" u="none" strike="noStrike" dirty="0">
                        <a:solidFill>
                          <a:srgbClr val="000000"/>
                        </a:solidFill>
                        <a:effectLst/>
                        <a:latin typeface="Calibri" panose="020F0502020204030204" pitchFamily="34" charset="0"/>
                      </a:endParaRPr>
                    </a:p>
                  </a:txBody>
                  <a:tcPr marL="11314" marR="11314" marT="9525" marB="0" anchor="b"/>
                </a:tc>
                <a:tc>
                  <a:txBody>
                    <a:bodyPr/>
                    <a:lstStyle/>
                    <a:p>
                      <a:pPr algn="r" fontAlgn="b"/>
                      <a:r>
                        <a:rPr lang="en-US" sz="2000" u="none" strike="noStrike" dirty="0">
                          <a:solidFill>
                            <a:srgbClr val="92D050"/>
                          </a:solidFill>
                          <a:effectLst/>
                        </a:rPr>
                        <a:t>758,895.26</a:t>
                      </a:r>
                      <a:endParaRPr lang="en-US" sz="2000" b="0" i="0" u="none" strike="noStrike" dirty="0">
                        <a:solidFill>
                          <a:srgbClr val="92D050"/>
                        </a:solidFill>
                        <a:effectLst/>
                        <a:latin typeface="Calibri" panose="020F0502020204030204" pitchFamily="34" charset="0"/>
                      </a:endParaRPr>
                    </a:p>
                  </a:txBody>
                  <a:tcPr marL="11314" marR="11314" marT="9525" marB="0" anchor="b"/>
                </a:tc>
                <a:tc>
                  <a:txBody>
                    <a:bodyPr/>
                    <a:lstStyle/>
                    <a:p>
                      <a:pPr algn="r" fontAlgn="b"/>
                      <a:r>
                        <a:rPr lang="en-US" sz="2000" u="none" strike="noStrike" dirty="0">
                          <a:solidFill>
                            <a:srgbClr val="92D050"/>
                          </a:solidFill>
                          <a:effectLst/>
                        </a:rPr>
                        <a:t>16,963.68</a:t>
                      </a:r>
                      <a:endParaRPr lang="en-US" sz="2000" b="0" i="0" u="none" strike="noStrike" dirty="0">
                        <a:solidFill>
                          <a:srgbClr val="92D050"/>
                        </a:solidFill>
                        <a:effectLst/>
                        <a:latin typeface="Calibri" panose="020F0502020204030204" pitchFamily="34" charset="0"/>
                      </a:endParaRPr>
                    </a:p>
                  </a:txBody>
                  <a:tcPr marL="11314" marR="11314" marT="9525" marB="0" anchor="b"/>
                </a:tc>
                <a:tc>
                  <a:txBody>
                    <a:bodyPr/>
                    <a:lstStyle/>
                    <a:p>
                      <a:pPr algn="r" fontAlgn="b"/>
                      <a:r>
                        <a:rPr lang="en-US" sz="2000" u="none" strike="noStrike" dirty="0">
                          <a:solidFill>
                            <a:srgbClr val="FF0000"/>
                          </a:solidFill>
                          <a:effectLst/>
                        </a:rPr>
                        <a:t>-54,678.00</a:t>
                      </a:r>
                      <a:endParaRPr lang="en-US" sz="2000" b="0" i="0" u="none" strike="noStrike" dirty="0">
                        <a:solidFill>
                          <a:srgbClr val="FF0000"/>
                        </a:solidFill>
                        <a:effectLst/>
                        <a:latin typeface="Calibri" panose="020F0502020204030204" pitchFamily="34" charset="0"/>
                      </a:endParaRPr>
                    </a:p>
                  </a:txBody>
                  <a:tcPr marL="11314" marR="11314" marT="9525" marB="0" anchor="b"/>
                </a:tc>
                <a:tc>
                  <a:txBody>
                    <a:bodyPr/>
                    <a:lstStyle/>
                    <a:p>
                      <a:pPr algn="r" fontAlgn="b"/>
                      <a:r>
                        <a:rPr lang="en-US" sz="2000" u="none" strike="noStrike" dirty="0">
                          <a:solidFill>
                            <a:srgbClr val="92D050"/>
                          </a:solidFill>
                          <a:effectLst/>
                        </a:rPr>
                        <a:t>721,180.94</a:t>
                      </a:r>
                      <a:endParaRPr lang="en-US" sz="2000" b="0" i="0" u="none" strike="noStrike" dirty="0">
                        <a:solidFill>
                          <a:srgbClr val="92D050"/>
                        </a:solidFill>
                        <a:effectLst/>
                        <a:latin typeface="Calibri" panose="020F0502020204030204" pitchFamily="34" charset="0"/>
                      </a:endParaRPr>
                    </a:p>
                  </a:txBody>
                  <a:tcPr marL="11314" marR="11314" marT="9525" marB="0" anchor="b"/>
                </a:tc>
                <a:extLst>
                  <a:ext uri="{0D108BD9-81ED-4DB2-BD59-A6C34878D82A}">
                    <a16:rowId xmlns:a16="http://schemas.microsoft.com/office/drawing/2014/main" val="3591967970"/>
                  </a:ext>
                </a:extLst>
              </a:tr>
            </a:tbl>
          </a:graphicData>
        </a:graphic>
      </p:graphicFrame>
      <p:sp>
        <p:nvSpPr>
          <p:cNvPr id="4" name="Date Placeholder 3">
            <a:extLst>
              <a:ext uri="{FF2B5EF4-FFF2-40B4-BE49-F238E27FC236}">
                <a16:creationId xmlns:a16="http://schemas.microsoft.com/office/drawing/2014/main" id="{12E24EBF-A779-4D9D-83E4-87CC3B4773D0}"/>
              </a:ext>
            </a:extLst>
          </p:cNvPr>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a:extLst>
              <a:ext uri="{FF2B5EF4-FFF2-40B4-BE49-F238E27FC236}">
                <a16:creationId xmlns:a16="http://schemas.microsoft.com/office/drawing/2014/main" id="{F168F03B-11BB-4CE1-876C-20D4AF06865C}"/>
              </a:ext>
            </a:extLst>
          </p:cNvPr>
          <p:cNvSpPr>
            <a:spLocks noGrp="1"/>
          </p:cNvSpPr>
          <p:nvPr>
            <p:ph type="sldNum" sz="quarter" idx="12"/>
          </p:nvPr>
        </p:nvSpPr>
        <p:spPr/>
        <p:txBody>
          <a:bodyPr/>
          <a:lstStyle/>
          <a:p>
            <a:fld id="{95E11320-7313-4A05-9E87-C3F6FA9FA174}" type="slidenum">
              <a:rPr lang="en-US" smtClean="0"/>
              <a:t>110</a:t>
            </a:fld>
            <a:endParaRPr lang="en-US"/>
          </a:p>
        </p:txBody>
      </p:sp>
      <p:sp>
        <p:nvSpPr>
          <p:cNvPr id="8" name="TextBox 7">
            <a:extLst>
              <a:ext uri="{FF2B5EF4-FFF2-40B4-BE49-F238E27FC236}">
                <a16:creationId xmlns:a16="http://schemas.microsoft.com/office/drawing/2014/main" id="{AF95FD4A-FB6F-4566-91C7-06F22E1B91B2}"/>
              </a:ext>
            </a:extLst>
          </p:cNvPr>
          <p:cNvSpPr txBox="1"/>
          <p:nvPr/>
        </p:nvSpPr>
        <p:spPr>
          <a:xfrm>
            <a:off x="667290" y="523632"/>
            <a:ext cx="9003178" cy="584775"/>
          </a:xfrm>
          <a:prstGeom prst="rect">
            <a:avLst/>
          </a:prstGeom>
          <a:noFill/>
        </p:spPr>
        <p:txBody>
          <a:bodyPr wrap="square">
            <a:spAutoFit/>
          </a:bodyPr>
          <a:lstStyle/>
          <a:p>
            <a:r>
              <a:rPr lang="en-US" sz="3200" b="1" dirty="0" smtClean="0"/>
              <a:t>Table 8.3: The </a:t>
            </a:r>
            <a:r>
              <a:rPr lang="en-US" sz="3200" b="1" dirty="0"/>
              <a:t>Policy Analysis Matrix (PAM)</a:t>
            </a:r>
          </a:p>
        </p:txBody>
      </p:sp>
    </p:spTree>
    <p:extLst>
      <p:ext uri="{BB962C8B-B14F-4D97-AF65-F5344CB8AC3E}">
        <p14:creationId xmlns:p14="http://schemas.microsoft.com/office/powerpoint/2010/main" val="296834292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9F2EED-EB0C-4B62-98D2-93B809E20BBD}"/>
              </a:ext>
            </a:extLst>
          </p:cNvPr>
          <p:cNvSpPr>
            <a:spLocks noGrp="1"/>
          </p:cNvSpPr>
          <p:nvPr>
            <p:ph idx="1"/>
          </p:nvPr>
        </p:nvSpPr>
        <p:spPr>
          <a:xfrm>
            <a:off x="356381" y="566929"/>
            <a:ext cx="10972800" cy="4863200"/>
          </a:xfrm>
        </p:spPr>
        <p:txBody>
          <a:bodyPr>
            <a:normAutofit fontScale="92500"/>
          </a:bodyPr>
          <a:lstStyle/>
          <a:p>
            <a:pPr marL="68580" indent="0">
              <a:spcBef>
                <a:spcPts val="1800"/>
              </a:spcBef>
              <a:buNone/>
            </a:pPr>
            <a:r>
              <a:rPr lang="en-US" sz="3000" b="1" dirty="0" smtClean="0"/>
              <a:t>8.5 Interpretation</a:t>
            </a:r>
          </a:p>
          <a:p>
            <a:pPr marL="68580" indent="0">
              <a:spcBef>
                <a:spcPts val="1800"/>
              </a:spcBef>
              <a:buNone/>
            </a:pPr>
            <a:r>
              <a:rPr lang="en-US" sz="2600" dirty="0" smtClean="0"/>
              <a:t>The </a:t>
            </a:r>
            <a:r>
              <a:rPr lang="en-US" sz="2600" dirty="0"/>
              <a:t>results of the PAM analysis can be interpreted as follows:</a:t>
            </a:r>
          </a:p>
          <a:p>
            <a:pPr>
              <a:spcBef>
                <a:spcPts val="1800"/>
              </a:spcBef>
            </a:pPr>
            <a:r>
              <a:rPr lang="en-US" sz="2600" dirty="0"/>
              <a:t>The first row of the PAM gives a positive profit value which implies the production system is financially competitive.</a:t>
            </a:r>
          </a:p>
          <a:p>
            <a:pPr>
              <a:spcBef>
                <a:spcPts val="1800"/>
              </a:spcBef>
            </a:pPr>
            <a:r>
              <a:rPr lang="en-US" sz="2600" dirty="0"/>
              <a:t>The second-row also gives a positive profit value, indicating there is comparative advantage in irrigated rice production</a:t>
            </a:r>
          </a:p>
          <a:p>
            <a:pPr>
              <a:spcBef>
                <a:spcPts val="1800"/>
              </a:spcBef>
            </a:pPr>
            <a:r>
              <a:rPr lang="en-US" sz="2600" dirty="0"/>
              <a:t>In the third row,  the positive divergence in tradable input implies the system is protected while the negative divergence in domestic factors implies the system is taxed. However, a positive net implies that overall, the system is protected by Government policies</a:t>
            </a:r>
            <a:r>
              <a:rPr lang="en-US" dirty="0"/>
              <a:t>.</a:t>
            </a:r>
          </a:p>
          <a:p>
            <a:pPr>
              <a:spcBef>
                <a:spcPts val="1800"/>
              </a:spcBef>
            </a:pPr>
            <a:endParaRPr lang="en-US" dirty="0"/>
          </a:p>
        </p:txBody>
      </p:sp>
      <p:sp>
        <p:nvSpPr>
          <p:cNvPr id="4" name="Date Placeholder 3">
            <a:extLst>
              <a:ext uri="{FF2B5EF4-FFF2-40B4-BE49-F238E27FC236}">
                <a16:creationId xmlns:a16="http://schemas.microsoft.com/office/drawing/2014/main" id="{E467B272-C368-4DB1-A710-8332D483692E}"/>
              </a:ext>
            </a:extLst>
          </p:cNvPr>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a:extLst>
              <a:ext uri="{FF2B5EF4-FFF2-40B4-BE49-F238E27FC236}">
                <a16:creationId xmlns:a16="http://schemas.microsoft.com/office/drawing/2014/main" id="{AC7D0A5D-4CCF-4259-9F37-4307B789366B}"/>
              </a:ext>
            </a:extLst>
          </p:cNvPr>
          <p:cNvSpPr>
            <a:spLocks noGrp="1"/>
          </p:cNvSpPr>
          <p:nvPr>
            <p:ph type="sldNum" sz="quarter" idx="12"/>
          </p:nvPr>
        </p:nvSpPr>
        <p:spPr/>
        <p:txBody>
          <a:bodyPr/>
          <a:lstStyle/>
          <a:p>
            <a:fld id="{95E11320-7313-4A05-9E87-C3F6FA9FA174}" type="slidenum">
              <a:rPr lang="en-US" smtClean="0"/>
              <a:t>111</a:t>
            </a:fld>
            <a:endParaRPr lang="en-US"/>
          </a:p>
        </p:txBody>
      </p:sp>
    </p:spTree>
    <p:extLst>
      <p:ext uri="{BB962C8B-B14F-4D97-AF65-F5344CB8AC3E}">
        <p14:creationId xmlns:p14="http://schemas.microsoft.com/office/powerpoint/2010/main" val="286424824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E48902B-A518-4647-903F-C77D14744448}"/>
              </a:ext>
            </a:extLst>
          </p:cNvPr>
          <p:cNvSpPr>
            <a:spLocks noGrp="1"/>
          </p:cNvSpPr>
          <p:nvPr>
            <p:ph type="dt" sz="half" idx="10"/>
          </p:nvPr>
        </p:nvSpPr>
        <p:spPr/>
        <p:txBody>
          <a:bodyPr/>
          <a:lstStyle/>
          <a:p>
            <a:fld id="{F2DE9683-C10F-4E5C-A263-CAE38BBFE9DB}" type="datetime1">
              <a:rPr lang="en-US" smtClean="0"/>
              <a:t>12/24/2022</a:t>
            </a:fld>
            <a:endParaRPr lang="en-US"/>
          </a:p>
        </p:txBody>
      </p:sp>
      <p:sp>
        <p:nvSpPr>
          <p:cNvPr id="4" name="Slide Number Placeholder 3">
            <a:extLst>
              <a:ext uri="{FF2B5EF4-FFF2-40B4-BE49-F238E27FC236}">
                <a16:creationId xmlns:a16="http://schemas.microsoft.com/office/drawing/2014/main" id="{E326EDBD-DE6B-423A-A049-651DC8365F98}"/>
              </a:ext>
            </a:extLst>
          </p:cNvPr>
          <p:cNvSpPr>
            <a:spLocks noGrp="1"/>
          </p:cNvSpPr>
          <p:nvPr>
            <p:ph type="sldNum" sz="quarter" idx="12"/>
          </p:nvPr>
        </p:nvSpPr>
        <p:spPr/>
        <p:txBody>
          <a:bodyPr/>
          <a:lstStyle/>
          <a:p>
            <a:fld id="{95E11320-7313-4A05-9E87-C3F6FA9FA174}" type="slidenum">
              <a:rPr lang="en-US" smtClean="0"/>
              <a:t>112</a:t>
            </a:fld>
            <a:endParaRPr lang="en-US"/>
          </a:p>
        </p:txBody>
      </p:sp>
      <p:sp>
        <p:nvSpPr>
          <p:cNvPr id="2" name="Title 1">
            <a:extLst>
              <a:ext uri="{FF2B5EF4-FFF2-40B4-BE49-F238E27FC236}">
                <a16:creationId xmlns:a16="http://schemas.microsoft.com/office/drawing/2014/main" id="{D41899D1-3D3C-496E-BA4E-3A6450259F86}"/>
              </a:ext>
            </a:extLst>
          </p:cNvPr>
          <p:cNvSpPr>
            <a:spLocks noGrp="1"/>
          </p:cNvSpPr>
          <p:nvPr>
            <p:ph type="title"/>
          </p:nvPr>
        </p:nvSpPr>
        <p:spPr>
          <a:xfrm>
            <a:off x="556896" y="338329"/>
            <a:ext cx="10972800" cy="741509"/>
          </a:xfrm>
        </p:spPr>
        <p:txBody>
          <a:bodyPr>
            <a:normAutofit/>
          </a:bodyPr>
          <a:lstStyle/>
          <a:p>
            <a:r>
              <a:rPr lang="en-US" sz="3600" b="1" dirty="0"/>
              <a:t>REFRENCES</a:t>
            </a:r>
          </a:p>
        </p:txBody>
      </p:sp>
      <p:sp>
        <p:nvSpPr>
          <p:cNvPr id="6" name="TextBox 5">
            <a:extLst>
              <a:ext uri="{FF2B5EF4-FFF2-40B4-BE49-F238E27FC236}">
                <a16:creationId xmlns:a16="http://schemas.microsoft.com/office/drawing/2014/main" id="{EBABF83F-6113-4E67-91C3-45AD41199738}"/>
              </a:ext>
            </a:extLst>
          </p:cNvPr>
          <p:cNvSpPr txBox="1"/>
          <p:nvPr/>
        </p:nvSpPr>
        <p:spPr>
          <a:xfrm>
            <a:off x="556897" y="1079838"/>
            <a:ext cx="11159822" cy="4770537"/>
          </a:xfrm>
          <a:prstGeom prst="rect">
            <a:avLst/>
          </a:prstGeom>
          <a:noFill/>
        </p:spPr>
        <p:txBody>
          <a:bodyPr wrap="square">
            <a:spAutoFit/>
          </a:bodyPr>
          <a:lstStyle/>
          <a:p>
            <a:pPr>
              <a:spcBef>
                <a:spcPts val="1200"/>
              </a:spcBef>
            </a:pPr>
            <a:r>
              <a:rPr lang="en-US" sz="1400" dirty="0"/>
              <a:t>Belli, J.A., Anderson, J. Dixon, J. &amp; Tan, J. (1998). </a:t>
            </a:r>
            <a:r>
              <a:rPr lang="en-US" sz="1400" i="1" dirty="0"/>
              <a:t>Handbook on economic analysis of 	investment </a:t>
            </a:r>
            <a:r>
              <a:rPr lang="en-US" sz="1400" i="1" dirty="0" smtClean="0"/>
              <a:t> operations</a:t>
            </a:r>
            <a:r>
              <a:rPr lang="en-US" sz="1400" dirty="0"/>
              <a:t>. Operational Core Services Network Learning and 	Leadership Center</a:t>
            </a:r>
            <a:r>
              <a:rPr lang="en-US" sz="1400" dirty="0" smtClean="0"/>
              <a:t>.</a:t>
            </a:r>
            <a:endParaRPr lang="en-US" sz="1400" dirty="0"/>
          </a:p>
          <a:p>
            <a:pPr>
              <a:spcBef>
                <a:spcPts val="1200"/>
              </a:spcBef>
            </a:pPr>
            <a:r>
              <a:rPr lang="en-US" sz="1400" dirty="0"/>
              <a:t>Boardman, A.A., Greenberg, D.H., Vining, A.R. &amp; Weimer, D.L. (2018). </a:t>
            </a:r>
            <a:r>
              <a:rPr lang="en-US" sz="1400" i="1" dirty="0"/>
              <a:t>Cost-benefit analysis. Concepts </a:t>
            </a:r>
            <a:r>
              <a:rPr lang="en-US" sz="1400" i="1" dirty="0" smtClean="0"/>
              <a:t>and </a:t>
            </a:r>
            <a:r>
              <a:rPr lang="en-US" sz="1400" i="1" dirty="0"/>
              <a:t>practice</a:t>
            </a:r>
            <a:r>
              <a:rPr lang="en-US" sz="1400" dirty="0"/>
              <a:t>. Cambridge University Press, United Kingdom</a:t>
            </a:r>
            <a:r>
              <a:rPr lang="en-US" sz="1400" dirty="0" smtClean="0"/>
              <a:t>.</a:t>
            </a:r>
            <a:endParaRPr lang="en-US" sz="1400" dirty="0"/>
          </a:p>
          <a:p>
            <a:pPr>
              <a:spcBef>
                <a:spcPts val="1200"/>
              </a:spcBef>
            </a:pPr>
            <a:r>
              <a:rPr lang="en-US" sz="1400" dirty="0"/>
              <a:t>Brown, M.L. (1982). Farm budgets. From farm income analysis to agricultural project analysis. World </a:t>
            </a:r>
            <a:r>
              <a:rPr lang="en-US" sz="1400" dirty="0" smtClean="0"/>
              <a:t>Bank</a:t>
            </a:r>
            <a:r>
              <a:rPr lang="en-US" sz="1400" dirty="0"/>
              <a:t>, The John Hopkins University Press, Baltimore and London</a:t>
            </a:r>
            <a:r>
              <a:rPr lang="en-US" sz="1400" dirty="0" smtClean="0"/>
              <a:t>.</a:t>
            </a:r>
            <a:endParaRPr lang="en-US" sz="1400" dirty="0"/>
          </a:p>
          <a:p>
            <a:pPr>
              <a:spcBef>
                <a:spcPts val="1200"/>
              </a:spcBef>
            </a:pPr>
            <a:r>
              <a:rPr lang="en-US" sz="1400" dirty="0"/>
              <a:t>Campbell, H.F. &amp; Brown, R.P.C. (2016). </a:t>
            </a:r>
            <a:r>
              <a:rPr lang="en-US" sz="1400" i="1" dirty="0"/>
              <a:t>Cost-benefit analysis. Financial and economic </a:t>
            </a:r>
            <a:r>
              <a:rPr lang="en-US" sz="1400" i="1" dirty="0" smtClean="0"/>
              <a:t>appraisal </a:t>
            </a:r>
            <a:r>
              <a:rPr lang="en-US" sz="1400" i="1" dirty="0"/>
              <a:t>using </a:t>
            </a:r>
            <a:r>
              <a:rPr lang="en-US" sz="1400" i="1" dirty="0" smtClean="0"/>
              <a:t>spreadsheets</a:t>
            </a:r>
            <a:r>
              <a:rPr lang="en-US" sz="1400" dirty="0"/>
              <a:t>. Routledge, New York</a:t>
            </a:r>
            <a:r>
              <a:rPr lang="en-US" sz="1400" dirty="0" smtClean="0"/>
              <a:t>.</a:t>
            </a:r>
            <a:endParaRPr lang="en-US" sz="1400" dirty="0"/>
          </a:p>
          <a:p>
            <a:pPr>
              <a:spcBef>
                <a:spcPts val="1200"/>
              </a:spcBef>
            </a:pPr>
            <a:r>
              <a:rPr lang="en-US" sz="1400" dirty="0"/>
              <a:t>Crawford, E. (2019). Selected handouts, Packets Nos. 1&amp;2. AFRE 865-Agricultural benefit-cost 	analysis. Spring 2019. Department of Agricultural, Food, and Resource Economics, </a:t>
            </a:r>
            <a:r>
              <a:rPr lang="en-US" sz="1400" dirty="0" smtClean="0"/>
              <a:t>Michigan </a:t>
            </a:r>
            <a:r>
              <a:rPr lang="en-US" sz="1400" dirty="0"/>
              <a:t>State University.</a:t>
            </a:r>
          </a:p>
          <a:p>
            <a:pPr>
              <a:spcBef>
                <a:spcPts val="1200"/>
              </a:spcBef>
            </a:pPr>
            <a:r>
              <a:rPr lang="en-US" sz="1400" dirty="0"/>
              <a:t>Gittinger, J.P. (1984).</a:t>
            </a:r>
            <a:r>
              <a:rPr lang="en-US" sz="1400" i="1" dirty="0"/>
              <a:t> Economic analysis of agricultural projects</a:t>
            </a:r>
            <a:r>
              <a:rPr lang="en-US" sz="1400" dirty="0"/>
              <a:t>. Economic Development Institute. The </a:t>
            </a:r>
            <a:r>
              <a:rPr lang="en-US" sz="1400" dirty="0" smtClean="0"/>
              <a:t>World </a:t>
            </a:r>
            <a:r>
              <a:rPr lang="en-US" sz="1400" dirty="0"/>
              <a:t>Bank</a:t>
            </a:r>
            <a:r>
              <a:rPr lang="en-US" sz="1400" dirty="0" smtClean="0"/>
              <a:t>.</a:t>
            </a:r>
            <a:endParaRPr lang="en-US" sz="1400" dirty="0"/>
          </a:p>
          <a:p>
            <a:pPr>
              <a:spcBef>
                <a:spcPts val="1200"/>
              </a:spcBef>
            </a:pPr>
            <a:r>
              <a:rPr lang="en-GB" sz="1400" dirty="0"/>
              <a:t>Monke, E.A. &amp; Pearson, S.R.  (1989). </a:t>
            </a:r>
            <a:r>
              <a:rPr lang="en-GB" sz="1400" i="1" dirty="0"/>
              <a:t>The policy analysis matrix for agricultural development</a:t>
            </a:r>
            <a:r>
              <a:rPr lang="en-GB" sz="1400" dirty="0"/>
              <a:t>, Ithaca </a:t>
            </a:r>
            <a:r>
              <a:rPr lang="en-GB" sz="1400" dirty="0" smtClean="0"/>
              <a:t>N.Y</a:t>
            </a:r>
            <a:r>
              <a:rPr lang="en-GB" sz="1400" dirty="0"/>
              <a:t>. Cornell University Press</a:t>
            </a:r>
            <a:r>
              <a:rPr lang="en-GB" sz="1400" dirty="0" smtClean="0"/>
              <a:t>.</a:t>
            </a:r>
            <a:endParaRPr lang="en-GB" sz="1400" dirty="0"/>
          </a:p>
          <a:p>
            <a:pPr>
              <a:spcBef>
                <a:spcPts val="1200"/>
              </a:spcBef>
            </a:pPr>
            <a:r>
              <a:rPr lang="en-GB" sz="1400" dirty="0"/>
              <a:t>National Programme for Food Security, (2005). Expansion Phase Project. July, 2007- June, 2012</a:t>
            </a:r>
            <a:r>
              <a:rPr lang="en-GB" sz="1400" dirty="0" smtClean="0"/>
              <a:t>.</a:t>
            </a:r>
            <a:endParaRPr lang="en-US" sz="1400" dirty="0"/>
          </a:p>
          <a:p>
            <a:pPr>
              <a:spcBef>
                <a:spcPts val="1200"/>
              </a:spcBef>
            </a:pPr>
            <a:r>
              <a:rPr lang="en-US" sz="1400" dirty="0"/>
              <a:t>Robinson, L. A., &amp; Hammitt, J. K. (2013). Skills of the trade: valuing health risk reductions in </a:t>
            </a:r>
            <a:r>
              <a:rPr lang="en-US" sz="1400" dirty="0" smtClean="0"/>
              <a:t>benefit-cost analysis</a:t>
            </a:r>
            <a:r>
              <a:rPr lang="en-US" sz="1400" dirty="0"/>
              <a:t>. </a:t>
            </a:r>
            <a:r>
              <a:rPr lang="en-US" sz="1400" i="1" dirty="0"/>
              <a:t>Journal of Benefit-Cost Analysis</a:t>
            </a:r>
            <a:r>
              <a:rPr lang="en-US" sz="1400" dirty="0"/>
              <a:t>, Cambridge University Press, Vol. </a:t>
            </a:r>
            <a:r>
              <a:rPr lang="en-US" sz="1400" dirty="0" smtClean="0"/>
              <a:t>4(1</a:t>
            </a:r>
            <a:r>
              <a:rPr lang="en-US" sz="1400" dirty="0"/>
              <a:t>),107-130. </a:t>
            </a:r>
            <a:r>
              <a:rPr lang="en-US" sz="1400" u="sng" dirty="0">
                <a:hlinkClick r:id="rId2"/>
              </a:rPr>
              <a:t>https://</a:t>
            </a:r>
            <a:r>
              <a:rPr lang="en-US" sz="1400" u="sng" dirty="0" smtClean="0">
                <a:hlinkClick r:id="rId2"/>
              </a:rPr>
              <a:t>ideas.repec.org/a/cup/jbcoan/v4y2013i.html</a:t>
            </a:r>
            <a:endParaRPr kumimoji="0" lang="en-GB" sz="1400" b="0" i="0" u="none" strike="noStrike" kern="1200" cap="none" spc="0" normalizeH="0" baseline="0" noProof="0" dirty="0">
              <a:ln>
                <a:noFill/>
              </a:ln>
              <a:solidFill>
                <a:srgbClr val="3E3D2D"/>
              </a:solidFill>
              <a:effectLst/>
              <a:uLnTx/>
              <a:uFillTx/>
              <a:latin typeface="Century Gothic"/>
            </a:endParaRPr>
          </a:p>
        </p:txBody>
      </p:sp>
    </p:spTree>
    <p:extLst>
      <p:ext uri="{BB962C8B-B14F-4D97-AF65-F5344CB8AC3E}">
        <p14:creationId xmlns:p14="http://schemas.microsoft.com/office/powerpoint/2010/main" val="14487187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7024" y="1418475"/>
            <a:ext cx="5795682" cy="2265877"/>
          </a:xfrm>
          <a:prstGeom prst="rect">
            <a:avLst/>
          </a:prstGeom>
        </p:spPr>
        <p:txBody>
          <a:bodyPr wrap="square">
            <a:spAutoFit/>
          </a:bodyPr>
          <a:lstStyle/>
          <a:p>
            <a:pPr lvl="0" algn="ctr">
              <a:lnSpc>
                <a:spcPct val="107000"/>
              </a:lnSpc>
            </a:pPr>
            <a:r>
              <a:rPr lang="en-GB" sz="6600" b="1" dirty="0" smtClean="0">
                <a:solidFill>
                  <a:prstClr val="black"/>
                </a:solidFill>
                <a:latin typeface="Calibri" panose="020F0502020204030204" pitchFamily="34" charset="0"/>
                <a:ea typeface="Calibri" panose="020F0502020204030204" pitchFamily="34" charset="0"/>
                <a:cs typeface="Calibri" panose="020F0502020204030204" pitchFamily="34" charset="0"/>
              </a:rPr>
              <a:t>THANK YOU FOR LISTENING!</a:t>
            </a:r>
            <a:endParaRPr lang="en-US" sz="6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1604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dirty="0"/>
          </a:p>
        </p:txBody>
      </p:sp>
      <p:sp>
        <p:nvSpPr>
          <p:cNvPr id="5" name="Slide Number Placeholder 4"/>
          <p:cNvSpPr>
            <a:spLocks noGrp="1"/>
          </p:cNvSpPr>
          <p:nvPr>
            <p:ph type="sldNum" sz="quarter" idx="12"/>
          </p:nvPr>
        </p:nvSpPr>
        <p:spPr/>
        <p:txBody>
          <a:bodyPr/>
          <a:lstStyle/>
          <a:p>
            <a:fld id="{95E11320-7313-4A05-9E87-C3F6FA9FA174}" type="slidenum">
              <a:rPr lang="en-US" smtClean="0"/>
              <a:t>12</a:t>
            </a:fld>
            <a:endParaRPr lang="en-US" dirty="0"/>
          </a:p>
        </p:txBody>
      </p:sp>
      <p:sp>
        <p:nvSpPr>
          <p:cNvPr id="2" name="Title 1"/>
          <p:cNvSpPr>
            <a:spLocks noGrp="1"/>
          </p:cNvSpPr>
          <p:nvPr>
            <p:ph type="title"/>
          </p:nvPr>
        </p:nvSpPr>
        <p:spPr/>
        <p:txBody>
          <a:bodyPr>
            <a:normAutofit/>
          </a:bodyPr>
          <a:lstStyle/>
          <a:p>
            <a:r>
              <a:rPr lang="en-US" sz="2400" b="1" dirty="0"/>
              <a:t>Figure 1: The With/Without Project Comparison </a:t>
            </a:r>
            <a:endParaRPr lang="en-US" sz="2400" dirty="0"/>
          </a:p>
        </p:txBody>
      </p:sp>
      <p:pic>
        <p:nvPicPr>
          <p:cNvPr id="6" name="Picture 5"/>
          <p:cNvPicPr/>
          <p:nvPr/>
        </p:nvPicPr>
        <p:blipFill rotWithShape="1">
          <a:blip r:embed="rId2">
            <a:extLst>
              <a:ext uri="{28A0092B-C50C-407E-A947-70E740481C1C}">
                <a14:useLocalDpi xmlns:a14="http://schemas.microsoft.com/office/drawing/2010/main" val="0"/>
              </a:ext>
            </a:extLst>
          </a:blip>
          <a:srcRect t="8631"/>
          <a:stretch/>
        </p:blipFill>
        <p:spPr bwMode="auto">
          <a:xfrm>
            <a:off x="783770" y="1377762"/>
            <a:ext cx="6008977" cy="4278455"/>
          </a:xfrm>
          <a:prstGeom prst="rect">
            <a:avLst/>
          </a:prstGeom>
          <a:noFill/>
          <a:ln>
            <a:noFill/>
          </a:ln>
          <a:effectLst/>
        </p:spPr>
      </p:pic>
      <p:sp>
        <p:nvSpPr>
          <p:cNvPr id="9" name="Rectangle 8"/>
          <p:cNvSpPr/>
          <p:nvPr/>
        </p:nvSpPr>
        <p:spPr>
          <a:xfrm>
            <a:off x="6613038" y="1377762"/>
            <a:ext cx="4712676" cy="4122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Wingdings" pitchFamily="2" charset="2"/>
              <a:buChar char="ü"/>
            </a:pPr>
            <a:r>
              <a:rPr lang="en-US" dirty="0"/>
              <a:t>The with /without comparison  measures the incremental benefits  arising from the project</a:t>
            </a:r>
          </a:p>
          <a:p>
            <a:pPr marL="285750" indent="-285750">
              <a:spcAft>
                <a:spcPts val="1200"/>
              </a:spcAft>
              <a:buFont typeface="Wingdings" pitchFamily="2" charset="2"/>
              <a:buChar char="ü"/>
            </a:pPr>
            <a:r>
              <a:rPr lang="en-US" dirty="0"/>
              <a:t>It differs from before /after comparison which  fails to account for changes without project  </a:t>
            </a:r>
          </a:p>
          <a:p>
            <a:pPr marL="285750" indent="-285750">
              <a:spcAft>
                <a:spcPts val="1200"/>
              </a:spcAft>
              <a:buFont typeface="Wingdings" pitchFamily="2" charset="2"/>
              <a:buChar char="ü"/>
            </a:pPr>
            <a:r>
              <a:rPr lang="en-US" dirty="0"/>
              <a:t>For example - If production without project were to  increase at 3% per year and with project at 5% per year</a:t>
            </a:r>
          </a:p>
          <a:p>
            <a:pPr marL="285750" indent="-285750">
              <a:spcAft>
                <a:spcPts val="1200"/>
              </a:spcAft>
              <a:buFont typeface="Wingdings" pitchFamily="2" charset="2"/>
              <a:buChar char="ü"/>
            </a:pPr>
            <a:r>
              <a:rPr lang="en-US" dirty="0"/>
              <a:t> Project contribution will be an increase of 2% per year  (Figure 1).  </a:t>
            </a:r>
          </a:p>
          <a:p>
            <a:pPr marL="285750" indent="-285750">
              <a:buFont typeface="Wingdings" pitchFamily="2" charset="2"/>
              <a:buChar char="ü"/>
            </a:pPr>
            <a:endParaRPr lang="en-US" dirty="0"/>
          </a:p>
        </p:txBody>
      </p:sp>
    </p:spTree>
    <p:extLst>
      <p:ext uri="{BB962C8B-B14F-4D97-AF65-F5344CB8AC3E}">
        <p14:creationId xmlns:p14="http://schemas.microsoft.com/office/powerpoint/2010/main" val="71968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4847"/>
            <a:ext cx="10920096" cy="5643154"/>
          </a:xfrm>
        </p:spPr>
        <p:txBody>
          <a:bodyPr>
            <a:noAutofit/>
          </a:bodyPr>
          <a:lstStyle/>
          <a:p>
            <a:pPr marL="0" indent="0">
              <a:buNone/>
            </a:pPr>
            <a:r>
              <a:rPr lang="en-GB" b="1" dirty="0"/>
              <a:t>Step 2: Decide on whose benefits and costs count (standing)</a:t>
            </a:r>
            <a:endParaRPr lang="en-US" dirty="0"/>
          </a:p>
          <a:p>
            <a:pPr lvl="0">
              <a:spcBef>
                <a:spcPts val="1800"/>
              </a:spcBef>
              <a:buFont typeface="Wingdings" panose="05000000000000000000" pitchFamily="2" charset="2"/>
              <a:buChar char="ü"/>
            </a:pPr>
            <a:r>
              <a:rPr lang="en-GB" dirty="0"/>
              <a:t>Must </a:t>
            </a:r>
            <a:r>
              <a:rPr lang="en-GB" dirty="0" smtClean="0"/>
              <a:t>decide </a:t>
            </a:r>
            <a:r>
              <a:rPr lang="en-GB" dirty="0"/>
              <a:t>whose benefits and costs should be included or considered in the analysis</a:t>
            </a:r>
            <a:endParaRPr lang="en-US" dirty="0">
              <a:effectLst/>
            </a:endParaRPr>
          </a:p>
          <a:p>
            <a:pPr lvl="0">
              <a:spcBef>
                <a:spcPts val="1800"/>
              </a:spcBef>
              <a:buFont typeface="Wingdings" panose="05000000000000000000" pitchFamily="2" charset="2"/>
              <a:buChar char="ü"/>
            </a:pPr>
            <a:r>
              <a:rPr lang="en-GB" dirty="0"/>
              <a:t>Be clear on the perspective for which </a:t>
            </a:r>
            <a:r>
              <a:rPr lang="en-GB" dirty="0" smtClean="0"/>
              <a:t>the </a:t>
            </a:r>
            <a:r>
              <a:rPr lang="en-GB" dirty="0"/>
              <a:t>analysis </a:t>
            </a:r>
            <a:r>
              <a:rPr lang="en-GB" dirty="0" smtClean="0"/>
              <a:t>is to </a:t>
            </a:r>
            <a:r>
              <a:rPr lang="en-GB" dirty="0"/>
              <a:t>be </a:t>
            </a:r>
            <a:r>
              <a:rPr lang="en-GB" dirty="0" smtClean="0"/>
              <a:t>based: </a:t>
            </a:r>
            <a:r>
              <a:rPr lang="en-GB" dirty="0"/>
              <a:t>the individual or </a:t>
            </a:r>
            <a:r>
              <a:rPr lang="en-GB" dirty="0" smtClean="0"/>
              <a:t>community</a:t>
            </a:r>
            <a:endParaRPr lang="en-US" dirty="0">
              <a:effectLst/>
            </a:endParaRPr>
          </a:p>
          <a:p>
            <a:pPr lvl="1">
              <a:spcBef>
                <a:spcPts val="1800"/>
              </a:spcBef>
              <a:buFont typeface="Wingdings" panose="05000000000000000000" pitchFamily="2" charset="2"/>
              <a:buChar char="§"/>
            </a:pPr>
            <a:r>
              <a:rPr lang="en-GB" b="1" dirty="0"/>
              <a:t>Individual perspective </a:t>
            </a:r>
            <a:r>
              <a:rPr lang="en-GB" dirty="0"/>
              <a:t>affects the individual, group, cooperative, firm, etc.</a:t>
            </a:r>
            <a:endParaRPr lang="en-US" dirty="0">
              <a:effectLst/>
            </a:endParaRPr>
          </a:p>
          <a:p>
            <a:pPr lvl="1">
              <a:spcBef>
                <a:spcPts val="1800"/>
              </a:spcBef>
              <a:buFont typeface="Wingdings" panose="05000000000000000000" pitchFamily="2" charset="2"/>
              <a:buChar char="§"/>
            </a:pPr>
            <a:r>
              <a:rPr lang="en-GB" b="1" dirty="0" smtClean="0"/>
              <a:t>Community perspective </a:t>
            </a:r>
            <a:r>
              <a:rPr lang="en-GB" dirty="0" smtClean="0"/>
              <a:t>affects </a:t>
            </a:r>
            <a:r>
              <a:rPr lang="en-GB" dirty="0"/>
              <a:t>everyone irrespective of where they </a:t>
            </a:r>
            <a:r>
              <a:rPr lang="en-GB" dirty="0" smtClean="0"/>
              <a:t>reside (this could be </a:t>
            </a:r>
            <a:r>
              <a:rPr lang="en-US" dirty="0" smtClean="0"/>
              <a:t>LGA, </a:t>
            </a:r>
            <a:r>
              <a:rPr lang="en-US" dirty="0"/>
              <a:t>State, Country or Global)</a:t>
            </a:r>
            <a:r>
              <a:rPr lang="en-GB" dirty="0" smtClean="0"/>
              <a:t> .</a:t>
            </a:r>
            <a:endParaRPr lang="en-GB" b="1" dirty="0"/>
          </a:p>
        </p:txBody>
      </p:sp>
      <p:sp>
        <p:nvSpPr>
          <p:cNvPr id="4" name="Date Placeholder 3"/>
          <p:cNvSpPr>
            <a:spLocks noGrp="1"/>
          </p:cNvSpPr>
          <p:nvPr>
            <p:ph type="dt" sz="half" idx="10"/>
          </p:nvPr>
        </p:nvSpPr>
        <p:spPr/>
        <p:txBody>
          <a:bodyPr/>
          <a:lstStyle/>
          <a:p>
            <a:fld id="{1A1031F1-D700-46A6-A6C5-D691D19D19C3}" type="datetime1">
              <a:rPr lang="en-US" smtClean="0"/>
              <a:t>12/24/2022</a:t>
            </a:fld>
            <a:endParaRPr lang="en-US" dirty="0"/>
          </a:p>
        </p:txBody>
      </p:sp>
      <p:sp>
        <p:nvSpPr>
          <p:cNvPr id="5" name="Slide Number Placeholder 4"/>
          <p:cNvSpPr>
            <a:spLocks noGrp="1"/>
          </p:cNvSpPr>
          <p:nvPr>
            <p:ph type="sldNum" sz="quarter" idx="12"/>
          </p:nvPr>
        </p:nvSpPr>
        <p:spPr/>
        <p:txBody>
          <a:bodyPr/>
          <a:lstStyle/>
          <a:p>
            <a:fld id="{95E11320-7313-4A05-9E87-C3F6FA9FA174}" type="slidenum">
              <a:rPr lang="en-US" smtClean="0"/>
              <a:t>13</a:t>
            </a:fld>
            <a:endParaRPr lang="en-US" dirty="0"/>
          </a:p>
        </p:txBody>
      </p:sp>
      <p:sp>
        <p:nvSpPr>
          <p:cNvPr id="2" name="Title 1"/>
          <p:cNvSpPr>
            <a:spLocks noGrp="1"/>
          </p:cNvSpPr>
          <p:nvPr>
            <p:ph type="title"/>
          </p:nvPr>
        </p:nvSpPr>
        <p:spPr>
          <a:xfrm>
            <a:off x="556896" y="338329"/>
            <a:ext cx="10972800" cy="876517"/>
          </a:xfrm>
        </p:spPr>
        <p:txBody>
          <a:bodyPr>
            <a:normAutofit/>
          </a:bodyPr>
          <a:lstStyle/>
          <a:p>
            <a:r>
              <a:rPr lang="en-US" sz="4000" b="1" dirty="0"/>
              <a:t>1.5 Steps in Conducting CBAs (CONT’D)</a:t>
            </a:r>
          </a:p>
        </p:txBody>
      </p:sp>
    </p:spTree>
    <p:extLst>
      <p:ext uri="{BB962C8B-B14F-4D97-AF65-F5344CB8AC3E}">
        <p14:creationId xmlns:p14="http://schemas.microsoft.com/office/powerpoint/2010/main" val="619228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7828" y="822960"/>
            <a:ext cx="11312435" cy="5510903"/>
          </a:xfrm>
        </p:spPr>
        <p:txBody>
          <a:bodyPr>
            <a:normAutofit/>
          </a:bodyPr>
          <a:lstStyle/>
          <a:p>
            <a:pPr marL="109728" indent="0">
              <a:buNone/>
            </a:pPr>
            <a:r>
              <a:rPr lang="en-US" sz="2000" b="1" dirty="0"/>
              <a:t>Step 3: Identify and catalogue the impact categories and select measurement </a:t>
            </a:r>
            <a:r>
              <a:rPr lang="en-US" sz="2000" b="1" dirty="0" smtClean="0"/>
              <a:t>indicators</a:t>
            </a:r>
            <a:r>
              <a:rPr lang="en-US" sz="2000" b="1" dirty="0"/>
              <a:t> </a:t>
            </a:r>
            <a:r>
              <a:rPr lang="en-US" sz="2000" b="1" dirty="0" smtClean="0"/>
              <a:t>(Figure 2)</a:t>
            </a:r>
          </a:p>
          <a:p>
            <a:pPr marL="109728" indent="0">
              <a:buNone/>
            </a:pPr>
            <a:endParaRPr lang="en-US" sz="2000" dirty="0" smtClean="0">
              <a:solidFill>
                <a:prstClr val="black"/>
              </a:solidFill>
            </a:endParaRPr>
          </a:p>
          <a:p>
            <a:pPr marL="109728" indent="0">
              <a:buNone/>
            </a:pPr>
            <a:endParaRPr lang="en-US" sz="2000" dirty="0">
              <a:solidFill>
                <a:prstClr val="black"/>
              </a:solidFill>
            </a:endParaRPr>
          </a:p>
          <a:p>
            <a:pPr marL="109728" indent="0">
              <a:buNone/>
            </a:pPr>
            <a:endParaRPr lang="en-US" sz="2000" dirty="0" smtClean="0">
              <a:solidFill>
                <a:prstClr val="black"/>
              </a:solidFill>
            </a:endParaRPr>
          </a:p>
          <a:p>
            <a:pPr marL="109728" indent="0">
              <a:buNone/>
            </a:pPr>
            <a:endParaRPr lang="en-US" sz="2000" dirty="0">
              <a:solidFill>
                <a:prstClr val="black"/>
              </a:solidFill>
            </a:endParaRPr>
          </a:p>
          <a:p>
            <a:pPr marL="109728" indent="0">
              <a:buNone/>
            </a:pPr>
            <a:endParaRPr lang="en-US" sz="2000" dirty="0" smtClean="0">
              <a:solidFill>
                <a:prstClr val="black"/>
              </a:solidFill>
            </a:endParaRPr>
          </a:p>
          <a:p>
            <a:pPr marL="109728" indent="0">
              <a:buNone/>
            </a:pPr>
            <a:endParaRPr lang="en-US" sz="2000" dirty="0">
              <a:solidFill>
                <a:prstClr val="black"/>
              </a:solidFill>
            </a:endParaRPr>
          </a:p>
          <a:p>
            <a:pPr marL="109728" indent="0">
              <a:buNone/>
            </a:pPr>
            <a:endParaRPr lang="en-US" sz="2000" dirty="0" smtClean="0">
              <a:solidFill>
                <a:prstClr val="black"/>
              </a:solidFill>
            </a:endParaRPr>
          </a:p>
          <a:p>
            <a:pPr marL="109728" indent="0">
              <a:buNone/>
            </a:pPr>
            <a:endParaRPr lang="en-US" sz="2000" dirty="0">
              <a:solidFill>
                <a:prstClr val="black"/>
              </a:solidFill>
            </a:endParaRPr>
          </a:p>
          <a:p>
            <a:pPr marL="109728" indent="0">
              <a:buNone/>
            </a:pPr>
            <a:endParaRPr lang="en-US" sz="2000" dirty="0" smtClean="0">
              <a:solidFill>
                <a:prstClr val="black"/>
              </a:solidFill>
            </a:endParaRPr>
          </a:p>
          <a:p>
            <a:pPr marL="109728" indent="0">
              <a:buNone/>
            </a:pPr>
            <a:endParaRPr lang="en-US" sz="2000" dirty="0">
              <a:solidFill>
                <a:prstClr val="black"/>
              </a:solidFill>
            </a:endParaRPr>
          </a:p>
          <a:p>
            <a:pPr marL="109728" indent="0">
              <a:buNone/>
            </a:pPr>
            <a:endParaRPr lang="en-US" sz="2000" dirty="0" smtClean="0">
              <a:solidFill>
                <a:prstClr val="black"/>
              </a:solidFill>
            </a:endParaRPr>
          </a:p>
          <a:p>
            <a:pPr marL="109728" indent="0">
              <a:buNone/>
            </a:pPr>
            <a:endParaRPr lang="en-US" sz="2000" dirty="0">
              <a:solidFill>
                <a:prstClr val="black"/>
              </a:solidFill>
            </a:endParaRPr>
          </a:p>
          <a:p>
            <a:pPr marL="109728" indent="0">
              <a:buNone/>
            </a:pPr>
            <a:r>
              <a:rPr lang="en-US" sz="2000" dirty="0" smtClean="0">
                <a:solidFill>
                  <a:prstClr val="black"/>
                </a:solidFill>
              </a:rPr>
              <a:t>	</a:t>
            </a:r>
            <a:r>
              <a:rPr lang="en-US" sz="2000" b="1" dirty="0" smtClean="0">
                <a:solidFill>
                  <a:prstClr val="black"/>
                </a:solidFill>
              </a:rPr>
              <a:t>Figure 2: Impact categories</a:t>
            </a:r>
            <a:endParaRPr lang="en-US" sz="2000" b="1" dirty="0"/>
          </a:p>
        </p:txBody>
      </p:sp>
      <p:sp>
        <p:nvSpPr>
          <p:cNvPr id="3" name="Title 2"/>
          <p:cNvSpPr>
            <a:spLocks noGrp="1"/>
          </p:cNvSpPr>
          <p:nvPr>
            <p:ph type="title"/>
          </p:nvPr>
        </p:nvSpPr>
        <p:spPr>
          <a:xfrm>
            <a:off x="587828" y="248755"/>
            <a:ext cx="10750732" cy="453794"/>
          </a:xfrm>
        </p:spPr>
        <p:txBody>
          <a:bodyPr>
            <a:normAutofit fontScale="90000"/>
          </a:bodyPr>
          <a:lstStyle/>
          <a:p>
            <a:r>
              <a:rPr lang="en-US" sz="2800" dirty="0"/>
              <a:t>1.5 Steps in Conducting CBAs (CONT’D) </a:t>
            </a:r>
          </a:p>
        </p:txBody>
      </p:sp>
      <p:sp>
        <p:nvSpPr>
          <p:cNvPr id="4" name="Rectangle 3"/>
          <p:cNvSpPr/>
          <p:nvPr/>
        </p:nvSpPr>
        <p:spPr>
          <a:xfrm>
            <a:off x="5162006" y="1683803"/>
            <a:ext cx="1789611" cy="3526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Impact</a:t>
            </a:r>
            <a:endParaRPr lang="en-US" dirty="0"/>
          </a:p>
        </p:txBody>
      </p:sp>
      <p:sp>
        <p:nvSpPr>
          <p:cNvPr id="5" name="Rectangle 4"/>
          <p:cNvSpPr/>
          <p:nvPr/>
        </p:nvSpPr>
        <p:spPr>
          <a:xfrm>
            <a:off x="4349930" y="2429691"/>
            <a:ext cx="1593669" cy="3135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Benefits</a:t>
            </a:r>
            <a:endParaRPr lang="en-US" dirty="0"/>
          </a:p>
        </p:txBody>
      </p:sp>
      <p:sp>
        <p:nvSpPr>
          <p:cNvPr id="6" name="Rectangle 5"/>
          <p:cNvSpPr/>
          <p:nvPr/>
        </p:nvSpPr>
        <p:spPr>
          <a:xfrm>
            <a:off x="6335486" y="2442754"/>
            <a:ext cx="1567543" cy="3004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Costs</a:t>
            </a:r>
            <a:endParaRPr lang="en-US" dirty="0"/>
          </a:p>
        </p:txBody>
      </p:sp>
      <p:sp>
        <p:nvSpPr>
          <p:cNvPr id="7" name="Rectangle 6"/>
          <p:cNvSpPr/>
          <p:nvPr/>
        </p:nvSpPr>
        <p:spPr>
          <a:xfrm>
            <a:off x="1881051" y="3122023"/>
            <a:ext cx="4062548" cy="27170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spcAft>
                <a:spcPts val="600"/>
              </a:spcAft>
              <a:buFont typeface="Wingdings" panose="05000000000000000000" pitchFamily="2" charset="2"/>
              <a:buChar char="Ø"/>
            </a:pPr>
            <a:r>
              <a:rPr lang="en-US" sz="1400" dirty="0"/>
              <a:t>Increase in output </a:t>
            </a:r>
            <a:r>
              <a:rPr lang="en-US" sz="1400" dirty="0" smtClean="0"/>
              <a:t>–e.g. crop</a:t>
            </a:r>
            <a:r>
              <a:rPr lang="en-US" sz="1400" dirty="0"/>
              <a:t>, livestock, </a:t>
            </a:r>
            <a:r>
              <a:rPr lang="en-US" sz="1400" dirty="0" smtClean="0"/>
              <a:t>and fish</a:t>
            </a:r>
            <a:endParaRPr lang="en-US" sz="1400" dirty="0"/>
          </a:p>
          <a:p>
            <a:pPr marL="285750" indent="-285750">
              <a:spcAft>
                <a:spcPts val="600"/>
              </a:spcAft>
              <a:buFont typeface="Wingdings" panose="05000000000000000000" pitchFamily="2" charset="2"/>
              <a:buChar char="Ø"/>
            </a:pPr>
            <a:r>
              <a:rPr lang="en-US" sz="1400" dirty="0"/>
              <a:t>Increase in food security and nutrition;</a:t>
            </a:r>
          </a:p>
          <a:p>
            <a:pPr marL="285750" indent="-285750">
              <a:spcAft>
                <a:spcPts val="600"/>
              </a:spcAft>
              <a:buFont typeface="Wingdings" panose="05000000000000000000" pitchFamily="2" charset="2"/>
              <a:buChar char="Ø"/>
            </a:pPr>
            <a:r>
              <a:rPr lang="en-US" sz="1400" dirty="0"/>
              <a:t>Improved skills or better education</a:t>
            </a:r>
          </a:p>
          <a:p>
            <a:pPr marL="285750" indent="-285750">
              <a:spcAft>
                <a:spcPts val="600"/>
              </a:spcAft>
              <a:buFont typeface="Wingdings" panose="05000000000000000000" pitchFamily="2" charset="2"/>
              <a:buChar char="Ø"/>
            </a:pPr>
            <a:r>
              <a:rPr lang="en-US" sz="1400" dirty="0"/>
              <a:t>Increase in employment;</a:t>
            </a:r>
          </a:p>
          <a:p>
            <a:pPr marL="285750" indent="-285750">
              <a:spcAft>
                <a:spcPts val="600"/>
              </a:spcAft>
              <a:buFont typeface="Wingdings" panose="05000000000000000000" pitchFamily="2" charset="2"/>
              <a:buChar char="Ø"/>
            </a:pPr>
            <a:r>
              <a:rPr lang="en-US" sz="1400" dirty="0"/>
              <a:t>+</a:t>
            </a:r>
            <a:r>
              <a:rPr lang="en-US" sz="1400" dirty="0" err="1"/>
              <a:t>ve</a:t>
            </a:r>
            <a:r>
              <a:rPr lang="en-US" sz="1400" dirty="0"/>
              <a:t> externalities such as improvement in environmental quality;</a:t>
            </a:r>
          </a:p>
          <a:p>
            <a:pPr marL="285750" indent="-285750">
              <a:spcAft>
                <a:spcPts val="600"/>
              </a:spcAft>
              <a:buFont typeface="Wingdings" panose="05000000000000000000" pitchFamily="2" charset="2"/>
              <a:buChar char="Ø"/>
            </a:pPr>
            <a:r>
              <a:rPr lang="en-US" sz="1400" dirty="0"/>
              <a:t>Time saving due to new technology;</a:t>
            </a:r>
          </a:p>
          <a:p>
            <a:pPr marL="285750" indent="-285750">
              <a:spcAft>
                <a:spcPts val="600"/>
              </a:spcAft>
              <a:buFont typeface="Wingdings" panose="05000000000000000000" pitchFamily="2" charset="2"/>
              <a:buChar char="Ø"/>
            </a:pPr>
            <a:r>
              <a:rPr lang="en-US" sz="1400" dirty="0"/>
              <a:t>Provision of infrastructure;</a:t>
            </a:r>
          </a:p>
          <a:p>
            <a:pPr marL="285750" indent="-285750">
              <a:spcAft>
                <a:spcPts val="600"/>
              </a:spcAft>
              <a:buFont typeface="Wingdings" panose="05000000000000000000" pitchFamily="2" charset="2"/>
              <a:buChar char="Ø"/>
            </a:pPr>
            <a:r>
              <a:rPr lang="en-US" sz="1400" dirty="0"/>
              <a:t>Cost reduction or losses avoided, etc.</a:t>
            </a:r>
          </a:p>
        </p:txBody>
      </p:sp>
      <p:sp>
        <p:nvSpPr>
          <p:cNvPr id="9" name="Rectangle 8"/>
          <p:cNvSpPr/>
          <p:nvPr/>
        </p:nvSpPr>
        <p:spPr>
          <a:xfrm>
            <a:off x="6335486" y="3122023"/>
            <a:ext cx="4088674" cy="27170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spcAft>
                <a:spcPts val="600"/>
              </a:spcAft>
              <a:buFont typeface="Wingdings" panose="05000000000000000000" pitchFamily="2" charset="2"/>
              <a:buChar char="Ø"/>
            </a:pPr>
            <a:r>
              <a:rPr lang="en-US" sz="1400" dirty="0" smtClean="0"/>
              <a:t>Agricultural </a:t>
            </a:r>
            <a:r>
              <a:rPr lang="en-US" sz="1400" dirty="0"/>
              <a:t>inputs </a:t>
            </a:r>
            <a:r>
              <a:rPr lang="en-US" sz="1400" dirty="0" smtClean="0"/>
              <a:t>– e.g. </a:t>
            </a:r>
            <a:r>
              <a:rPr lang="en-US" sz="1400" dirty="0"/>
              <a:t>land, labour, fertilizer, </a:t>
            </a:r>
            <a:r>
              <a:rPr lang="en-US" sz="1400" dirty="0" smtClean="0"/>
              <a:t>and agrochemicals </a:t>
            </a:r>
          </a:p>
          <a:p>
            <a:pPr marL="285750" indent="-285750">
              <a:spcAft>
                <a:spcPts val="600"/>
              </a:spcAft>
              <a:buFont typeface="Wingdings" panose="05000000000000000000" pitchFamily="2" charset="2"/>
              <a:buChar char="Ø"/>
            </a:pPr>
            <a:r>
              <a:rPr lang="en-US" sz="1400" dirty="0" smtClean="0"/>
              <a:t>Construction </a:t>
            </a:r>
            <a:r>
              <a:rPr lang="en-US" sz="1400" dirty="0"/>
              <a:t>costs</a:t>
            </a:r>
          </a:p>
          <a:p>
            <a:pPr marL="285750" indent="-285750">
              <a:spcAft>
                <a:spcPts val="600"/>
              </a:spcAft>
              <a:buFont typeface="Wingdings" panose="05000000000000000000" pitchFamily="2" charset="2"/>
              <a:buChar char="Ø"/>
            </a:pPr>
            <a:r>
              <a:rPr lang="en-US" sz="1400" dirty="0"/>
              <a:t>Equipment such as farm </a:t>
            </a:r>
            <a:r>
              <a:rPr lang="en-US" sz="1400" dirty="0" smtClean="0"/>
              <a:t>machinery and tools</a:t>
            </a:r>
            <a:endParaRPr lang="en-US" sz="1400" dirty="0"/>
          </a:p>
          <a:p>
            <a:pPr marL="285750" indent="-285750">
              <a:spcAft>
                <a:spcPts val="600"/>
              </a:spcAft>
              <a:buFont typeface="Wingdings" panose="05000000000000000000" pitchFamily="2" charset="2"/>
              <a:buChar char="Ø"/>
            </a:pPr>
            <a:r>
              <a:rPr lang="en-US" sz="1400" dirty="0"/>
              <a:t>Consultancy fees</a:t>
            </a:r>
          </a:p>
          <a:p>
            <a:pPr marL="285750" indent="-285750">
              <a:spcAft>
                <a:spcPts val="600"/>
              </a:spcAft>
              <a:buFont typeface="Wingdings" panose="05000000000000000000" pitchFamily="2" charset="2"/>
              <a:buChar char="Ø"/>
            </a:pPr>
            <a:r>
              <a:rPr lang="en-US" sz="1400" dirty="0"/>
              <a:t>Negative externalities e.g. pollution</a:t>
            </a:r>
          </a:p>
          <a:p>
            <a:pPr marL="285750" indent="-285750">
              <a:spcAft>
                <a:spcPts val="600"/>
              </a:spcAft>
              <a:buFont typeface="Wingdings" panose="05000000000000000000" pitchFamily="2" charset="2"/>
              <a:buChar char="Ø"/>
            </a:pPr>
            <a:r>
              <a:rPr lang="en-US" sz="1400" dirty="0"/>
              <a:t>Increase in morbidity and mortality</a:t>
            </a:r>
          </a:p>
          <a:p>
            <a:pPr marL="285750" indent="-285750">
              <a:spcAft>
                <a:spcPts val="600"/>
              </a:spcAft>
              <a:buFont typeface="Wingdings" panose="05000000000000000000" pitchFamily="2" charset="2"/>
              <a:buChar char="Ø"/>
            </a:pPr>
            <a:r>
              <a:rPr lang="en-US" sz="1400" dirty="0"/>
              <a:t>Benefits that are lost, etc.</a:t>
            </a:r>
          </a:p>
        </p:txBody>
      </p:sp>
      <p:cxnSp>
        <p:nvCxnSpPr>
          <p:cNvPr id="11" name="Straight Connector 10"/>
          <p:cNvCxnSpPr>
            <a:stCxn id="4" idx="2"/>
          </p:cNvCxnSpPr>
          <p:nvPr/>
        </p:nvCxnSpPr>
        <p:spPr>
          <a:xfrm flipH="1">
            <a:off x="6056811" y="2036500"/>
            <a:ext cx="1" cy="1776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54880" y="27432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29200" y="2189334"/>
            <a:ext cx="20900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029200" y="2189334"/>
            <a:ext cx="0" cy="240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119257" y="2189334"/>
            <a:ext cx="0" cy="240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637314" y="2743200"/>
            <a:ext cx="0" cy="378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628709" y="2743200"/>
            <a:ext cx="13062" cy="378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319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81329"/>
            <a:ext cx="10972800" cy="4925981"/>
          </a:xfrm>
        </p:spPr>
        <p:txBody>
          <a:bodyPr>
            <a:normAutofit/>
          </a:bodyPr>
          <a:lstStyle/>
          <a:p>
            <a:pPr marL="0" indent="0">
              <a:buNone/>
            </a:pPr>
            <a:r>
              <a:rPr lang="en-GB" b="1" dirty="0"/>
              <a:t> Step 4: Predict the impact quantitatively over the lifespan of </a:t>
            </a:r>
            <a:r>
              <a:rPr lang="en-GB" b="1" dirty="0" smtClean="0"/>
              <a:t>the </a:t>
            </a:r>
            <a:r>
              <a:rPr lang="en-GB" b="1" dirty="0"/>
              <a:t>project. </a:t>
            </a:r>
            <a:endParaRPr lang="en-US" dirty="0"/>
          </a:p>
          <a:p>
            <a:pPr marL="493776" lvl="2" indent="0">
              <a:buNone/>
            </a:pPr>
            <a:r>
              <a:rPr lang="en-GB" b="1" dirty="0" smtClean="0"/>
              <a:t>     Examples </a:t>
            </a:r>
            <a:r>
              <a:rPr lang="en-GB" b="1" dirty="0"/>
              <a:t>include</a:t>
            </a:r>
            <a:r>
              <a:rPr lang="en-GB" dirty="0"/>
              <a:t>:</a:t>
            </a:r>
            <a:endParaRPr lang="en-US" dirty="0"/>
          </a:p>
          <a:p>
            <a:pPr lvl="2"/>
            <a:r>
              <a:rPr lang="en-GB" dirty="0"/>
              <a:t>Yield of rice;</a:t>
            </a:r>
            <a:endParaRPr lang="en-US" dirty="0"/>
          </a:p>
          <a:p>
            <a:pPr lvl="2"/>
            <a:r>
              <a:rPr lang="en-GB" dirty="0"/>
              <a:t>Fish output;</a:t>
            </a:r>
            <a:endParaRPr lang="en-US" dirty="0"/>
          </a:p>
          <a:p>
            <a:pPr lvl="2"/>
            <a:r>
              <a:rPr lang="en-GB" dirty="0"/>
              <a:t>Quantity of fertilizer used;</a:t>
            </a:r>
            <a:endParaRPr lang="en-US" dirty="0"/>
          </a:p>
          <a:p>
            <a:pPr lvl="2"/>
            <a:r>
              <a:rPr lang="en-GB" dirty="0"/>
              <a:t>Number of fingerlings;</a:t>
            </a:r>
            <a:endParaRPr lang="en-US" dirty="0"/>
          </a:p>
          <a:p>
            <a:pPr lvl="2">
              <a:buFont typeface="Wingdings" panose="05000000000000000000" pitchFamily="2" charset="2"/>
              <a:buChar char="ü"/>
            </a:pPr>
            <a:r>
              <a:rPr lang="en-GB" dirty="0"/>
              <a:t>With these values. One can estimate:</a:t>
            </a:r>
            <a:endParaRPr lang="en-US" dirty="0"/>
          </a:p>
          <a:p>
            <a:pPr lvl="3"/>
            <a:r>
              <a:rPr lang="en-GB" dirty="0"/>
              <a:t>Cost of fertilizer used on rice farm;</a:t>
            </a:r>
            <a:endParaRPr lang="en-US" dirty="0"/>
          </a:p>
          <a:p>
            <a:pPr lvl="3"/>
            <a:r>
              <a:rPr lang="en-GB" dirty="0"/>
              <a:t>Total cost of fingerlings used;</a:t>
            </a:r>
            <a:endParaRPr lang="en-US" dirty="0"/>
          </a:p>
          <a:p>
            <a:pPr lvl="3"/>
            <a:r>
              <a:rPr lang="en-GB" dirty="0"/>
              <a:t>Total revenue from rice farm per hectare;</a:t>
            </a:r>
            <a:endParaRPr lang="en-US" dirty="0"/>
          </a:p>
          <a:p>
            <a:pPr lvl="3"/>
            <a:r>
              <a:rPr lang="en-GB" dirty="0"/>
              <a:t>Total revenue from fishery enterprise; etc.</a:t>
            </a:r>
            <a:endParaRPr lang="en-GB" b="1" dirty="0"/>
          </a:p>
        </p:txBody>
      </p:sp>
      <p:sp>
        <p:nvSpPr>
          <p:cNvPr id="4" name="Date Placeholder 3"/>
          <p:cNvSpPr>
            <a:spLocks noGrp="1"/>
          </p:cNvSpPr>
          <p:nvPr>
            <p:ph type="dt" sz="half" idx="10"/>
          </p:nvPr>
        </p:nvSpPr>
        <p:spPr/>
        <p:txBody>
          <a:bodyPr/>
          <a:lstStyle/>
          <a:p>
            <a:fld id="{E915A1A1-E551-4180-9E43-D3054695B28D}" type="datetime1">
              <a:rPr lang="en-US" smtClean="0"/>
              <a:t>12/24/2022</a:t>
            </a:fld>
            <a:endParaRPr lang="en-US" dirty="0"/>
          </a:p>
        </p:txBody>
      </p:sp>
      <p:sp>
        <p:nvSpPr>
          <p:cNvPr id="5" name="Slide Number Placeholder 4"/>
          <p:cNvSpPr>
            <a:spLocks noGrp="1"/>
          </p:cNvSpPr>
          <p:nvPr>
            <p:ph type="sldNum" sz="quarter" idx="12"/>
          </p:nvPr>
        </p:nvSpPr>
        <p:spPr/>
        <p:txBody>
          <a:bodyPr/>
          <a:lstStyle/>
          <a:p>
            <a:fld id="{95E11320-7313-4A05-9E87-C3F6FA9FA174}" type="slidenum">
              <a:rPr lang="en-US" smtClean="0"/>
              <a:t>15</a:t>
            </a:fld>
            <a:endParaRPr lang="en-US" dirty="0"/>
          </a:p>
        </p:txBody>
      </p:sp>
      <p:sp>
        <p:nvSpPr>
          <p:cNvPr id="2" name="Title 1"/>
          <p:cNvSpPr>
            <a:spLocks noGrp="1"/>
          </p:cNvSpPr>
          <p:nvPr>
            <p:ph type="title"/>
          </p:nvPr>
        </p:nvSpPr>
        <p:spPr>
          <a:xfrm>
            <a:off x="556896" y="338329"/>
            <a:ext cx="10972800" cy="865691"/>
          </a:xfrm>
        </p:spPr>
        <p:txBody>
          <a:bodyPr>
            <a:normAutofit/>
          </a:bodyPr>
          <a:lstStyle/>
          <a:p>
            <a:r>
              <a:rPr lang="en-US" sz="4000" b="1" dirty="0"/>
              <a:t>1.5 Steps in Conducting CBAs (CONT’D)</a:t>
            </a:r>
          </a:p>
        </p:txBody>
      </p:sp>
    </p:spTree>
    <p:extLst>
      <p:ext uri="{BB962C8B-B14F-4D97-AF65-F5344CB8AC3E}">
        <p14:creationId xmlns:p14="http://schemas.microsoft.com/office/powerpoint/2010/main" val="2427705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b="1" dirty="0"/>
              <a:t>Step 5: Monetize (Attach monetary value) to all impacts</a:t>
            </a:r>
            <a:endParaRPr lang="en-US" dirty="0"/>
          </a:p>
          <a:p>
            <a:pPr lvl="0">
              <a:lnSpc>
                <a:spcPct val="150000"/>
              </a:lnSpc>
            </a:pPr>
            <a:r>
              <a:rPr lang="en-GB" dirty="0"/>
              <a:t>Monetize each of the impacts, in other words, attach monetary value to the impacts</a:t>
            </a:r>
            <a:endParaRPr lang="en-US" dirty="0"/>
          </a:p>
          <a:p>
            <a:pPr marL="68580" indent="0">
              <a:lnSpc>
                <a:spcPct val="150000"/>
              </a:lnSpc>
              <a:buNone/>
            </a:pPr>
            <a:r>
              <a:rPr lang="en-GB" dirty="0"/>
              <a:t>	E.g.	Value of fertilizer used = 8 bags of 50kg each</a:t>
            </a:r>
            <a:endParaRPr lang="en-US" dirty="0"/>
          </a:p>
          <a:p>
            <a:pPr marL="68580" indent="0">
              <a:lnSpc>
                <a:spcPct val="150000"/>
              </a:lnSpc>
              <a:buNone/>
            </a:pPr>
            <a:r>
              <a:rPr lang="en-GB" dirty="0"/>
              <a:t>		Price of 50kg fertilizer (1 Bag) = ₦8,000.00</a:t>
            </a:r>
            <a:endParaRPr lang="en-US" dirty="0"/>
          </a:p>
          <a:p>
            <a:pPr marL="68580" indent="0">
              <a:lnSpc>
                <a:spcPct val="150000"/>
              </a:lnSpc>
              <a:buNone/>
            </a:pPr>
            <a:r>
              <a:rPr lang="en-GB" dirty="0"/>
              <a:t>		Total value of fertilizer used = 8 × 8,000.00</a:t>
            </a:r>
          </a:p>
          <a:p>
            <a:pPr marL="68580" indent="0">
              <a:lnSpc>
                <a:spcPct val="150000"/>
              </a:lnSpc>
              <a:buNone/>
            </a:pPr>
            <a:r>
              <a:rPr lang="en-GB" dirty="0"/>
              <a:t>						     = ₦64,000.00</a:t>
            </a:r>
            <a:endParaRPr lang="en-GB" b="1" dirty="0"/>
          </a:p>
        </p:txBody>
      </p:sp>
      <p:sp>
        <p:nvSpPr>
          <p:cNvPr id="4" name="Date Placeholder 3"/>
          <p:cNvSpPr>
            <a:spLocks noGrp="1"/>
          </p:cNvSpPr>
          <p:nvPr>
            <p:ph type="dt" sz="half" idx="10"/>
          </p:nvPr>
        </p:nvSpPr>
        <p:spPr/>
        <p:txBody>
          <a:bodyPr/>
          <a:lstStyle/>
          <a:p>
            <a:fld id="{D0A73E04-C88B-42B1-874D-3AD862C4580C}" type="datetime1">
              <a:rPr lang="en-US" smtClean="0"/>
              <a:t>12/24/2022</a:t>
            </a:fld>
            <a:endParaRPr lang="en-US" dirty="0"/>
          </a:p>
        </p:txBody>
      </p:sp>
      <p:sp>
        <p:nvSpPr>
          <p:cNvPr id="5" name="Slide Number Placeholder 4"/>
          <p:cNvSpPr>
            <a:spLocks noGrp="1"/>
          </p:cNvSpPr>
          <p:nvPr>
            <p:ph type="sldNum" sz="quarter" idx="12"/>
          </p:nvPr>
        </p:nvSpPr>
        <p:spPr/>
        <p:txBody>
          <a:bodyPr/>
          <a:lstStyle/>
          <a:p>
            <a:fld id="{95E11320-7313-4A05-9E87-C3F6FA9FA174}" type="slidenum">
              <a:rPr lang="en-US" smtClean="0"/>
              <a:t>16</a:t>
            </a:fld>
            <a:endParaRPr lang="en-US" dirty="0"/>
          </a:p>
        </p:txBody>
      </p:sp>
      <p:sp>
        <p:nvSpPr>
          <p:cNvPr id="2" name="Title 1"/>
          <p:cNvSpPr>
            <a:spLocks noGrp="1"/>
          </p:cNvSpPr>
          <p:nvPr>
            <p:ph type="title"/>
          </p:nvPr>
        </p:nvSpPr>
        <p:spPr/>
        <p:txBody>
          <a:bodyPr>
            <a:normAutofit/>
          </a:bodyPr>
          <a:lstStyle/>
          <a:p>
            <a:r>
              <a:rPr lang="en-US" sz="4000" b="1" dirty="0"/>
              <a:t>1.5 Steps in Conducting CBAs (CONT’D)</a:t>
            </a:r>
          </a:p>
        </p:txBody>
      </p:sp>
    </p:spTree>
    <p:extLst>
      <p:ext uri="{BB962C8B-B14F-4D97-AF65-F5344CB8AC3E}">
        <p14:creationId xmlns:p14="http://schemas.microsoft.com/office/powerpoint/2010/main" val="3526317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81329"/>
            <a:ext cx="10972800" cy="4925981"/>
          </a:xfrm>
        </p:spPr>
        <p:txBody>
          <a:bodyPr>
            <a:normAutofit/>
          </a:bodyPr>
          <a:lstStyle/>
          <a:p>
            <a:pPr marL="0" indent="0" algn="just">
              <a:buNone/>
            </a:pPr>
            <a:r>
              <a:rPr lang="en-GB" b="1" dirty="0"/>
              <a:t>Step 6: Discount benefits and costs to obtain present value</a:t>
            </a:r>
            <a:endParaRPr lang="en-US" dirty="0"/>
          </a:p>
          <a:p>
            <a:pPr lvl="0" algn="just"/>
            <a:r>
              <a:rPr lang="en-GB" dirty="0"/>
              <a:t>Aggregate benefits and costs that arise in different years</a:t>
            </a:r>
            <a:endParaRPr lang="en-US" dirty="0"/>
          </a:p>
          <a:p>
            <a:pPr lvl="0" algn="just"/>
            <a:r>
              <a:rPr lang="en-GB" dirty="0"/>
              <a:t>Discount future benefits and costs to obtain their present values (PV)</a:t>
            </a:r>
          </a:p>
          <a:p>
            <a:pPr marL="0" lvl="0" indent="0" algn="just">
              <a:buNone/>
            </a:pPr>
            <a:r>
              <a:rPr lang="en-GB" b="1" dirty="0" smtClean="0"/>
              <a:t>Reason </a:t>
            </a:r>
            <a:r>
              <a:rPr lang="en-GB" b="1" dirty="0"/>
              <a:t>for discounting include</a:t>
            </a:r>
            <a:r>
              <a:rPr lang="en-GB" dirty="0"/>
              <a:t>:</a:t>
            </a:r>
            <a:endParaRPr lang="en-US" dirty="0"/>
          </a:p>
          <a:p>
            <a:pPr lvl="0" algn="just"/>
            <a:r>
              <a:rPr lang="en-GB" dirty="0"/>
              <a:t>Opportunity cost to the resources used in a project</a:t>
            </a:r>
            <a:endParaRPr lang="en-US" dirty="0"/>
          </a:p>
          <a:p>
            <a:pPr lvl="0" algn="just"/>
            <a:r>
              <a:rPr lang="en-GB" dirty="0" smtClean="0"/>
              <a:t>Human preference for consumption </a:t>
            </a:r>
            <a:r>
              <a:rPr lang="en-GB" dirty="0"/>
              <a:t>now than later</a:t>
            </a:r>
            <a:endParaRPr lang="en-US" dirty="0"/>
          </a:p>
          <a:p>
            <a:pPr algn="just"/>
            <a:endParaRPr lang="en-GB" dirty="0" smtClean="0"/>
          </a:p>
          <a:p>
            <a:pPr marL="109728" indent="0" algn="just">
              <a:buNone/>
            </a:pPr>
            <a:r>
              <a:rPr lang="en-GB" b="1" dirty="0" smtClean="0"/>
              <a:t>NOTE</a:t>
            </a:r>
            <a:r>
              <a:rPr lang="en-GB" dirty="0" smtClean="0"/>
              <a:t>: </a:t>
            </a:r>
            <a:r>
              <a:rPr lang="en-GB" dirty="0" smtClean="0">
                <a:solidFill>
                  <a:srgbClr val="FF0000"/>
                </a:solidFill>
              </a:rPr>
              <a:t>Discounting </a:t>
            </a:r>
            <a:r>
              <a:rPr lang="en-GB" dirty="0">
                <a:solidFill>
                  <a:srgbClr val="FF0000"/>
                </a:solidFill>
              </a:rPr>
              <a:t>has nothing to do with inflation however, inflation can be used in determining the future value of money</a:t>
            </a:r>
            <a:endParaRPr lang="en-GB" b="1" dirty="0">
              <a:solidFill>
                <a:srgbClr val="FF0000"/>
              </a:solidFill>
            </a:endParaRPr>
          </a:p>
        </p:txBody>
      </p:sp>
      <p:sp>
        <p:nvSpPr>
          <p:cNvPr id="4" name="Date Placeholder 3"/>
          <p:cNvSpPr>
            <a:spLocks noGrp="1"/>
          </p:cNvSpPr>
          <p:nvPr>
            <p:ph type="dt" sz="half" idx="10"/>
          </p:nvPr>
        </p:nvSpPr>
        <p:spPr/>
        <p:txBody>
          <a:bodyPr/>
          <a:lstStyle/>
          <a:p>
            <a:fld id="{8C20A46D-FF28-401A-9FC8-8B2E48B70304}" type="datetime1">
              <a:rPr lang="en-US" smtClean="0"/>
              <a:t>12/24/2022</a:t>
            </a:fld>
            <a:endParaRPr lang="en-US" dirty="0"/>
          </a:p>
        </p:txBody>
      </p:sp>
      <p:sp>
        <p:nvSpPr>
          <p:cNvPr id="5" name="Slide Number Placeholder 4"/>
          <p:cNvSpPr>
            <a:spLocks noGrp="1"/>
          </p:cNvSpPr>
          <p:nvPr>
            <p:ph type="sldNum" sz="quarter" idx="12"/>
          </p:nvPr>
        </p:nvSpPr>
        <p:spPr/>
        <p:txBody>
          <a:bodyPr/>
          <a:lstStyle/>
          <a:p>
            <a:fld id="{95E11320-7313-4A05-9E87-C3F6FA9FA174}" type="slidenum">
              <a:rPr lang="en-US" smtClean="0"/>
              <a:t>17</a:t>
            </a:fld>
            <a:endParaRPr lang="en-US" dirty="0"/>
          </a:p>
        </p:txBody>
      </p:sp>
      <p:sp>
        <p:nvSpPr>
          <p:cNvPr id="2" name="Title 1"/>
          <p:cNvSpPr>
            <a:spLocks noGrp="1"/>
          </p:cNvSpPr>
          <p:nvPr>
            <p:ph type="title"/>
          </p:nvPr>
        </p:nvSpPr>
        <p:spPr/>
        <p:txBody>
          <a:bodyPr>
            <a:normAutofit/>
          </a:bodyPr>
          <a:lstStyle/>
          <a:p>
            <a:r>
              <a:rPr lang="en-US" sz="4000" b="1" dirty="0"/>
              <a:t>1.5 Steps in Conducting CBAs (CONT’D)</a:t>
            </a:r>
          </a:p>
        </p:txBody>
      </p:sp>
    </p:spTree>
    <p:extLst>
      <p:ext uri="{BB962C8B-B14F-4D97-AF65-F5344CB8AC3E}">
        <p14:creationId xmlns:p14="http://schemas.microsoft.com/office/powerpoint/2010/main" val="3616368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01784"/>
            <a:ext cx="11407776" cy="5068388"/>
          </a:xfrm>
        </p:spPr>
        <p:txBody>
          <a:bodyPr>
            <a:normAutofit fontScale="85000" lnSpcReduction="20000"/>
          </a:bodyPr>
          <a:lstStyle/>
          <a:p>
            <a:pPr marL="0" indent="0">
              <a:spcBef>
                <a:spcPts val="1200"/>
              </a:spcBef>
              <a:buNone/>
            </a:pPr>
            <a:r>
              <a:rPr lang="en-GB" sz="3400" b="1" dirty="0"/>
              <a:t> </a:t>
            </a:r>
            <a:r>
              <a:rPr lang="en-GB" sz="3400" b="1" dirty="0" smtClean="0"/>
              <a:t>Inflation </a:t>
            </a:r>
            <a:endParaRPr lang="en-US" sz="3400" dirty="0"/>
          </a:p>
          <a:p>
            <a:pPr lvl="0">
              <a:spcBef>
                <a:spcPts val="1200"/>
              </a:spcBef>
            </a:pPr>
            <a:r>
              <a:rPr lang="en-GB" sz="2800" dirty="0"/>
              <a:t>Inflation occurs when the nominal prices of goods and services </a:t>
            </a:r>
            <a:r>
              <a:rPr lang="en-GB" sz="2800" dirty="0" smtClean="0"/>
              <a:t>rise </a:t>
            </a:r>
            <a:r>
              <a:rPr lang="en-GB" sz="2800" dirty="0"/>
              <a:t>over time</a:t>
            </a:r>
            <a:endParaRPr lang="en-US" sz="2800" dirty="0"/>
          </a:p>
          <a:p>
            <a:pPr lvl="0">
              <a:spcBef>
                <a:spcPts val="1200"/>
              </a:spcBef>
            </a:pPr>
            <a:r>
              <a:rPr lang="en-GB" sz="2800" dirty="0"/>
              <a:t>Inflation raises concern as to whether project inputs and </a:t>
            </a:r>
            <a:r>
              <a:rPr lang="en-GB" sz="2800" dirty="0" smtClean="0"/>
              <a:t>outputs </a:t>
            </a:r>
            <a:r>
              <a:rPr lang="en-GB" sz="2800" dirty="0"/>
              <a:t>should be measured in:</a:t>
            </a:r>
          </a:p>
          <a:p>
            <a:pPr marL="1118045" lvl="1" indent="-457200">
              <a:spcBef>
                <a:spcPts val="1200"/>
              </a:spcBef>
              <a:buFont typeface="Wingdings" panose="05000000000000000000" pitchFamily="2" charset="2"/>
              <a:buChar char="q"/>
            </a:pPr>
            <a:r>
              <a:rPr lang="en-GB" sz="2400" dirty="0" smtClean="0"/>
              <a:t>prices </a:t>
            </a:r>
            <a:r>
              <a:rPr lang="en-GB" sz="2400" dirty="0"/>
              <a:t>at the time of appraisal - today’s prices (Constant prices),</a:t>
            </a:r>
            <a:endParaRPr lang="en-GB" sz="2400" b="1" dirty="0">
              <a:solidFill>
                <a:srgbClr val="FF0000"/>
              </a:solidFill>
            </a:endParaRPr>
          </a:p>
          <a:p>
            <a:pPr marL="1114869" lvl="1" indent="-457200">
              <a:spcBef>
                <a:spcPts val="1200"/>
              </a:spcBef>
              <a:buFont typeface="Wingdings" panose="05000000000000000000" pitchFamily="2" charset="2"/>
              <a:buChar char="q"/>
            </a:pPr>
            <a:r>
              <a:rPr lang="en-GB" sz="2400" dirty="0" smtClean="0"/>
              <a:t>Prices in force in future when </a:t>
            </a:r>
            <a:r>
              <a:rPr lang="en-GB" sz="2400" dirty="0"/>
              <a:t>project inputs or outputs </a:t>
            </a:r>
            <a:r>
              <a:rPr lang="en-GB" sz="2400" dirty="0" smtClean="0"/>
              <a:t>occur (current </a:t>
            </a:r>
            <a:r>
              <a:rPr lang="en-GB" sz="2400" dirty="0"/>
              <a:t>or nominal </a:t>
            </a:r>
            <a:r>
              <a:rPr lang="en-GB" sz="2400" dirty="0" smtClean="0"/>
              <a:t>prices) </a:t>
            </a:r>
            <a:r>
              <a:rPr lang="en-GB" sz="2400" dirty="0" smtClean="0">
                <a:solidFill>
                  <a:srgbClr val="FF0000"/>
                </a:solidFill>
              </a:rPr>
              <a:t>or</a:t>
            </a:r>
          </a:p>
          <a:p>
            <a:pPr marL="1114869" lvl="1" indent="-457200">
              <a:spcBef>
                <a:spcPts val="1200"/>
              </a:spcBef>
              <a:buFont typeface="Wingdings" panose="05000000000000000000" pitchFamily="2" charset="2"/>
              <a:buChar char="q"/>
            </a:pPr>
            <a:r>
              <a:rPr lang="en-GB" sz="2400" dirty="0" smtClean="0"/>
              <a:t>Real </a:t>
            </a:r>
            <a:r>
              <a:rPr lang="en-GB" sz="2400" dirty="0"/>
              <a:t>prices </a:t>
            </a:r>
          </a:p>
          <a:p>
            <a:pPr marL="339725" lvl="0" indent="0">
              <a:spcBef>
                <a:spcPts val="1200"/>
              </a:spcBef>
              <a:buNone/>
            </a:pPr>
            <a:r>
              <a:rPr lang="en-GB" sz="2800" b="1" dirty="0"/>
              <a:t>Which is the better approach?</a:t>
            </a:r>
            <a:r>
              <a:rPr lang="en-GB" sz="2800" dirty="0"/>
              <a:t>   </a:t>
            </a:r>
          </a:p>
          <a:p>
            <a:pPr lvl="2">
              <a:spcBef>
                <a:spcPts val="1200"/>
              </a:spcBef>
              <a:buFont typeface="Wingdings" panose="05000000000000000000" pitchFamily="2" charset="2"/>
              <a:buChar char="q"/>
            </a:pPr>
            <a:r>
              <a:rPr lang="en-GB" sz="2200" dirty="0"/>
              <a:t>It has been shown that when the prices of commodities inflate at same rate, the three approaches give more or less same result, though, not in all instances.</a:t>
            </a:r>
          </a:p>
          <a:p>
            <a:pPr lvl="2">
              <a:spcBef>
                <a:spcPts val="1200"/>
              </a:spcBef>
              <a:buFont typeface="Wingdings" panose="05000000000000000000" pitchFamily="2" charset="2"/>
              <a:buChar char="q"/>
            </a:pPr>
            <a:r>
              <a:rPr lang="en-GB" sz="2200" dirty="0" smtClean="0"/>
              <a:t>Note: When </a:t>
            </a:r>
            <a:r>
              <a:rPr lang="en-GB" sz="2200" dirty="0"/>
              <a:t>inflation is not included in the analysis, the real rate of interest must be used as the discount factor (Campbell and Brown, 2016; p.36).</a:t>
            </a:r>
            <a:endParaRPr lang="en-US" sz="2200" dirty="0"/>
          </a:p>
        </p:txBody>
      </p:sp>
      <p:sp>
        <p:nvSpPr>
          <p:cNvPr id="4" name="Date Placeholder 3"/>
          <p:cNvSpPr>
            <a:spLocks noGrp="1"/>
          </p:cNvSpPr>
          <p:nvPr>
            <p:ph type="dt" sz="half" idx="10"/>
          </p:nvPr>
        </p:nvSpPr>
        <p:spPr/>
        <p:txBody>
          <a:bodyPr/>
          <a:lstStyle/>
          <a:p>
            <a:fld id="{8C20A46D-FF28-401A-9FC8-8B2E48B70304}" type="datetime1">
              <a:rPr lang="en-US" smtClean="0"/>
              <a:t>12/24/2022</a:t>
            </a:fld>
            <a:endParaRPr lang="en-US" dirty="0"/>
          </a:p>
        </p:txBody>
      </p:sp>
      <p:sp>
        <p:nvSpPr>
          <p:cNvPr id="5" name="Slide Number Placeholder 4"/>
          <p:cNvSpPr>
            <a:spLocks noGrp="1"/>
          </p:cNvSpPr>
          <p:nvPr>
            <p:ph type="sldNum" sz="quarter" idx="12"/>
          </p:nvPr>
        </p:nvSpPr>
        <p:spPr/>
        <p:txBody>
          <a:bodyPr/>
          <a:lstStyle/>
          <a:p>
            <a:fld id="{95E11320-7313-4A05-9E87-C3F6FA9FA174}" type="slidenum">
              <a:rPr lang="en-US" smtClean="0"/>
              <a:t>18</a:t>
            </a:fld>
            <a:endParaRPr lang="en-US" dirty="0"/>
          </a:p>
        </p:txBody>
      </p:sp>
      <p:sp>
        <p:nvSpPr>
          <p:cNvPr id="2" name="Title 1"/>
          <p:cNvSpPr>
            <a:spLocks noGrp="1"/>
          </p:cNvSpPr>
          <p:nvPr>
            <p:ph type="title"/>
          </p:nvPr>
        </p:nvSpPr>
        <p:spPr>
          <a:xfrm>
            <a:off x="556896" y="338329"/>
            <a:ext cx="10972800" cy="742347"/>
          </a:xfrm>
        </p:spPr>
        <p:txBody>
          <a:bodyPr>
            <a:normAutofit/>
          </a:bodyPr>
          <a:lstStyle/>
          <a:p>
            <a:r>
              <a:rPr lang="en-US" sz="4000" b="1" dirty="0"/>
              <a:t>1.5 </a:t>
            </a:r>
            <a:r>
              <a:rPr lang="en-US" sz="3600" b="1" dirty="0"/>
              <a:t>Steps</a:t>
            </a:r>
            <a:r>
              <a:rPr lang="en-US" sz="4000" b="1" dirty="0"/>
              <a:t> in Conducting CBAs (CONT’D)</a:t>
            </a:r>
          </a:p>
        </p:txBody>
      </p:sp>
    </p:spTree>
    <p:extLst>
      <p:ext uri="{BB962C8B-B14F-4D97-AF65-F5344CB8AC3E}">
        <p14:creationId xmlns:p14="http://schemas.microsoft.com/office/powerpoint/2010/main" val="528105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81329"/>
            <a:ext cx="10972800" cy="5128477"/>
          </a:xfrm>
        </p:spPr>
        <p:txBody>
          <a:bodyPr>
            <a:normAutofit fontScale="92500" lnSpcReduction="20000"/>
          </a:bodyPr>
          <a:lstStyle/>
          <a:p>
            <a:pPr marL="0" indent="0">
              <a:spcBef>
                <a:spcPts val="1200"/>
              </a:spcBef>
              <a:buNone/>
            </a:pPr>
            <a:r>
              <a:rPr lang="en-GB" b="1" dirty="0" smtClean="0"/>
              <a:t>Derivation </a:t>
            </a:r>
            <a:r>
              <a:rPr lang="en-GB" b="1" dirty="0"/>
              <a:t>of real rate of interest:</a:t>
            </a:r>
          </a:p>
          <a:p>
            <a:pPr marL="0" indent="0">
              <a:spcBef>
                <a:spcPts val="1200"/>
              </a:spcBef>
              <a:buNone/>
            </a:pPr>
            <a:r>
              <a:rPr lang="en-GB" dirty="0" smtClean="0"/>
              <a:t>The </a:t>
            </a:r>
            <a:r>
              <a:rPr lang="en-GB" dirty="0"/>
              <a:t>real interest rate is presented in Equation 1.</a:t>
            </a:r>
            <a:endParaRPr lang="en-US" dirty="0"/>
          </a:p>
          <a:p>
            <a:pPr marL="68580" lvl="0" indent="0">
              <a:spcBef>
                <a:spcPts val="1200"/>
              </a:spcBef>
              <a:buNone/>
            </a:pPr>
            <a:r>
              <a:rPr lang="en-GB" dirty="0"/>
              <a:t>               </a:t>
            </a:r>
            <a:r>
              <a:rPr lang="en-GB" b="1" dirty="0"/>
              <a:t> </a:t>
            </a:r>
            <a:r>
              <a:rPr lang="en-GB" b="1" dirty="0" smtClean="0"/>
              <a:t>	r </a:t>
            </a:r>
            <a:r>
              <a:rPr lang="en-GB" b="1" dirty="0"/>
              <a:t>= </a:t>
            </a:r>
            <a:r>
              <a:rPr lang="en-GB" b="1" dirty="0" err="1"/>
              <a:t>i</a:t>
            </a:r>
            <a:r>
              <a:rPr lang="en-GB" b="1" dirty="0"/>
              <a:t>-m/1+m</a:t>
            </a:r>
            <a:r>
              <a:rPr lang="en-GB" dirty="0"/>
              <a:t>						</a:t>
            </a:r>
            <a:r>
              <a:rPr lang="en-GB" dirty="0" smtClean="0"/>
              <a:t>(</a:t>
            </a:r>
            <a:r>
              <a:rPr lang="en-GB" dirty="0"/>
              <a:t>1)</a:t>
            </a:r>
            <a:endParaRPr lang="en-US" dirty="0"/>
          </a:p>
          <a:p>
            <a:pPr marL="109728" lvl="0" indent="0">
              <a:spcBef>
                <a:spcPts val="1200"/>
              </a:spcBef>
              <a:buNone/>
            </a:pPr>
            <a:endParaRPr lang="en-GB" sz="900" dirty="0" smtClean="0"/>
          </a:p>
          <a:p>
            <a:pPr marL="109728" lvl="0" indent="0">
              <a:spcBef>
                <a:spcPts val="1200"/>
              </a:spcBef>
              <a:buNone/>
            </a:pPr>
            <a:r>
              <a:rPr lang="en-GB" dirty="0" smtClean="0"/>
              <a:t>Where:	r </a:t>
            </a:r>
            <a:r>
              <a:rPr lang="en-GB" dirty="0"/>
              <a:t>= real interest rate; </a:t>
            </a:r>
            <a:endParaRPr lang="en-GB" dirty="0" smtClean="0"/>
          </a:p>
          <a:p>
            <a:pPr marL="109728" lvl="0" indent="0">
              <a:spcBef>
                <a:spcPts val="1200"/>
              </a:spcBef>
              <a:buNone/>
            </a:pPr>
            <a:r>
              <a:rPr lang="en-GB" dirty="0"/>
              <a:t>	</a:t>
            </a:r>
            <a:r>
              <a:rPr lang="en-GB" dirty="0" smtClean="0"/>
              <a:t>	</a:t>
            </a:r>
            <a:r>
              <a:rPr lang="en-GB" dirty="0" err="1" smtClean="0"/>
              <a:t>i</a:t>
            </a:r>
            <a:r>
              <a:rPr lang="en-GB" dirty="0" smtClean="0"/>
              <a:t> </a:t>
            </a:r>
            <a:r>
              <a:rPr lang="en-GB" dirty="0"/>
              <a:t>= nominal interest rate and </a:t>
            </a:r>
            <a:endParaRPr lang="en-GB" dirty="0" smtClean="0"/>
          </a:p>
          <a:p>
            <a:pPr marL="109728" lvl="0" indent="0">
              <a:spcBef>
                <a:spcPts val="1200"/>
              </a:spcBef>
              <a:buNone/>
            </a:pPr>
            <a:r>
              <a:rPr lang="en-GB" dirty="0"/>
              <a:t>	</a:t>
            </a:r>
            <a:r>
              <a:rPr lang="en-GB" dirty="0" smtClean="0"/>
              <a:t>	m </a:t>
            </a:r>
            <a:r>
              <a:rPr lang="en-GB" dirty="0"/>
              <a:t>= rate of inflation</a:t>
            </a:r>
          </a:p>
          <a:p>
            <a:pPr marL="339725" lvl="0" indent="0">
              <a:spcBef>
                <a:spcPts val="1200"/>
              </a:spcBef>
              <a:buNone/>
            </a:pPr>
            <a:r>
              <a:rPr lang="en-GB" b="1" dirty="0"/>
              <a:t> Example:</a:t>
            </a:r>
            <a:r>
              <a:rPr lang="en-GB" dirty="0"/>
              <a:t>   </a:t>
            </a:r>
          </a:p>
          <a:p>
            <a:pPr marL="109728" lvl="0" indent="0">
              <a:spcBef>
                <a:spcPts val="1200"/>
              </a:spcBef>
              <a:buNone/>
            </a:pPr>
            <a:r>
              <a:rPr lang="en-GB" dirty="0" smtClean="0"/>
              <a:t>		If </a:t>
            </a:r>
            <a:r>
              <a:rPr lang="en-GB" dirty="0" err="1"/>
              <a:t>i</a:t>
            </a:r>
            <a:r>
              <a:rPr lang="en-GB" dirty="0"/>
              <a:t>= 26%; m=16%, then,</a:t>
            </a:r>
          </a:p>
          <a:p>
            <a:pPr marL="109728" lvl="0" indent="0">
              <a:spcBef>
                <a:spcPts val="1200"/>
              </a:spcBef>
              <a:buNone/>
            </a:pPr>
            <a:r>
              <a:rPr lang="en-GB" dirty="0"/>
              <a:t> </a:t>
            </a:r>
            <a:r>
              <a:rPr lang="en-GB" dirty="0" smtClean="0"/>
              <a:t>		r </a:t>
            </a:r>
            <a:r>
              <a:rPr lang="en-GB" dirty="0"/>
              <a:t>= 0.26-0.16/1+0.16 </a:t>
            </a:r>
            <a:endParaRPr lang="en-GB" dirty="0" smtClean="0"/>
          </a:p>
          <a:p>
            <a:pPr marL="109728" lvl="0" indent="0">
              <a:spcBef>
                <a:spcPts val="1200"/>
              </a:spcBef>
              <a:buNone/>
            </a:pPr>
            <a:r>
              <a:rPr lang="en-GB" dirty="0"/>
              <a:t>	</a:t>
            </a:r>
            <a:r>
              <a:rPr lang="en-GB" dirty="0" smtClean="0"/>
              <a:t>	  = </a:t>
            </a:r>
            <a:r>
              <a:rPr lang="en-GB" b="1" dirty="0"/>
              <a:t>0.086</a:t>
            </a:r>
            <a:r>
              <a:rPr lang="en-GB" dirty="0"/>
              <a:t>  or </a:t>
            </a:r>
            <a:r>
              <a:rPr lang="en-GB" b="1" dirty="0"/>
              <a:t>8.6%</a:t>
            </a:r>
          </a:p>
          <a:p>
            <a:pPr lvl="0"/>
            <a:endParaRPr lang="en-US" dirty="0"/>
          </a:p>
          <a:p>
            <a:pPr lvl="0"/>
            <a:endParaRPr lang="en-US" dirty="0"/>
          </a:p>
          <a:p>
            <a:endParaRPr lang="en-GB" b="1" dirty="0"/>
          </a:p>
        </p:txBody>
      </p:sp>
      <p:sp>
        <p:nvSpPr>
          <p:cNvPr id="4" name="Date Placeholder 3"/>
          <p:cNvSpPr>
            <a:spLocks noGrp="1"/>
          </p:cNvSpPr>
          <p:nvPr>
            <p:ph type="dt" sz="half" idx="10"/>
          </p:nvPr>
        </p:nvSpPr>
        <p:spPr/>
        <p:txBody>
          <a:bodyPr/>
          <a:lstStyle/>
          <a:p>
            <a:fld id="{8C20A46D-FF28-401A-9FC8-8B2E48B70304}"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19</a:t>
            </a:fld>
            <a:endParaRPr lang="en-US"/>
          </a:p>
        </p:txBody>
      </p:sp>
      <p:sp>
        <p:nvSpPr>
          <p:cNvPr id="2" name="Title 1"/>
          <p:cNvSpPr>
            <a:spLocks noGrp="1"/>
          </p:cNvSpPr>
          <p:nvPr>
            <p:ph type="title"/>
          </p:nvPr>
        </p:nvSpPr>
        <p:spPr/>
        <p:txBody>
          <a:bodyPr>
            <a:normAutofit/>
          </a:bodyPr>
          <a:lstStyle/>
          <a:p>
            <a:r>
              <a:rPr lang="en-US" sz="4000" b="1" dirty="0"/>
              <a:t>1.5 Steps in Conducting CBAs (CONT’D)</a:t>
            </a:r>
          </a:p>
        </p:txBody>
      </p:sp>
    </p:spTree>
    <p:extLst>
      <p:ext uri="{BB962C8B-B14F-4D97-AF65-F5344CB8AC3E}">
        <p14:creationId xmlns:p14="http://schemas.microsoft.com/office/powerpoint/2010/main" val="42434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411" y="1163782"/>
            <a:ext cx="10998285" cy="5243527"/>
          </a:xfrm>
        </p:spPr>
        <p:txBody>
          <a:bodyPr>
            <a:noAutofit/>
          </a:bodyPr>
          <a:lstStyle/>
          <a:p>
            <a:pPr marL="0" lvl="1" indent="-468313">
              <a:lnSpc>
                <a:spcPct val="100000"/>
              </a:lnSpc>
              <a:spcBef>
                <a:spcPts val="0"/>
              </a:spcBef>
              <a:spcAft>
                <a:spcPts val="1200"/>
              </a:spcAft>
              <a:buFont typeface="Wingdings" panose="05000000000000000000" pitchFamily="2" charset="2"/>
              <a:buChar char="ü"/>
            </a:pPr>
            <a:r>
              <a:rPr lang="en-US" sz="2400" b="1" dirty="0" smtClean="0"/>
              <a:t>Module </a:t>
            </a:r>
            <a:r>
              <a:rPr lang="en-US" sz="2400" b="1" dirty="0"/>
              <a:t>1</a:t>
            </a:r>
            <a:r>
              <a:rPr lang="en-US" sz="2400" dirty="0"/>
              <a:t>: Overview of Cost-Benefit Analysis</a:t>
            </a:r>
          </a:p>
          <a:p>
            <a:pPr marL="0" lvl="1" indent="-468313">
              <a:lnSpc>
                <a:spcPct val="100000"/>
              </a:lnSpc>
              <a:spcBef>
                <a:spcPts val="0"/>
              </a:spcBef>
              <a:spcAft>
                <a:spcPts val="1200"/>
              </a:spcAft>
              <a:buFont typeface="Wingdings" panose="05000000000000000000" pitchFamily="2" charset="2"/>
              <a:buChar char="ü"/>
            </a:pPr>
            <a:r>
              <a:rPr lang="en-US" sz="2400" b="1" dirty="0"/>
              <a:t>Module 2</a:t>
            </a:r>
            <a:r>
              <a:rPr lang="en-US" sz="2400" dirty="0"/>
              <a:t>: </a:t>
            </a:r>
            <a:r>
              <a:rPr lang="en-US" sz="2400" dirty="0">
                <a:solidFill>
                  <a:schemeClr val="tx1"/>
                </a:solidFill>
              </a:rPr>
              <a:t>Introduction to Farm </a:t>
            </a:r>
            <a:r>
              <a:rPr lang="en-US" sz="2400" dirty="0" smtClean="0">
                <a:solidFill>
                  <a:schemeClr val="tx1"/>
                </a:solidFill>
              </a:rPr>
              <a:t>Budgets</a:t>
            </a:r>
            <a:r>
              <a:rPr lang="en-US" sz="2400" dirty="0">
                <a:solidFill>
                  <a:schemeClr val="tx1"/>
                </a:solidFill>
              </a:rPr>
              <a:t>, Farm Income Analysis, 			  Project Analysis and Financial CBA</a:t>
            </a:r>
          </a:p>
          <a:p>
            <a:pPr marL="0" lvl="1" indent="-468313">
              <a:lnSpc>
                <a:spcPct val="100000"/>
              </a:lnSpc>
              <a:spcBef>
                <a:spcPts val="0"/>
              </a:spcBef>
              <a:spcAft>
                <a:spcPts val="1200"/>
              </a:spcAft>
              <a:buFont typeface="Wingdings" panose="05000000000000000000" pitchFamily="2" charset="2"/>
              <a:buChar char="ü"/>
            </a:pPr>
            <a:r>
              <a:rPr lang="en-US" sz="2400" b="1" dirty="0"/>
              <a:t>Module 3</a:t>
            </a:r>
            <a:r>
              <a:rPr lang="en-US" sz="2400" dirty="0"/>
              <a:t>: Discounting </a:t>
            </a:r>
            <a:r>
              <a:rPr lang="en-US" sz="2400" dirty="0" smtClean="0"/>
              <a:t>Costs </a:t>
            </a:r>
            <a:r>
              <a:rPr lang="en-US" sz="2400" dirty="0"/>
              <a:t>and</a:t>
            </a:r>
            <a:r>
              <a:rPr lang="en-US" sz="2400" dirty="0" smtClean="0"/>
              <a:t> </a:t>
            </a:r>
            <a:r>
              <a:rPr lang="en-US" sz="2400" dirty="0"/>
              <a:t>Benefits </a:t>
            </a:r>
            <a:r>
              <a:rPr lang="en-US" sz="2400" dirty="0" smtClean="0"/>
              <a:t>in </a:t>
            </a:r>
            <a:r>
              <a:rPr lang="en-US" sz="2400" dirty="0"/>
              <a:t>Future Time Periods</a:t>
            </a:r>
          </a:p>
          <a:p>
            <a:pPr marL="0" lvl="1" indent="-468313">
              <a:lnSpc>
                <a:spcPct val="100000"/>
              </a:lnSpc>
              <a:spcBef>
                <a:spcPts val="0"/>
              </a:spcBef>
              <a:spcAft>
                <a:spcPts val="1200"/>
              </a:spcAft>
              <a:buFont typeface="Wingdings" panose="05000000000000000000" pitchFamily="2" charset="2"/>
              <a:buChar char="ü"/>
            </a:pPr>
            <a:r>
              <a:rPr lang="en-US" sz="2400" b="1" dirty="0"/>
              <a:t>Module 4</a:t>
            </a:r>
            <a:r>
              <a:rPr lang="en-US" sz="2400" dirty="0"/>
              <a:t>: Model Farm Budgets and Aggregation to Project Level 		  Budget</a:t>
            </a:r>
          </a:p>
          <a:p>
            <a:pPr marL="0" lvl="1" indent="-468313">
              <a:lnSpc>
                <a:spcPct val="100000"/>
              </a:lnSpc>
              <a:spcBef>
                <a:spcPts val="0"/>
              </a:spcBef>
              <a:spcAft>
                <a:spcPts val="1200"/>
              </a:spcAft>
              <a:buFont typeface="Wingdings" panose="05000000000000000000" pitchFamily="2" charset="2"/>
              <a:buChar char="ü"/>
            </a:pPr>
            <a:r>
              <a:rPr lang="en-US" sz="2400" b="1" dirty="0"/>
              <a:t>Module 5</a:t>
            </a:r>
            <a:r>
              <a:rPr lang="en-US" sz="2400" dirty="0"/>
              <a:t>: Discounted Measures of Project Worth</a:t>
            </a:r>
          </a:p>
          <a:p>
            <a:pPr marL="0" lvl="1" indent="-468313">
              <a:lnSpc>
                <a:spcPct val="100000"/>
              </a:lnSpc>
              <a:spcBef>
                <a:spcPts val="0"/>
              </a:spcBef>
              <a:spcAft>
                <a:spcPts val="1200"/>
              </a:spcAft>
              <a:buFont typeface="Wingdings" panose="05000000000000000000" pitchFamily="2" charset="2"/>
              <a:buChar char="ü"/>
            </a:pPr>
            <a:r>
              <a:rPr lang="en-US" sz="2400" b="1" dirty="0"/>
              <a:t>Module 6</a:t>
            </a:r>
            <a:r>
              <a:rPr lang="en-US" sz="2400" dirty="0"/>
              <a:t> :Risk Analysis in CBA</a:t>
            </a:r>
          </a:p>
          <a:p>
            <a:pPr marL="0" lvl="1" indent="-468313" algn="just">
              <a:lnSpc>
                <a:spcPct val="100000"/>
              </a:lnSpc>
              <a:spcBef>
                <a:spcPts val="0"/>
              </a:spcBef>
              <a:spcAft>
                <a:spcPts val="1200"/>
              </a:spcAft>
              <a:buFont typeface="Wingdings" panose="05000000000000000000" pitchFamily="2" charset="2"/>
              <a:buChar char="ü"/>
            </a:pPr>
            <a:r>
              <a:rPr lang="en-US" sz="2400" b="1" dirty="0"/>
              <a:t>Module 7</a:t>
            </a:r>
            <a:r>
              <a:rPr lang="en-US" sz="2400" dirty="0"/>
              <a:t>: Economic Cost-Benefit Analysis</a:t>
            </a:r>
          </a:p>
          <a:p>
            <a:pPr marL="0" lvl="1" indent="-468313">
              <a:lnSpc>
                <a:spcPct val="100000"/>
              </a:lnSpc>
              <a:spcBef>
                <a:spcPts val="0"/>
              </a:spcBef>
              <a:spcAft>
                <a:spcPts val="1200"/>
              </a:spcAft>
              <a:buFont typeface="Wingdings" panose="05000000000000000000" pitchFamily="2" charset="2"/>
              <a:buChar char="ü"/>
            </a:pPr>
            <a:r>
              <a:rPr lang="en-US" sz="2400" dirty="0"/>
              <a:t> </a:t>
            </a:r>
            <a:r>
              <a:rPr lang="en-US" sz="2400" b="1" dirty="0"/>
              <a:t>Module 8</a:t>
            </a:r>
            <a:r>
              <a:rPr lang="en-US" sz="2400" dirty="0"/>
              <a:t>: Applications of CBA to Policy Analysis</a:t>
            </a:r>
          </a:p>
        </p:txBody>
      </p:sp>
      <p:sp>
        <p:nvSpPr>
          <p:cNvPr id="4" name="Date Placeholder 3"/>
          <p:cNvSpPr>
            <a:spLocks noGrp="1"/>
          </p:cNvSpPr>
          <p:nvPr>
            <p:ph type="dt" sz="half" idx="10"/>
          </p:nvPr>
        </p:nvSpPr>
        <p:spPr/>
        <p:txBody>
          <a:bodyPr/>
          <a:lstStyle/>
          <a:p>
            <a:fld id="{2A097DFD-AF4B-47B5-8B7D-0B1B464BDD45}" type="datetime1">
              <a:rPr lang="en-US" smtClean="0"/>
              <a:t>12/24/2022</a:t>
            </a:fld>
            <a:endParaRPr lang="en-US" dirty="0"/>
          </a:p>
        </p:txBody>
      </p:sp>
      <p:sp>
        <p:nvSpPr>
          <p:cNvPr id="5" name="Slide Number Placeholder 4"/>
          <p:cNvSpPr>
            <a:spLocks noGrp="1"/>
          </p:cNvSpPr>
          <p:nvPr>
            <p:ph type="sldNum" sz="quarter" idx="12"/>
          </p:nvPr>
        </p:nvSpPr>
        <p:spPr/>
        <p:txBody>
          <a:bodyPr/>
          <a:lstStyle/>
          <a:p>
            <a:fld id="{95E11320-7313-4A05-9E87-C3F6FA9FA174}" type="slidenum">
              <a:rPr lang="en-US" smtClean="0"/>
              <a:t>2</a:t>
            </a:fld>
            <a:endParaRPr lang="en-US" dirty="0"/>
          </a:p>
        </p:txBody>
      </p:sp>
      <p:sp>
        <p:nvSpPr>
          <p:cNvPr id="2" name="Title 1"/>
          <p:cNvSpPr>
            <a:spLocks noGrp="1"/>
          </p:cNvSpPr>
          <p:nvPr>
            <p:ph type="title"/>
          </p:nvPr>
        </p:nvSpPr>
        <p:spPr>
          <a:xfrm>
            <a:off x="770965" y="338647"/>
            <a:ext cx="10228729" cy="824817"/>
          </a:xfrm>
        </p:spPr>
        <p:txBody>
          <a:bodyPr>
            <a:normAutofit/>
          </a:bodyPr>
          <a:lstStyle/>
          <a:p>
            <a:r>
              <a:rPr lang="en-US" sz="4000" b="1" dirty="0" smtClean="0"/>
              <a:t>Training Outline</a:t>
            </a:r>
            <a:endParaRPr lang="en-US" sz="4000" b="1" dirty="0"/>
          </a:p>
        </p:txBody>
      </p:sp>
    </p:spTree>
    <p:extLst>
      <p:ext uri="{BB962C8B-B14F-4D97-AF65-F5344CB8AC3E}">
        <p14:creationId xmlns:p14="http://schemas.microsoft.com/office/powerpoint/2010/main" val="295006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81329"/>
            <a:ext cx="10972800" cy="4925981"/>
          </a:xfrm>
        </p:spPr>
        <p:txBody>
          <a:bodyPr>
            <a:normAutofit fontScale="92500" lnSpcReduction="10000"/>
          </a:bodyPr>
          <a:lstStyle/>
          <a:p>
            <a:pPr marL="0" indent="0">
              <a:buNone/>
            </a:pPr>
            <a:r>
              <a:rPr lang="en-GB" b="1" dirty="0"/>
              <a:t>Step 7: Compute the net present value of each alternative</a:t>
            </a:r>
            <a:endParaRPr lang="en-US" sz="2400" dirty="0"/>
          </a:p>
          <a:p>
            <a:pPr lvl="0"/>
            <a:r>
              <a:rPr lang="en-GB" dirty="0"/>
              <a:t>The Net Present Value (NPV) of an alternative equals the difference between the PV of the benefit and the PV of the cost</a:t>
            </a:r>
          </a:p>
          <a:p>
            <a:pPr marL="68580" lvl="0" indent="0">
              <a:buNone/>
            </a:pPr>
            <a:endParaRPr lang="en-US" sz="1100" dirty="0"/>
          </a:p>
          <a:p>
            <a:pPr marL="0" indent="0">
              <a:buNone/>
            </a:pPr>
            <a:r>
              <a:rPr lang="en-GB" b="1" dirty="0"/>
              <a:t>Step 8: Perform sensitivity analysis</a:t>
            </a:r>
            <a:endParaRPr lang="en-US" sz="2400" dirty="0"/>
          </a:p>
          <a:p>
            <a:pPr lvl="0">
              <a:buFont typeface="Wingdings" panose="05000000000000000000" pitchFamily="2" charset="2"/>
              <a:buChar char="ü"/>
            </a:pPr>
            <a:r>
              <a:rPr lang="en-GB" dirty="0"/>
              <a:t>Considerable uncertainty exists with respect to the following:</a:t>
            </a:r>
            <a:endParaRPr lang="en-US" dirty="0"/>
          </a:p>
          <a:p>
            <a:pPr lvl="1"/>
            <a:r>
              <a:rPr lang="en-GB" sz="2400" dirty="0"/>
              <a:t>Prediction and valuation of benefits and costs;</a:t>
            </a:r>
            <a:endParaRPr lang="en-US" sz="2400" dirty="0"/>
          </a:p>
          <a:p>
            <a:pPr lvl="1"/>
            <a:r>
              <a:rPr lang="en-GB" sz="2400" dirty="0"/>
              <a:t>Choice of discount rate;</a:t>
            </a:r>
            <a:endParaRPr lang="en-US" sz="2400" dirty="0"/>
          </a:p>
          <a:p>
            <a:pPr lvl="1"/>
            <a:r>
              <a:rPr lang="en-GB" sz="2400" dirty="0"/>
              <a:t>Appropriate level of standing, </a:t>
            </a:r>
            <a:r>
              <a:rPr lang="en-GB" sz="2400" dirty="0" smtClean="0"/>
              <a:t>etc.;</a:t>
            </a:r>
          </a:p>
          <a:p>
            <a:pPr marL="393192" lvl="1" indent="0">
              <a:buNone/>
            </a:pPr>
            <a:endParaRPr lang="en-US" sz="2400" dirty="0"/>
          </a:p>
          <a:p>
            <a:pPr lvl="0">
              <a:buFont typeface="Wingdings" panose="05000000000000000000" pitchFamily="2" charset="2"/>
              <a:buChar char="ü"/>
            </a:pPr>
            <a:r>
              <a:rPr lang="en-GB" dirty="0"/>
              <a:t>Sensitivity analysis deals with varied categories of uncertainties</a:t>
            </a:r>
            <a:endParaRPr lang="en-US" dirty="0"/>
          </a:p>
          <a:p>
            <a:pPr lvl="1"/>
            <a:r>
              <a:rPr lang="en-GB" sz="2400" dirty="0"/>
              <a:t>There are limits to the magnitude of sensitivity analysis</a:t>
            </a:r>
          </a:p>
          <a:p>
            <a:pPr lvl="1"/>
            <a:r>
              <a:rPr lang="en-GB" sz="2400" dirty="0"/>
              <a:t> Use judgement and focus on the most important assumptions</a:t>
            </a:r>
            <a:endParaRPr lang="en-GB" sz="2400" b="1" dirty="0"/>
          </a:p>
        </p:txBody>
      </p:sp>
      <p:sp>
        <p:nvSpPr>
          <p:cNvPr id="4" name="Date Placeholder 3"/>
          <p:cNvSpPr>
            <a:spLocks noGrp="1"/>
          </p:cNvSpPr>
          <p:nvPr>
            <p:ph type="dt" sz="half" idx="10"/>
          </p:nvPr>
        </p:nvSpPr>
        <p:spPr/>
        <p:txBody>
          <a:bodyPr/>
          <a:lstStyle/>
          <a:p>
            <a:fld id="{8C20A46D-FF28-401A-9FC8-8B2E48B70304}"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20</a:t>
            </a:fld>
            <a:endParaRPr lang="en-US"/>
          </a:p>
        </p:txBody>
      </p:sp>
      <p:sp>
        <p:nvSpPr>
          <p:cNvPr id="2" name="Title 1"/>
          <p:cNvSpPr>
            <a:spLocks noGrp="1"/>
          </p:cNvSpPr>
          <p:nvPr>
            <p:ph type="title"/>
          </p:nvPr>
        </p:nvSpPr>
        <p:spPr/>
        <p:txBody>
          <a:bodyPr>
            <a:normAutofit/>
          </a:bodyPr>
          <a:lstStyle/>
          <a:p>
            <a:r>
              <a:rPr lang="en-US" sz="4000" b="1" dirty="0"/>
              <a:t>1.5 Steps in Conducting CBAs (CONT’D)</a:t>
            </a:r>
          </a:p>
        </p:txBody>
      </p:sp>
    </p:spTree>
    <p:extLst>
      <p:ext uri="{BB962C8B-B14F-4D97-AF65-F5344CB8AC3E}">
        <p14:creationId xmlns:p14="http://schemas.microsoft.com/office/powerpoint/2010/main" val="4211810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nSpc>
                <a:spcPct val="150000"/>
              </a:lnSpc>
              <a:buNone/>
            </a:pPr>
            <a:r>
              <a:rPr lang="en-GB" b="1" dirty="0"/>
              <a:t>Step 9: Make recommendations</a:t>
            </a:r>
            <a:endParaRPr lang="en-US" sz="2400" dirty="0"/>
          </a:p>
          <a:p>
            <a:pPr lvl="0">
              <a:buFont typeface="Wingdings" panose="05000000000000000000" pitchFamily="2" charset="2"/>
              <a:buChar char="ü"/>
            </a:pPr>
            <a:r>
              <a:rPr lang="en-GB" dirty="0"/>
              <a:t>Recommend adoption of a project based on the following viability indicators:</a:t>
            </a:r>
            <a:endParaRPr lang="en-US" dirty="0"/>
          </a:p>
          <a:p>
            <a:pPr lvl="1">
              <a:lnSpc>
                <a:spcPct val="150000"/>
              </a:lnSpc>
            </a:pPr>
            <a:r>
              <a:rPr lang="en-GB" sz="2400" dirty="0"/>
              <a:t>Incremental Benefits;</a:t>
            </a:r>
            <a:endParaRPr lang="en-US" sz="2400" dirty="0"/>
          </a:p>
          <a:p>
            <a:pPr lvl="1">
              <a:lnSpc>
                <a:spcPct val="150000"/>
              </a:lnSpc>
            </a:pPr>
            <a:r>
              <a:rPr lang="en-GB" sz="2400" dirty="0"/>
              <a:t>Benefit-Cost Ratio;</a:t>
            </a:r>
            <a:endParaRPr lang="en-US" sz="2400" dirty="0"/>
          </a:p>
          <a:p>
            <a:pPr lvl="1">
              <a:lnSpc>
                <a:spcPct val="150000"/>
              </a:lnSpc>
            </a:pPr>
            <a:r>
              <a:rPr lang="en-GB" sz="2400" dirty="0"/>
              <a:t>Net Present Value; and</a:t>
            </a:r>
          </a:p>
          <a:p>
            <a:pPr lvl="1">
              <a:lnSpc>
                <a:spcPct val="150000"/>
              </a:lnSpc>
            </a:pPr>
            <a:r>
              <a:rPr lang="en-GB" sz="2400" dirty="0"/>
              <a:t>Internal Rate of Return</a:t>
            </a:r>
            <a:endParaRPr lang="en-GB" sz="2400" b="1" dirty="0"/>
          </a:p>
        </p:txBody>
      </p:sp>
      <p:sp>
        <p:nvSpPr>
          <p:cNvPr id="4" name="Date Placeholder 3"/>
          <p:cNvSpPr>
            <a:spLocks noGrp="1"/>
          </p:cNvSpPr>
          <p:nvPr>
            <p:ph type="dt" sz="half" idx="10"/>
          </p:nvPr>
        </p:nvSpPr>
        <p:spPr/>
        <p:txBody>
          <a:bodyPr/>
          <a:lstStyle/>
          <a:p>
            <a:fld id="{8C20A46D-FF28-401A-9FC8-8B2E48B70304}"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21</a:t>
            </a:fld>
            <a:endParaRPr lang="en-US"/>
          </a:p>
        </p:txBody>
      </p:sp>
      <p:sp>
        <p:nvSpPr>
          <p:cNvPr id="2" name="Title 1"/>
          <p:cNvSpPr>
            <a:spLocks noGrp="1"/>
          </p:cNvSpPr>
          <p:nvPr>
            <p:ph type="title"/>
          </p:nvPr>
        </p:nvSpPr>
        <p:spPr/>
        <p:txBody>
          <a:bodyPr>
            <a:normAutofit/>
          </a:bodyPr>
          <a:lstStyle/>
          <a:p>
            <a:r>
              <a:rPr lang="en-US" sz="4000" b="1" dirty="0"/>
              <a:t>1.5 Steps in Conducting CBAs (CONT’D)</a:t>
            </a:r>
          </a:p>
        </p:txBody>
      </p:sp>
    </p:spTree>
    <p:extLst>
      <p:ext uri="{BB962C8B-B14F-4D97-AF65-F5344CB8AC3E}">
        <p14:creationId xmlns:p14="http://schemas.microsoft.com/office/powerpoint/2010/main" val="640087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nSpc>
                <a:spcPct val="150000"/>
              </a:lnSpc>
              <a:buFont typeface="Wingdings" panose="05000000000000000000" pitchFamily="2" charset="2"/>
              <a:buChar char="ü"/>
            </a:pPr>
            <a:r>
              <a:rPr lang="en-GB" dirty="0"/>
              <a:t>Technical limitations (data and analytical resources) make it difficult to quantify and monetize all relevant impacts as costs and benefits</a:t>
            </a:r>
            <a:endParaRPr lang="en-US" sz="2400" dirty="0"/>
          </a:p>
          <a:p>
            <a:pPr lvl="0">
              <a:lnSpc>
                <a:spcPct val="150000"/>
              </a:lnSpc>
              <a:buFont typeface="Wingdings" panose="05000000000000000000" pitchFamily="2" charset="2"/>
              <a:buChar char="ü"/>
            </a:pPr>
            <a:r>
              <a:rPr lang="en-GB" dirty="0"/>
              <a:t>Only when all costs and benefits are expressed in monetary terms can potential Pareto principle be applied, or calculation of net benefit done</a:t>
            </a:r>
            <a:endParaRPr lang="en-US" sz="2400" dirty="0"/>
          </a:p>
          <a:p>
            <a:pPr lvl="0">
              <a:lnSpc>
                <a:spcPct val="150000"/>
              </a:lnSpc>
              <a:buFont typeface="Wingdings" panose="05000000000000000000" pitchFamily="2" charset="2"/>
              <a:buChar char="ü"/>
            </a:pPr>
            <a:r>
              <a:rPr lang="en-GB" dirty="0"/>
              <a:t>Goals other than efficiency are relevant to policy </a:t>
            </a:r>
            <a:r>
              <a:rPr lang="en-GB" dirty="0" smtClean="0"/>
              <a:t>makers</a:t>
            </a:r>
            <a:endParaRPr lang="en-GB" sz="2400" b="1" dirty="0"/>
          </a:p>
        </p:txBody>
      </p:sp>
      <p:sp>
        <p:nvSpPr>
          <p:cNvPr id="4" name="Date Placeholder 3"/>
          <p:cNvSpPr>
            <a:spLocks noGrp="1"/>
          </p:cNvSpPr>
          <p:nvPr>
            <p:ph type="dt" sz="half" idx="10"/>
          </p:nvPr>
        </p:nvSpPr>
        <p:spPr/>
        <p:txBody>
          <a:bodyPr/>
          <a:lstStyle/>
          <a:p>
            <a:fld id="{8C20A46D-FF28-401A-9FC8-8B2E48B70304}"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22</a:t>
            </a:fld>
            <a:endParaRPr lang="en-US"/>
          </a:p>
        </p:txBody>
      </p:sp>
      <p:sp>
        <p:nvSpPr>
          <p:cNvPr id="2" name="Title 1"/>
          <p:cNvSpPr>
            <a:spLocks noGrp="1"/>
          </p:cNvSpPr>
          <p:nvPr>
            <p:ph type="title"/>
          </p:nvPr>
        </p:nvSpPr>
        <p:spPr/>
        <p:txBody>
          <a:bodyPr/>
          <a:lstStyle/>
          <a:p>
            <a:r>
              <a:rPr lang="en-US" sz="4000" b="1" dirty="0"/>
              <a:t>1.6 Limitations of CBA</a:t>
            </a:r>
          </a:p>
        </p:txBody>
      </p:sp>
    </p:spTree>
    <p:extLst>
      <p:ext uri="{BB962C8B-B14F-4D97-AF65-F5344CB8AC3E}">
        <p14:creationId xmlns:p14="http://schemas.microsoft.com/office/powerpoint/2010/main" val="1367933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481329"/>
            <a:ext cx="11199223" cy="4801905"/>
          </a:xfrm>
        </p:spPr>
        <p:txBody>
          <a:bodyPr>
            <a:normAutofit fontScale="92500"/>
          </a:bodyPr>
          <a:lstStyle/>
          <a:p>
            <a:pPr lvl="0">
              <a:spcBef>
                <a:spcPts val="1200"/>
              </a:spcBef>
              <a:buFont typeface="Wingdings" panose="05000000000000000000" pitchFamily="2" charset="2"/>
              <a:buChar char="ü"/>
            </a:pPr>
            <a:r>
              <a:rPr lang="en-GB" sz="2600" dirty="0"/>
              <a:t>Cost-effectiveness analysis (CEA) is an alternative to cost-benefit analysis (CBA</a:t>
            </a:r>
            <a:r>
              <a:rPr lang="en-GB" sz="2600" dirty="0" smtClean="0"/>
              <a:t>)</a:t>
            </a:r>
          </a:p>
          <a:p>
            <a:pPr lvl="0">
              <a:spcBef>
                <a:spcPts val="1200"/>
              </a:spcBef>
              <a:buFont typeface="Wingdings" panose="05000000000000000000" pitchFamily="2" charset="2"/>
              <a:buChar char="ü"/>
            </a:pPr>
            <a:r>
              <a:rPr lang="en-US" sz="2600" dirty="0" smtClean="0"/>
              <a:t>CEA </a:t>
            </a:r>
            <a:r>
              <a:rPr lang="en-US" sz="2600" dirty="0"/>
              <a:t>is aimed </a:t>
            </a:r>
            <a:r>
              <a:rPr lang="en-US" sz="2600" dirty="0" smtClean="0"/>
              <a:t>at determining </a:t>
            </a:r>
            <a:r>
              <a:rPr lang="en-US" sz="2600" dirty="0"/>
              <a:t>the cost of achieving a specific </a:t>
            </a:r>
            <a:r>
              <a:rPr lang="en-US" sz="2600" dirty="0" smtClean="0"/>
              <a:t>target</a:t>
            </a:r>
            <a:r>
              <a:rPr lang="en-US" sz="2600" dirty="0"/>
              <a:t>.</a:t>
            </a:r>
          </a:p>
          <a:p>
            <a:pPr lvl="0">
              <a:spcBef>
                <a:spcPts val="1200"/>
              </a:spcBef>
              <a:buFont typeface="Wingdings" panose="05000000000000000000" pitchFamily="2" charset="2"/>
              <a:buChar char="ü"/>
            </a:pPr>
            <a:r>
              <a:rPr lang="en-GB" sz="2600" dirty="0" smtClean="0"/>
              <a:t>CEA makes it possible </a:t>
            </a:r>
            <a:r>
              <a:rPr lang="en-GB" sz="2600" dirty="0"/>
              <a:t>to quantify impacts without necessarily monetizing </a:t>
            </a:r>
            <a:r>
              <a:rPr lang="en-GB" sz="2600" dirty="0" smtClean="0"/>
              <a:t>them</a:t>
            </a:r>
            <a:endParaRPr lang="en-US" sz="2600" dirty="0"/>
          </a:p>
          <a:p>
            <a:pPr lvl="0">
              <a:spcBef>
                <a:spcPts val="1200"/>
              </a:spcBef>
              <a:buFont typeface="Wingdings" panose="05000000000000000000" pitchFamily="2" charset="2"/>
              <a:buChar char="ü"/>
            </a:pPr>
            <a:r>
              <a:rPr lang="en-GB" sz="2600" dirty="0" smtClean="0"/>
              <a:t>It is </a:t>
            </a:r>
            <a:r>
              <a:rPr lang="en-GB" sz="2600" dirty="0"/>
              <a:t>handy when one is unable or unwilling to monetize major benefits</a:t>
            </a:r>
            <a:endParaRPr lang="en-US" sz="2600" dirty="0"/>
          </a:p>
          <a:p>
            <a:pPr lvl="0">
              <a:spcBef>
                <a:spcPts val="1200"/>
              </a:spcBef>
              <a:buFont typeface="Wingdings" panose="05000000000000000000" pitchFamily="2" charset="2"/>
              <a:buChar char="ü"/>
            </a:pPr>
            <a:r>
              <a:rPr lang="en-GB" sz="2600" dirty="0" smtClean="0"/>
              <a:t>A ratio can be constructed </a:t>
            </a:r>
            <a:r>
              <a:rPr lang="en-GB" sz="2600" dirty="0"/>
              <a:t>involving the quantitative but non monetized items</a:t>
            </a:r>
            <a:endParaRPr lang="en-US" sz="2600" dirty="0"/>
          </a:p>
          <a:p>
            <a:pPr>
              <a:spcBef>
                <a:spcPts val="1200"/>
              </a:spcBef>
              <a:buFont typeface="Wingdings" panose="05000000000000000000" pitchFamily="2" charset="2"/>
              <a:buChar char="ü"/>
            </a:pPr>
            <a:r>
              <a:rPr lang="en-GB" sz="2600" dirty="0"/>
              <a:t>Allows for policies and projects’ selection, in terms of </a:t>
            </a:r>
            <a:r>
              <a:rPr lang="en-GB" sz="2600" dirty="0" smtClean="0"/>
              <a:t>cost effectiveness </a:t>
            </a:r>
            <a:r>
              <a:rPr lang="en-GB" sz="2600" dirty="0"/>
              <a:t>criterion</a:t>
            </a:r>
            <a:endParaRPr lang="en-GB" sz="2600" b="1" dirty="0"/>
          </a:p>
        </p:txBody>
      </p:sp>
      <p:sp>
        <p:nvSpPr>
          <p:cNvPr id="4" name="Date Placeholder 3"/>
          <p:cNvSpPr>
            <a:spLocks noGrp="1"/>
          </p:cNvSpPr>
          <p:nvPr>
            <p:ph type="dt" sz="half" idx="10"/>
          </p:nvPr>
        </p:nvSpPr>
        <p:spPr/>
        <p:txBody>
          <a:bodyPr/>
          <a:lstStyle/>
          <a:p>
            <a:fld id="{8C20A46D-FF28-401A-9FC8-8B2E48B70304}"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23</a:t>
            </a:fld>
            <a:endParaRPr lang="en-US"/>
          </a:p>
        </p:txBody>
      </p:sp>
      <p:sp>
        <p:nvSpPr>
          <p:cNvPr id="2" name="Title 1"/>
          <p:cNvSpPr>
            <a:spLocks noGrp="1"/>
          </p:cNvSpPr>
          <p:nvPr>
            <p:ph type="title"/>
          </p:nvPr>
        </p:nvSpPr>
        <p:spPr/>
        <p:txBody>
          <a:bodyPr/>
          <a:lstStyle/>
          <a:p>
            <a:r>
              <a:rPr lang="en-US" sz="4000" b="1" dirty="0"/>
              <a:t>1.7 Cost-Effectiveness Analysis (CEA)</a:t>
            </a:r>
          </a:p>
        </p:txBody>
      </p:sp>
    </p:spTree>
    <p:extLst>
      <p:ext uri="{BB962C8B-B14F-4D97-AF65-F5344CB8AC3E}">
        <p14:creationId xmlns:p14="http://schemas.microsoft.com/office/powerpoint/2010/main" val="1375838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896" y="1365504"/>
            <a:ext cx="11216640" cy="5041806"/>
          </a:xfrm>
        </p:spPr>
        <p:txBody>
          <a:bodyPr>
            <a:normAutofit fontScale="92500" lnSpcReduction="10000"/>
          </a:bodyPr>
          <a:lstStyle/>
          <a:p>
            <a:pPr marL="68580" lvl="0" indent="0" algn="just">
              <a:spcBef>
                <a:spcPts val="1200"/>
              </a:spcBef>
              <a:buNone/>
            </a:pPr>
            <a:r>
              <a:rPr lang="en-US" b="1" dirty="0"/>
              <a:t>2.1 Farm (Enterprise) Budget:</a:t>
            </a:r>
            <a:endParaRPr lang="en-GB" dirty="0"/>
          </a:p>
          <a:p>
            <a:pPr lvl="0" algn="just">
              <a:spcBef>
                <a:spcPts val="1200"/>
              </a:spcBef>
              <a:buFont typeface="Wingdings" panose="05000000000000000000" pitchFamily="2" charset="2"/>
              <a:buChar char="ü"/>
            </a:pPr>
            <a:r>
              <a:rPr lang="en-GB" sz="2600" dirty="0" smtClean="0"/>
              <a:t>A budget is a plan to coordinate the inflows and outflows of resources to achieve a given set of objectives (Brown, 1982),</a:t>
            </a:r>
            <a:endParaRPr lang="en-US" sz="2600" dirty="0" smtClean="0"/>
          </a:p>
          <a:p>
            <a:pPr lvl="0" algn="just">
              <a:spcBef>
                <a:spcPts val="1200"/>
              </a:spcBef>
              <a:buFont typeface="Wingdings" panose="05000000000000000000" pitchFamily="2" charset="2"/>
              <a:buChar char="ü"/>
            </a:pPr>
            <a:r>
              <a:rPr lang="en-GB" sz="2600" dirty="0"/>
              <a:t>E</a:t>
            </a:r>
            <a:r>
              <a:rPr lang="en-GB" sz="2600" dirty="0" smtClean="0"/>
              <a:t>nterprise </a:t>
            </a:r>
            <a:r>
              <a:rPr lang="en-GB" sz="2600" dirty="0"/>
              <a:t>budgeting is concerned with organizing resources </a:t>
            </a:r>
            <a:r>
              <a:rPr lang="en-GB" sz="2600" dirty="0" smtClean="0"/>
              <a:t>to </a:t>
            </a:r>
            <a:r>
              <a:rPr lang="en-GB" sz="2600" dirty="0"/>
              <a:t>maximize profits or, more often, </a:t>
            </a:r>
            <a:r>
              <a:rPr lang="en-GB" sz="2600" dirty="0" smtClean="0"/>
              <a:t>for family satisfaction,</a:t>
            </a:r>
            <a:endParaRPr lang="en-GB" sz="2600" dirty="0"/>
          </a:p>
          <a:p>
            <a:pPr lvl="0" algn="just">
              <a:spcBef>
                <a:spcPts val="1200"/>
              </a:spcBef>
              <a:buFont typeface="Wingdings" panose="05000000000000000000" pitchFamily="2" charset="2"/>
              <a:buChar char="ü"/>
            </a:pPr>
            <a:r>
              <a:rPr lang="en-GB" sz="2600" dirty="0" smtClean="0"/>
              <a:t>Budget management analyses </a:t>
            </a:r>
            <a:r>
              <a:rPr lang="en-GB" sz="2600" dirty="0"/>
              <a:t>are prepared primarily to evaluate the efficiency of a particular farm or a group of </a:t>
            </a:r>
            <a:r>
              <a:rPr lang="en-GB" sz="2600" dirty="0" smtClean="0"/>
              <a:t>farms </a:t>
            </a:r>
            <a:r>
              <a:rPr lang="en-GB" sz="2600" dirty="0"/>
              <a:t>within an accounting </a:t>
            </a:r>
            <a:r>
              <a:rPr lang="en-GB" sz="2600" dirty="0" smtClean="0"/>
              <a:t>period,</a:t>
            </a:r>
            <a:endParaRPr lang="en-GB" sz="2600" dirty="0"/>
          </a:p>
          <a:p>
            <a:pPr lvl="0" algn="just">
              <a:spcBef>
                <a:spcPts val="1200"/>
              </a:spcBef>
              <a:buFont typeface="Wingdings" panose="05000000000000000000" pitchFamily="2" charset="2"/>
              <a:buChar char="ü"/>
            </a:pPr>
            <a:r>
              <a:rPr lang="en-GB" sz="2600" dirty="0" smtClean="0"/>
              <a:t>In project analysis, budget provide the basis for evaluating and comparing the relative profitability of alternative investments,</a:t>
            </a:r>
          </a:p>
          <a:p>
            <a:pPr lvl="0" algn="just">
              <a:spcBef>
                <a:spcPts val="1200"/>
              </a:spcBef>
              <a:buFont typeface="Wingdings" panose="05000000000000000000" pitchFamily="2" charset="2"/>
              <a:buChar char="ü"/>
            </a:pPr>
            <a:r>
              <a:rPr lang="en-GB" sz="2600" dirty="0" smtClean="0"/>
              <a:t>It may involve a single enterprise or group of enterprises (described as the project area).</a:t>
            </a:r>
            <a:endParaRPr lang="en-GB" sz="2600" dirty="0"/>
          </a:p>
        </p:txBody>
      </p:sp>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24</a:t>
            </a:fld>
            <a:endParaRPr lang="en-US"/>
          </a:p>
        </p:txBody>
      </p:sp>
      <p:sp>
        <p:nvSpPr>
          <p:cNvPr id="2" name="Title 1"/>
          <p:cNvSpPr>
            <a:spLocks noGrp="1"/>
          </p:cNvSpPr>
          <p:nvPr>
            <p:ph type="title"/>
          </p:nvPr>
        </p:nvSpPr>
        <p:spPr>
          <a:xfrm>
            <a:off x="556896" y="296153"/>
            <a:ext cx="10972800" cy="959623"/>
          </a:xfrm>
        </p:spPr>
        <p:txBody>
          <a:bodyPr>
            <a:noAutofit/>
          </a:bodyPr>
          <a:lstStyle/>
          <a:p>
            <a:pPr algn="ctr"/>
            <a:r>
              <a:rPr lang="en-US" sz="2800" b="1" dirty="0">
                <a:solidFill>
                  <a:srgbClr val="0070C0"/>
                </a:solidFill>
              </a:rPr>
              <a:t>MODULE </a:t>
            </a:r>
            <a:r>
              <a:rPr lang="en-US" sz="2800" b="1" dirty="0" smtClean="0">
                <a:solidFill>
                  <a:srgbClr val="0070C0"/>
                </a:solidFill>
              </a:rPr>
              <a:t>2</a:t>
            </a:r>
            <a:r>
              <a:rPr lang="en-US" sz="2800" b="1" dirty="0" smtClean="0"/>
              <a:t/>
            </a:r>
            <a:br>
              <a:rPr lang="en-US" sz="2800" b="1" dirty="0" smtClean="0"/>
            </a:br>
            <a:r>
              <a:rPr lang="en-US" sz="2800" b="1" dirty="0" smtClean="0"/>
              <a:t>Introduction </a:t>
            </a:r>
            <a:r>
              <a:rPr lang="en-US" sz="2800" b="1" dirty="0"/>
              <a:t>to </a:t>
            </a:r>
            <a:r>
              <a:rPr lang="en-US" sz="2800" b="1" dirty="0" smtClean="0"/>
              <a:t>Enterprise Budget and Financial CBA</a:t>
            </a:r>
            <a:endParaRPr lang="en-US" sz="2800" b="1" dirty="0"/>
          </a:p>
        </p:txBody>
      </p:sp>
    </p:spTree>
    <p:extLst>
      <p:ext uri="{BB962C8B-B14F-4D97-AF65-F5344CB8AC3E}">
        <p14:creationId xmlns:p14="http://schemas.microsoft.com/office/powerpoint/2010/main" val="3537278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736" y="1036460"/>
            <a:ext cx="10972800" cy="5376671"/>
          </a:xfrm>
        </p:spPr>
        <p:txBody>
          <a:bodyPr>
            <a:normAutofit fontScale="32500" lnSpcReduction="20000"/>
          </a:bodyPr>
          <a:lstStyle/>
          <a:p>
            <a:pPr lvl="0">
              <a:spcBef>
                <a:spcPts val="1200"/>
              </a:spcBef>
              <a:buFont typeface="Wingdings" panose="05000000000000000000" pitchFamily="2" charset="2"/>
              <a:buChar char="ü"/>
            </a:pPr>
            <a:endParaRPr lang="en-GB" dirty="0"/>
          </a:p>
          <a:p>
            <a:pPr marL="0" lvl="0" algn="just">
              <a:spcBef>
                <a:spcPts val="2400"/>
              </a:spcBef>
              <a:buFont typeface="Wingdings" panose="05000000000000000000" pitchFamily="2" charset="2"/>
              <a:buChar char="ü"/>
            </a:pPr>
            <a:r>
              <a:rPr lang="en-GB" sz="9600" b="1" dirty="0" smtClean="0"/>
              <a:t>Enterprise </a:t>
            </a:r>
            <a:r>
              <a:rPr lang="en-GB" sz="9600" b="1" dirty="0"/>
              <a:t>budget </a:t>
            </a:r>
            <a:r>
              <a:rPr lang="en-GB" sz="9600" dirty="0"/>
              <a:t>involves investment in packages of </a:t>
            </a:r>
            <a:r>
              <a:rPr lang="en-GB" sz="9600" dirty="0" smtClean="0"/>
              <a:t>	inputs </a:t>
            </a:r>
            <a:r>
              <a:rPr lang="en-GB" sz="9600" dirty="0"/>
              <a:t>and from which a flow of benefit and cost is </a:t>
            </a:r>
            <a:r>
              <a:rPr lang="en-GB" sz="9600" dirty="0" smtClean="0"/>
              <a:t>	projected </a:t>
            </a:r>
            <a:r>
              <a:rPr lang="en-GB" sz="9600" dirty="0"/>
              <a:t>over a specific period</a:t>
            </a:r>
          </a:p>
          <a:p>
            <a:pPr marL="0" lvl="0" algn="just">
              <a:spcBef>
                <a:spcPts val="2400"/>
              </a:spcBef>
              <a:buFont typeface="Wingdings" panose="05000000000000000000" pitchFamily="2" charset="2"/>
              <a:buChar char="ü"/>
            </a:pPr>
            <a:r>
              <a:rPr lang="en-GB" sz="9600" b="1" dirty="0" smtClean="0"/>
              <a:t>Farm </a:t>
            </a:r>
            <a:r>
              <a:rPr lang="en-GB" sz="9600" b="1" dirty="0"/>
              <a:t>Income </a:t>
            </a:r>
            <a:r>
              <a:rPr lang="en-GB" sz="9600" b="1" dirty="0" smtClean="0"/>
              <a:t>Analysis </a:t>
            </a:r>
            <a:r>
              <a:rPr lang="en-GB" sz="9600" dirty="0"/>
              <a:t>reflects the efficiency and </a:t>
            </a:r>
            <a:r>
              <a:rPr lang="en-GB" sz="9600" dirty="0" smtClean="0"/>
              <a:t>	profitability </a:t>
            </a:r>
            <a:r>
              <a:rPr lang="en-GB" sz="9600" dirty="0"/>
              <a:t>of the project on an annual </a:t>
            </a:r>
            <a:r>
              <a:rPr lang="en-GB" sz="9600" dirty="0" smtClean="0"/>
              <a:t>basis</a:t>
            </a:r>
            <a:endParaRPr lang="en-GB" sz="9600" dirty="0"/>
          </a:p>
          <a:p>
            <a:pPr marL="0" lvl="0" algn="just">
              <a:spcBef>
                <a:spcPts val="2400"/>
              </a:spcBef>
              <a:buFont typeface="Wingdings" panose="05000000000000000000" pitchFamily="2" charset="2"/>
              <a:buChar char="ü"/>
            </a:pPr>
            <a:r>
              <a:rPr lang="en-GB" sz="9600" b="1" dirty="0"/>
              <a:t>A</a:t>
            </a:r>
            <a:r>
              <a:rPr lang="en-GB" sz="9600" b="1" dirty="0" smtClean="0"/>
              <a:t>gricultural </a:t>
            </a:r>
            <a:r>
              <a:rPr lang="en-GB" sz="9600" b="1" dirty="0"/>
              <a:t>P</a:t>
            </a:r>
            <a:r>
              <a:rPr lang="en-GB" sz="9600" b="1" dirty="0" smtClean="0"/>
              <a:t>roject </a:t>
            </a:r>
            <a:r>
              <a:rPr lang="en-GB" sz="9600" b="1" dirty="0"/>
              <a:t>A</a:t>
            </a:r>
            <a:r>
              <a:rPr lang="en-GB" sz="9600" b="1" dirty="0" smtClean="0"/>
              <a:t>nalysis </a:t>
            </a:r>
            <a:r>
              <a:rPr lang="en-GB" sz="9600" dirty="0"/>
              <a:t>uses the annual </a:t>
            </a:r>
            <a:r>
              <a:rPr lang="en-GB" sz="9600" dirty="0" smtClean="0"/>
              <a:t>	differences </a:t>
            </a:r>
            <a:r>
              <a:rPr lang="en-GB" sz="9600" dirty="0"/>
              <a:t>between benefits and costs to </a:t>
            </a:r>
            <a:r>
              <a:rPr lang="en-GB" sz="9600" dirty="0" smtClean="0"/>
              <a:t>	calculate </a:t>
            </a:r>
            <a:r>
              <a:rPr lang="en-GB" sz="9600" dirty="0"/>
              <a:t>an index of  profitability of the project </a:t>
            </a:r>
            <a:r>
              <a:rPr lang="en-GB" sz="9600" dirty="0" smtClean="0"/>
              <a:t>	over </a:t>
            </a:r>
            <a:r>
              <a:rPr lang="en-GB" sz="9600" dirty="0"/>
              <a:t>its entire </a:t>
            </a:r>
            <a:r>
              <a:rPr lang="en-GB" sz="9600" dirty="0" smtClean="0"/>
              <a:t>life</a:t>
            </a:r>
            <a:endParaRPr lang="en-GB" dirty="0"/>
          </a:p>
          <a:p>
            <a:pPr marL="68580" lvl="0" indent="0">
              <a:spcBef>
                <a:spcPts val="1200"/>
              </a:spcBef>
              <a:buNone/>
            </a:pPr>
            <a:r>
              <a:rPr lang="en-GB" dirty="0"/>
              <a:t> </a:t>
            </a:r>
            <a:endParaRPr lang="en-US" sz="2400" dirty="0"/>
          </a:p>
        </p:txBody>
      </p:sp>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25</a:t>
            </a:fld>
            <a:endParaRPr lang="en-US"/>
          </a:p>
        </p:txBody>
      </p:sp>
      <p:sp>
        <p:nvSpPr>
          <p:cNvPr id="2" name="Title 1"/>
          <p:cNvSpPr>
            <a:spLocks noGrp="1"/>
          </p:cNvSpPr>
          <p:nvPr>
            <p:ph type="title"/>
          </p:nvPr>
        </p:nvSpPr>
        <p:spPr>
          <a:xfrm>
            <a:off x="556896" y="338329"/>
            <a:ext cx="10972800" cy="698131"/>
          </a:xfrm>
        </p:spPr>
        <p:txBody>
          <a:bodyPr>
            <a:normAutofit/>
          </a:bodyPr>
          <a:lstStyle/>
          <a:p>
            <a:r>
              <a:rPr lang="en-US" sz="3200" b="1" dirty="0"/>
              <a:t>2.2 </a:t>
            </a:r>
            <a:r>
              <a:rPr lang="en-US" sz="3200" b="1" dirty="0" smtClean="0"/>
              <a:t>Farm </a:t>
            </a:r>
            <a:r>
              <a:rPr lang="en-US" sz="3200" dirty="0" smtClean="0"/>
              <a:t>Income</a:t>
            </a:r>
            <a:r>
              <a:rPr lang="en-US" sz="3200" b="1" dirty="0" smtClean="0"/>
              <a:t> and </a:t>
            </a:r>
            <a:r>
              <a:rPr lang="en-US" sz="3200" b="1" dirty="0"/>
              <a:t>Project Analysis</a:t>
            </a:r>
          </a:p>
        </p:txBody>
      </p:sp>
    </p:spTree>
    <p:extLst>
      <p:ext uri="{BB962C8B-B14F-4D97-AF65-F5344CB8AC3E}">
        <p14:creationId xmlns:p14="http://schemas.microsoft.com/office/powerpoint/2010/main" val="2399033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978408" y="613955"/>
            <a:ext cx="8343417" cy="5917474"/>
          </a:xfrm>
          <a:prstGeom prst="rect">
            <a:avLst/>
          </a:prstGeom>
        </p:spPr>
      </p:pic>
      <p:sp>
        <p:nvSpPr>
          <p:cNvPr id="3" name="Rectangle 2"/>
          <p:cNvSpPr/>
          <p:nvPr/>
        </p:nvSpPr>
        <p:spPr>
          <a:xfrm>
            <a:off x="370114" y="134128"/>
            <a:ext cx="11127367" cy="584775"/>
          </a:xfrm>
          <a:prstGeom prst="rect">
            <a:avLst/>
          </a:prstGeom>
        </p:spPr>
        <p:txBody>
          <a:bodyPr wrap="square">
            <a:spAutoFit/>
          </a:bodyPr>
          <a:lstStyle/>
          <a:p>
            <a:r>
              <a:rPr lang="en-US" sz="3200" b="1" dirty="0">
                <a:solidFill>
                  <a:srgbClr val="464646"/>
                </a:solidFill>
                <a:effectLst>
                  <a:outerShdw blurRad="31750" dist="25400" dir="5400000" algn="tl" rotWithShape="0">
                    <a:srgbClr val="000000">
                      <a:alpha val="25000"/>
                    </a:srgbClr>
                  </a:outerShdw>
                </a:effectLst>
                <a:latin typeface="Century Gothic" panose="020B0502020202020204" pitchFamily="34" charset="0"/>
                <a:ea typeface="+mj-ea"/>
                <a:cs typeface="Arial" panose="020B0604020202020204" pitchFamily="34" charset="0"/>
              </a:rPr>
              <a:t>2.2 Farm Income and Project </a:t>
            </a:r>
            <a:r>
              <a:rPr lang="en-US" sz="3200" b="1" dirty="0" smtClean="0">
                <a:solidFill>
                  <a:srgbClr val="464646"/>
                </a:solidFill>
                <a:effectLst>
                  <a:outerShdw blurRad="31750" dist="25400" dir="5400000" algn="tl" rotWithShape="0">
                    <a:srgbClr val="000000">
                      <a:alpha val="25000"/>
                    </a:srgbClr>
                  </a:outerShdw>
                </a:effectLst>
                <a:latin typeface="Century Gothic" panose="020B0502020202020204" pitchFamily="34" charset="0"/>
                <a:ea typeface="+mj-ea"/>
                <a:cs typeface="Arial" panose="020B0604020202020204" pitchFamily="34" charset="0"/>
              </a:rPr>
              <a:t>Analysis (continues…)</a:t>
            </a:r>
          </a:p>
        </p:txBody>
      </p:sp>
      <p:sp>
        <p:nvSpPr>
          <p:cNvPr id="4" name="Rectangle 3"/>
          <p:cNvSpPr/>
          <p:nvPr/>
        </p:nvSpPr>
        <p:spPr>
          <a:xfrm>
            <a:off x="5933797" y="6346763"/>
            <a:ext cx="6566263" cy="369332"/>
          </a:xfrm>
          <a:prstGeom prst="rect">
            <a:avLst/>
          </a:prstGeom>
        </p:spPr>
        <p:txBody>
          <a:bodyPr wrap="square">
            <a:spAutoFit/>
          </a:bodyPr>
          <a:lstStyle/>
          <a:p>
            <a:r>
              <a:rPr lang="en-US" b="1" dirty="0" smtClean="0">
                <a:solidFill>
                  <a:srgbClr val="464646"/>
                </a:solidFill>
                <a:effectLst>
                  <a:outerShdw blurRad="31750" dist="25400" dir="5400000" algn="tl" rotWithShape="0">
                    <a:srgbClr val="000000">
                      <a:alpha val="25000"/>
                    </a:srgbClr>
                  </a:outerShdw>
                </a:effectLst>
                <a:latin typeface="Century Gothic" panose="020B0502020202020204" pitchFamily="34" charset="0"/>
                <a:ea typeface="+mj-ea"/>
                <a:cs typeface="Arial" panose="020B0604020202020204" pitchFamily="34" charset="0"/>
              </a:rPr>
              <a:t>Figure 3: </a:t>
            </a:r>
            <a:r>
              <a:rPr lang="en-US" b="1" dirty="0">
                <a:solidFill>
                  <a:srgbClr val="464646"/>
                </a:solidFill>
                <a:effectLst>
                  <a:outerShdw blurRad="31750" dist="25400" dir="5400000" algn="tl" rotWithShape="0">
                    <a:srgbClr val="000000">
                      <a:alpha val="25000"/>
                    </a:srgbClr>
                  </a:outerShdw>
                </a:effectLst>
                <a:latin typeface="Century Gothic" panose="020B0502020202020204" pitchFamily="34" charset="0"/>
                <a:ea typeface="+mj-ea"/>
                <a:cs typeface="Arial" panose="020B0604020202020204" pitchFamily="34" charset="0"/>
              </a:rPr>
              <a:t>Farm Income and Project Analysis</a:t>
            </a:r>
            <a:endParaRPr lang="en-US" dirty="0"/>
          </a:p>
        </p:txBody>
      </p:sp>
    </p:spTree>
    <p:extLst>
      <p:ext uri="{BB962C8B-B14F-4D97-AF65-F5344CB8AC3E}">
        <p14:creationId xmlns:p14="http://schemas.microsoft.com/office/powerpoint/2010/main" val="1373401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r>
              <a:rPr lang="en-US" dirty="0"/>
              <a:t> </a:t>
            </a:r>
            <a:r>
              <a:rPr lang="en-GB" dirty="0">
                <a:solidFill>
                  <a:schemeClr val="tx1"/>
                </a:solidFill>
              </a:rPr>
              <a:t>Components necessary for  building  a farm (enterprise) budget, include:</a:t>
            </a:r>
            <a:endParaRPr lang="en-US" sz="2400" dirty="0">
              <a:solidFill>
                <a:schemeClr val="tx1"/>
              </a:solidFill>
            </a:endParaRPr>
          </a:p>
          <a:p>
            <a:pPr lvl="1">
              <a:lnSpc>
                <a:spcPct val="150000"/>
              </a:lnSpc>
            </a:pPr>
            <a:r>
              <a:rPr lang="en-GB" dirty="0">
                <a:solidFill>
                  <a:schemeClr val="tx1"/>
                </a:solidFill>
              </a:rPr>
              <a:t>Fixed and variable costs; </a:t>
            </a:r>
            <a:endParaRPr lang="en-US" sz="2000" dirty="0">
              <a:solidFill>
                <a:schemeClr val="tx1"/>
              </a:solidFill>
            </a:endParaRPr>
          </a:p>
          <a:p>
            <a:pPr lvl="1">
              <a:lnSpc>
                <a:spcPct val="150000"/>
              </a:lnSpc>
            </a:pPr>
            <a:r>
              <a:rPr lang="en-GB" dirty="0">
                <a:solidFill>
                  <a:schemeClr val="tx1"/>
                </a:solidFill>
              </a:rPr>
              <a:t>Labour and materials; </a:t>
            </a:r>
            <a:endParaRPr lang="en-US" sz="2000" dirty="0">
              <a:solidFill>
                <a:schemeClr val="tx1"/>
              </a:solidFill>
            </a:endParaRPr>
          </a:p>
          <a:p>
            <a:pPr lvl="1">
              <a:lnSpc>
                <a:spcPct val="150000"/>
              </a:lnSpc>
            </a:pPr>
            <a:r>
              <a:rPr lang="en-GB" dirty="0">
                <a:solidFill>
                  <a:schemeClr val="tx1"/>
                </a:solidFill>
              </a:rPr>
              <a:t>Farm input costs (Fertilizer, agrochemicals, etc); </a:t>
            </a:r>
            <a:endParaRPr lang="en-US" sz="2000" dirty="0">
              <a:solidFill>
                <a:schemeClr val="tx1"/>
              </a:solidFill>
            </a:endParaRPr>
          </a:p>
          <a:p>
            <a:pPr lvl="1">
              <a:lnSpc>
                <a:spcPct val="150000"/>
              </a:lnSpc>
            </a:pPr>
            <a:r>
              <a:rPr lang="en-GB" dirty="0">
                <a:solidFill>
                  <a:schemeClr val="tx1"/>
                </a:solidFill>
              </a:rPr>
              <a:t>Equipment and space; </a:t>
            </a:r>
            <a:endParaRPr lang="en-US" sz="2000" dirty="0">
              <a:solidFill>
                <a:schemeClr val="tx1"/>
              </a:solidFill>
            </a:endParaRPr>
          </a:p>
          <a:p>
            <a:pPr lvl="1">
              <a:lnSpc>
                <a:spcPct val="150000"/>
              </a:lnSpc>
            </a:pPr>
            <a:r>
              <a:rPr lang="en-GB" dirty="0">
                <a:solidFill>
                  <a:schemeClr val="tx1"/>
                </a:solidFill>
              </a:rPr>
              <a:t>Taxes, indirect cost, etc </a:t>
            </a:r>
          </a:p>
          <a:p>
            <a:pPr lvl="1">
              <a:lnSpc>
                <a:spcPct val="150000"/>
              </a:lnSpc>
            </a:pPr>
            <a:r>
              <a:rPr lang="en-GB" sz="2400" dirty="0">
                <a:solidFill>
                  <a:schemeClr val="tx1"/>
                </a:solidFill>
              </a:rPr>
              <a:t> Output, revenue</a:t>
            </a:r>
          </a:p>
          <a:p>
            <a:pPr marL="365760" lvl="1" indent="0">
              <a:lnSpc>
                <a:spcPct val="150000"/>
              </a:lnSpc>
              <a:buNone/>
            </a:pPr>
            <a:r>
              <a:rPr lang="en-GB" sz="2400" dirty="0">
                <a:solidFill>
                  <a:schemeClr val="tx1"/>
                </a:solidFill>
              </a:rPr>
              <a:t>These enable </a:t>
            </a:r>
            <a:r>
              <a:rPr lang="en-GB" sz="2400" dirty="0"/>
              <a:t>estimates of</a:t>
            </a:r>
            <a:r>
              <a:rPr lang="en-GB" sz="2400" dirty="0">
                <a:solidFill>
                  <a:schemeClr val="tx1"/>
                </a:solidFill>
              </a:rPr>
              <a:t> enterprise performance using gross margin, profit, etc.</a:t>
            </a:r>
            <a:endParaRPr lang="en-US" sz="2400" dirty="0">
              <a:solidFill>
                <a:schemeClr val="tx1"/>
              </a:solidFill>
            </a:endParaRPr>
          </a:p>
        </p:txBody>
      </p:sp>
      <p:sp>
        <p:nvSpPr>
          <p:cNvPr id="4" name="Date Placeholder 3"/>
          <p:cNvSpPr>
            <a:spLocks noGrp="1"/>
          </p:cNvSpPr>
          <p:nvPr>
            <p:ph type="dt" sz="half" idx="10"/>
          </p:nvPr>
        </p:nvSpPr>
        <p:spPr/>
        <p:txBody>
          <a:bodyPr/>
          <a:lstStyle/>
          <a:p>
            <a:r>
              <a:rPr lang="en-US" dirty="0"/>
              <a:t>E</a:t>
            </a:r>
            <a:fld id="{697AD3FC-94AE-48C0-BFBC-A79B21C79E30}" type="datetime1">
              <a:rPr lang="en-US" smtClean="0"/>
              <a:t>12/24/2022</a:t>
            </a:fld>
            <a:endParaRPr lang="en-US" dirty="0"/>
          </a:p>
        </p:txBody>
      </p:sp>
      <p:sp>
        <p:nvSpPr>
          <p:cNvPr id="5" name="Slide Number Placeholder 4"/>
          <p:cNvSpPr>
            <a:spLocks noGrp="1"/>
          </p:cNvSpPr>
          <p:nvPr>
            <p:ph type="sldNum" sz="quarter" idx="12"/>
          </p:nvPr>
        </p:nvSpPr>
        <p:spPr/>
        <p:txBody>
          <a:bodyPr/>
          <a:lstStyle/>
          <a:p>
            <a:fld id="{95E11320-7313-4A05-9E87-C3F6FA9FA174}" type="slidenum">
              <a:rPr lang="en-US" smtClean="0"/>
              <a:t>27</a:t>
            </a:fld>
            <a:endParaRPr lang="en-US"/>
          </a:p>
        </p:txBody>
      </p:sp>
      <p:sp>
        <p:nvSpPr>
          <p:cNvPr id="2" name="Title 1"/>
          <p:cNvSpPr>
            <a:spLocks noGrp="1"/>
          </p:cNvSpPr>
          <p:nvPr>
            <p:ph type="title"/>
          </p:nvPr>
        </p:nvSpPr>
        <p:spPr/>
        <p:txBody>
          <a:bodyPr>
            <a:normAutofit/>
          </a:bodyPr>
          <a:lstStyle/>
          <a:p>
            <a:r>
              <a:rPr lang="en-US" sz="2800" b="1" dirty="0"/>
              <a:t>2.3 Data Requirements for Building Farm (Enterprise) Budgets</a:t>
            </a:r>
          </a:p>
        </p:txBody>
      </p:sp>
    </p:spTree>
    <p:extLst>
      <p:ext uri="{BB962C8B-B14F-4D97-AF65-F5344CB8AC3E}">
        <p14:creationId xmlns:p14="http://schemas.microsoft.com/office/powerpoint/2010/main" val="3419235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84565"/>
            <a:ext cx="10972800" cy="5222746"/>
          </a:xfrm>
        </p:spPr>
        <p:txBody>
          <a:bodyPr>
            <a:normAutofit fontScale="92500" lnSpcReduction="10000"/>
          </a:bodyPr>
          <a:lstStyle/>
          <a:p>
            <a:pPr algn="just">
              <a:buFont typeface="Wingdings" panose="05000000000000000000" pitchFamily="2" charset="2"/>
              <a:buChar char="q"/>
            </a:pPr>
            <a:r>
              <a:rPr lang="en-US" b="1" dirty="0"/>
              <a:t> 2.4.1 Background</a:t>
            </a:r>
          </a:p>
          <a:p>
            <a:pPr marL="360000" lvl="0" algn="just">
              <a:spcBef>
                <a:spcPts val="1200"/>
              </a:spcBef>
              <a:buFont typeface="Wingdings" panose="05000000000000000000" pitchFamily="2" charset="2"/>
              <a:buChar char="ü"/>
            </a:pPr>
            <a:r>
              <a:rPr lang="en-GB" sz="2600" dirty="0"/>
              <a:t>This refers to Cost-benefit analysis from the perspective of individuals, groups, firms, </a:t>
            </a:r>
            <a:r>
              <a:rPr lang="en-GB" sz="2600" dirty="0" smtClean="0"/>
              <a:t>and enterprises</a:t>
            </a:r>
            <a:endParaRPr lang="en-US" sz="2600" dirty="0"/>
          </a:p>
          <a:p>
            <a:pPr marL="360000" lvl="0" algn="just">
              <a:spcBef>
                <a:spcPts val="1200"/>
              </a:spcBef>
              <a:buFont typeface="Wingdings" panose="05000000000000000000" pitchFamily="2" charset="2"/>
              <a:buChar char="ü"/>
            </a:pPr>
            <a:r>
              <a:rPr lang="en-GB" sz="2600" dirty="0"/>
              <a:t>It deals with costs and benefits of the project that </a:t>
            </a:r>
            <a:r>
              <a:rPr lang="en-GB" sz="2600" dirty="0" smtClean="0"/>
              <a:t>accrue </a:t>
            </a:r>
            <a:r>
              <a:rPr lang="en-GB" sz="2600" dirty="0"/>
              <a:t>to the enterprise itself and affects its profitability (Campbell and Brown, 2016)</a:t>
            </a:r>
            <a:endParaRPr lang="en-US" sz="2600" dirty="0"/>
          </a:p>
          <a:p>
            <a:pPr marL="360000" lvl="0" algn="just">
              <a:spcBef>
                <a:spcPts val="1200"/>
              </a:spcBef>
              <a:buFont typeface="Wingdings" panose="05000000000000000000" pitchFamily="2" charset="2"/>
              <a:buChar char="ü"/>
            </a:pPr>
            <a:r>
              <a:rPr lang="en-GB" sz="2600" dirty="0"/>
              <a:t>It aims at assessing the financial effect of the project on the project participants, such as; farmers, other value chain actors, private firms, public corporations, </a:t>
            </a:r>
            <a:r>
              <a:rPr lang="en-GB" sz="2600" dirty="0" smtClean="0"/>
              <a:t>and project agencies</a:t>
            </a:r>
            <a:endParaRPr lang="en-US" sz="2600" dirty="0"/>
          </a:p>
          <a:p>
            <a:pPr marL="360000" lvl="0" algn="just">
              <a:spcBef>
                <a:spcPts val="1200"/>
              </a:spcBef>
              <a:buFont typeface="Wingdings" panose="05000000000000000000" pitchFamily="2" charset="2"/>
              <a:buChar char="ü"/>
            </a:pPr>
            <a:r>
              <a:rPr lang="en-GB" sz="2600" dirty="0"/>
              <a:t>Financial analysis is the basis for working out the budget and other requirements of a project</a:t>
            </a:r>
            <a:endParaRPr lang="en-US" sz="2600" dirty="0"/>
          </a:p>
          <a:p>
            <a:pPr marL="360000" algn="just">
              <a:spcBef>
                <a:spcPts val="1200"/>
              </a:spcBef>
              <a:buFont typeface="Wingdings" panose="05000000000000000000" pitchFamily="2" charset="2"/>
              <a:buChar char="ü"/>
            </a:pPr>
            <a:r>
              <a:rPr lang="en-GB" sz="2600" dirty="0"/>
              <a:t>For each of the actors, separate budgets must be prepared to ascertain financial profitability and viability</a:t>
            </a:r>
            <a:endParaRPr lang="en-US" sz="2600" b="1" dirty="0"/>
          </a:p>
          <a:p>
            <a:pPr algn="just">
              <a:buFont typeface="Wingdings" panose="05000000000000000000" pitchFamily="2" charset="2"/>
              <a:buChar char="q"/>
            </a:pPr>
            <a:endParaRPr lang="en-US" b="1" dirty="0"/>
          </a:p>
        </p:txBody>
      </p:sp>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28</a:t>
            </a:fld>
            <a:endParaRPr lang="en-US"/>
          </a:p>
        </p:txBody>
      </p:sp>
      <p:sp>
        <p:nvSpPr>
          <p:cNvPr id="2" name="Title 1"/>
          <p:cNvSpPr>
            <a:spLocks noGrp="1"/>
          </p:cNvSpPr>
          <p:nvPr>
            <p:ph type="title"/>
          </p:nvPr>
        </p:nvSpPr>
        <p:spPr>
          <a:xfrm>
            <a:off x="556896" y="338329"/>
            <a:ext cx="10972800" cy="846235"/>
          </a:xfrm>
        </p:spPr>
        <p:txBody>
          <a:bodyPr/>
          <a:lstStyle/>
          <a:p>
            <a:r>
              <a:rPr lang="en-US" sz="4000" b="1" dirty="0"/>
              <a:t> </a:t>
            </a:r>
            <a:r>
              <a:rPr lang="en-US" sz="2800" b="1" dirty="0"/>
              <a:t>2.4: Financial or Private CBA</a:t>
            </a:r>
          </a:p>
        </p:txBody>
      </p:sp>
    </p:spTree>
    <p:extLst>
      <p:ext uri="{BB962C8B-B14F-4D97-AF65-F5344CB8AC3E}">
        <p14:creationId xmlns:p14="http://schemas.microsoft.com/office/powerpoint/2010/main" val="706555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spcBef>
                <a:spcPts val="0"/>
              </a:spcBef>
              <a:spcAft>
                <a:spcPts val="600"/>
              </a:spcAft>
              <a:buFont typeface="Wingdings" panose="05000000000000000000" pitchFamily="2" charset="2"/>
              <a:buChar char="ü"/>
            </a:pPr>
            <a:r>
              <a:rPr lang="en-GB" sz="2400" b="1" dirty="0"/>
              <a:t>Primary objective</a:t>
            </a:r>
            <a:r>
              <a:rPr lang="en-GB" sz="2400" dirty="0"/>
              <a:t> </a:t>
            </a:r>
          </a:p>
          <a:p>
            <a:pPr>
              <a:spcBef>
                <a:spcPts val="0"/>
              </a:spcBef>
              <a:spcAft>
                <a:spcPts val="600"/>
              </a:spcAft>
              <a:tabLst>
                <a:tab pos="457200" algn="l"/>
              </a:tabLst>
            </a:pPr>
            <a:r>
              <a:rPr lang="en-GB" sz="2400" dirty="0" smtClean="0"/>
              <a:t>To </a:t>
            </a:r>
            <a:r>
              <a:rPr lang="en-GB" sz="2400" dirty="0"/>
              <a:t>determine the returns to participants of the project or </a:t>
            </a:r>
            <a:r>
              <a:rPr lang="en-GB" sz="2400" dirty="0" smtClean="0"/>
              <a:t>intervention</a:t>
            </a:r>
            <a:endParaRPr lang="en-US" sz="2400" dirty="0"/>
          </a:p>
          <a:p>
            <a:pPr lvl="0">
              <a:spcBef>
                <a:spcPts val="0"/>
              </a:spcBef>
              <a:spcAft>
                <a:spcPts val="600"/>
              </a:spcAft>
              <a:buFont typeface="Wingdings" panose="05000000000000000000" pitchFamily="2" charset="2"/>
              <a:buChar char="ü"/>
            </a:pPr>
            <a:r>
              <a:rPr lang="en-GB" sz="2400" b="1" dirty="0"/>
              <a:t>Secondary objectives</a:t>
            </a:r>
            <a:r>
              <a:rPr lang="en-GB" sz="2400" dirty="0"/>
              <a:t>. These are to:</a:t>
            </a:r>
            <a:endParaRPr lang="en-US" sz="2400" dirty="0"/>
          </a:p>
          <a:p>
            <a:pPr lvl="1">
              <a:lnSpc>
                <a:spcPct val="100000"/>
              </a:lnSpc>
              <a:spcBef>
                <a:spcPts val="0"/>
              </a:spcBef>
              <a:spcAft>
                <a:spcPts val="600"/>
              </a:spcAft>
            </a:pPr>
            <a:r>
              <a:rPr lang="en-GB" sz="2400" dirty="0"/>
              <a:t>assess financial efficiency and sustainability of project intervention;</a:t>
            </a:r>
            <a:endParaRPr lang="en-US" sz="2400" dirty="0"/>
          </a:p>
          <a:p>
            <a:pPr lvl="1">
              <a:lnSpc>
                <a:spcPct val="100000"/>
              </a:lnSpc>
              <a:spcBef>
                <a:spcPts val="0"/>
              </a:spcBef>
              <a:spcAft>
                <a:spcPts val="600"/>
              </a:spcAft>
            </a:pPr>
            <a:r>
              <a:rPr lang="en-GB" sz="2400" dirty="0"/>
              <a:t>determine project incentives to participants;</a:t>
            </a:r>
            <a:endParaRPr lang="en-US" sz="2400" dirty="0"/>
          </a:p>
          <a:p>
            <a:pPr lvl="1">
              <a:lnSpc>
                <a:spcPct val="100000"/>
              </a:lnSpc>
              <a:spcBef>
                <a:spcPts val="0"/>
              </a:spcBef>
              <a:spcAft>
                <a:spcPts val="600"/>
              </a:spcAft>
            </a:pPr>
            <a:r>
              <a:rPr lang="en-GB" sz="2400" dirty="0"/>
              <a:t>ascertain credit worthiness, liquidity of enterprise, and debt repayment;</a:t>
            </a:r>
            <a:endParaRPr lang="en-US" sz="2400" dirty="0"/>
          </a:p>
          <a:p>
            <a:pPr lvl="1">
              <a:lnSpc>
                <a:spcPct val="100000"/>
              </a:lnSpc>
              <a:spcBef>
                <a:spcPts val="0"/>
              </a:spcBef>
              <a:spcAft>
                <a:spcPts val="600"/>
              </a:spcAft>
            </a:pPr>
            <a:r>
              <a:rPr lang="en-GB" sz="2400" dirty="0"/>
              <a:t>determine the investment and operating requirement for project;</a:t>
            </a:r>
            <a:endParaRPr lang="en-US" sz="2400" dirty="0"/>
          </a:p>
          <a:p>
            <a:pPr lvl="1">
              <a:lnSpc>
                <a:spcPct val="100000"/>
              </a:lnSpc>
              <a:spcBef>
                <a:spcPts val="0"/>
              </a:spcBef>
              <a:spcAft>
                <a:spcPts val="600"/>
              </a:spcAft>
            </a:pPr>
            <a:r>
              <a:rPr lang="en-GB" sz="2400" dirty="0"/>
              <a:t>identify need for equipment replacement; and</a:t>
            </a:r>
          </a:p>
          <a:p>
            <a:pPr lvl="1">
              <a:lnSpc>
                <a:spcPct val="100000"/>
              </a:lnSpc>
              <a:spcBef>
                <a:spcPts val="0"/>
              </a:spcBef>
              <a:spcAft>
                <a:spcPts val="600"/>
              </a:spcAft>
            </a:pPr>
            <a:r>
              <a:rPr lang="en-GB" sz="2400" dirty="0"/>
              <a:t>determine ways </a:t>
            </a:r>
            <a:r>
              <a:rPr lang="en-GB" sz="2400" dirty="0" smtClean="0"/>
              <a:t>of financing </a:t>
            </a:r>
            <a:r>
              <a:rPr lang="en-GB" sz="2400" dirty="0"/>
              <a:t>the </a:t>
            </a:r>
            <a:r>
              <a:rPr lang="en-GB" sz="2400" dirty="0" smtClean="0"/>
              <a:t>project.</a:t>
            </a:r>
            <a:endParaRPr lang="en-US" sz="2400" dirty="0"/>
          </a:p>
        </p:txBody>
      </p:sp>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29</a:t>
            </a:fld>
            <a:endParaRPr lang="en-US"/>
          </a:p>
        </p:txBody>
      </p:sp>
      <p:sp>
        <p:nvSpPr>
          <p:cNvPr id="2" name="Title 1"/>
          <p:cNvSpPr>
            <a:spLocks noGrp="1"/>
          </p:cNvSpPr>
          <p:nvPr>
            <p:ph type="title"/>
          </p:nvPr>
        </p:nvSpPr>
        <p:spPr/>
        <p:txBody>
          <a:bodyPr/>
          <a:lstStyle/>
          <a:p>
            <a:r>
              <a:rPr lang="en-US" sz="4000" b="1" dirty="0"/>
              <a:t>2.5: Objectives of Financial Analysis</a:t>
            </a:r>
          </a:p>
        </p:txBody>
      </p:sp>
    </p:spTree>
    <p:extLst>
      <p:ext uri="{BB962C8B-B14F-4D97-AF65-F5344CB8AC3E}">
        <p14:creationId xmlns:p14="http://schemas.microsoft.com/office/powerpoint/2010/main" val="702270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dirty="0"/>
          </a:p>
        </p:txBody>
      </p:sp>
      <p:sp>
        <p:nvSpPr>
          <p:cNvPr id="5" name="Slide Number Placeholder 4"/>
          <p:cNvSpPr>
            <a:spLocks noGrp="1"/>
          </p:cNvSpPr>
          <p:nvPr>
            <p:ph type="sldNum" sz="quarter" idx="12"/>
          </p:nvPr>
        </p:nvSpPr>
        <p:spPr/>
        <p:txBody>
          <a:bodyPr/>
          <a:lstStyle/>
          <a:p>
            <a:fld id="{95E11320-7313-4A05-9E87-C3F6FA9FA174}" type="slidenum">
              <a:rPr lang="en-US" smtClean="0"/>
              <a:t>3</a:t>
            </a:fld>
            <a:endParaRPr lang="en-US" dirty="0"/>
          </a:p>
        </p:txBody>
      </p:sp>
      <p:sp>
        <p:nvSpPr>
          <p:cNvPr id="2" name="Title 1"/>
          <p:cNvSpPr>
            <a:spLocks noGrp="1"/>
          </p:cNvSpPr>
          <p:nvPr>
            <p:ph type="title"/>
          </p:nvPr>
        </p:nvSpPr>
        <p:spPr>
          <a:xfrm>
            <a:off x="556896" y="338329"/>
            <a:ext cx="10972800" cy="902642"/>
          </a:xfrm>
        </p:spPr>
        <p:txBody>
          <a:bodyPr>
            <a:normAutofit/>
          </a:bodyPr>
          <a:lstStyle/>
          <a:p>
            <a:r>
              <a:rPr lang="en-US" sz="4000" dirty="0"/>
              <a:t>Training Goal </a:t>
            </a:r>
          </a:p>
        </p:txBody>
      </p:sp>
      <p:sp>
        <p:nvSpPr>
          <p:cNvPr id="6" name="Rectangle 5"/>
          <p:cNvSpPr/>
          <p:nvPr/>
        </p:nvSpPr>
        <p:spPr>
          <a:xfrm>
            <a:off x="1069145" y="1617785"/>
            <a:ext cx="9009351" cy="3145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 typeface="Wingdings" pitchFamily="2" charset="2"/>
              <a:buChar char="ü"/>
            </a:pPr>
            <a:r>
              <a:rPr lang="en-US" sz="3200" dirty="0">
                <a:solidFill>
                  <a:schemeClr val="tx1"/>
                </a:solidFill>
              </a:rPr>
              <a:t>To equip and enhance participants’ understanding of the application of CBA techniques for Agricultural policy, programme and project analysis.   </a:t>
            </a:r>
          </a:p>
        </p:txBody>
      </p:sp>
    </p:spTree>
    <p:extLst>
      <p:ext uri="{BB962C8B-B14F-4D97-AF65-F5344CB8AC3E}">
        <p14:creationId xmlns:p14="http://schemas.microsoft.com/office/powerpoint/2010/main" val="3102610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011" y="1071155"/>
            <a:ext cx="11599365" cy="5590902"/>
          </a:xfrm>
        </p:spPr>
        <p:txBody>
          <a:bodyPr>
            <a:normAutofit fontScale="77500" lnSpcReduction="20000"/>
          </a:bodyPr>
          <a:lstStyle/>
          <a:p>
            <a:pPr marL="548640" lvl="0" indent="-571500">
              <a:spcBef>
                <a:spcPts val="1800"/>
              </a:spcBef>
              <a:buFont typeface="+mj-lt"/>
              <a:buAutoNum type="romanLcPeriod"/>
            </a:pPr>
            <a:r>
              <a:rPr lang="en-GB" sz="3100" dirty="0"/>
              <a:t>The analysis should have a clear-cut objective such as maximization of income </a:t>
            </a:r>
            <a:r>
              <a:rPr lang="en-GB" sz="3100" dirty="0" smtClean="0"/>
              <a:t>or efficiency</a:t>
            </a:r>
            <a:endParaRPr lang="en-US" sz="3100" dirty="0"/>
          </a:p>
          <a:p>
            <a:pPr marL="548640" lvl="0" indent="-571500">
              <a:spcBef>
                <a:spcPts val="1800"/>
              </a:spcBef>
              <a:buFont typeface="+mj-lt"/>
              <a:buAutoNum type="romanLcPeriod"/>
            </a:pPr>
            <a:r>
              <a:rPr lang="en-GB" sz="3100" dirty="0"/>
              <a:t>Clearly specify the “with project” and “without Project” scenarios and determine the project </a:t>
            </a:r>
            <a:r>
              <a:rPr lang="en-GB" sz="3100" dirty="0" smtClean="0"/>
              <a:t>lifespan </a:t>
            </a:r>
          </a:p>
          <a:p>
            <a:pPr marL="548640" lvl="0" indent="-571500">
              <a:spcBef>
                <a:spcPts val="1800"/>
              </a:spcBef>
              <a:buFont typeface="+mj-lt"/>
              <a:buAutoNum type="romanLcPeriod"/>
            </a:pPr>
            <a:r>
              <a:rPr lang="en-GB" sz="3100" dirty="0" smtClean="0"/>
              <a:t>Project lifespan is </a:t>
            </a:r>
            <a:r>
              <a:rPr lang="en-GB" sz="3100" dirty="0"/>
              <a:t>usually tied to the </a:t>
            </a:r>
            <a:r>
              <a:rPr lang="en-GB" sz="3100" dirty="0">
                <a:solidFill>
                  <a:srgbClr val="00B050"/>
                </a:solidFill>
              </a:rPr>
              <a:t>technical</a:t>
            </a:r>
            <a:r>
              <a:rPr lang="en-GB" sz="3100" dirty="0"/>
              <a:t> or </a:t>
            </a:r>
            <a:r>
              <a:rPr lang="en-GB" sz="3100" dirty="0">
                <a:solidFill>
                  <a:srgbClr val="00B050"/>
                </a:solidFill>
              </a:rPr>
              <a:t>economic </a:t>
            </a:r>
            <a:r>
              <a:rPr lang="en-GB" sz="3100" dirty="0" smtClean="0">
                <a:solidFill>
                  <a:srgbClr val="00B050"/>
                </a:solidFill>
              </a:rPr>
              <a:t>life </a:t>
            </a:r>
            <a:r>
              <a:rPr lang="en-GB" sz="3100" dirty="0"/>
              <a:t>of the </a:t>
            </a:r>
            <a:r>
              <a:rPr lang="en-GB" sz="3100" dirty="0" smtClean="0"/>
              <a:t>intervention (15 to </a:t>
            </a:r>
            <a:r>
              <a:rPr lang="en-GB" sz="3100" dirty="0"/>
              <a:t>25 years is globally accepted for </a:t>
            </a:r>
            <a:r>
              <a:rPr lang="en-GB" sz="3100" dirty="0" smtClean="0"/>
              <a:t>development projects).</a:t>
            </a:r>
            <a:endParaRPr lang="en-US" sz="3100" dirty="0"/>
          </a:p>
          <a:p>
            <a:pPr marL="548640" lvl="0" indent="-571500">
              <a:spcBef>
                <a:spcPts val="1800"/>
              </a:spcBef>
              <a:buFont typeface="+mj-lt"/>
              <a:buAutoNum type="romanLcPeriod"/>
            </a:pPr>
            <a:r>
              <a:rPr lang="en-GB" sz="3100" dirty="0"/>
              <a:t>For A</a:t>
            </a:r>
            <a:r>
              <a:rPr lang="en-GB" sz="3100" dirty="0" smtClean="0"/>
              <a:t>gricultural interventions such as </a:t>
            </a:r>
            <a:r>
              <a:rPr lang="en-GB" sz="3100" dirty="0"/>
              <a:t>livestock, fisheries, and agro-forestry, projection of area, yield, production, and consumption of output should follow logically. </a:t>
            </a:r>
            <a:endParaRPr lang="en-US" sz="3100" dirty="0"/>
          </a:p>
          <a:p>
            <a:pPr marL="548640" lvl="0" indent="-571500">
              <a:spcBef>
                <a:spcPts val="1800"/>
              </a:spcBef>
              <a:buFont typeface="+mj-lt"/>
              <a:buAutoNum type="romanLcPeriod"/>
            </a:pPr>
            <a:r>
              <a:rPr lang="en-GB" sz="3100" dirty="0" smtClean="0"/>
              <a:t>For </a:t>
            </a:r>
            <a:r>
              <a:rPr lang="en-GB" sz="3100" dirty="0"/>
              <a:t>crop-based </a:t>
            </a:r>
            <a:r>
              <a:rPr lang="en-GB" sz="3100" dirty="0" smtClean="0"/>
              <a:t>projects, </a:t>
            </a:r>
            <a:r>
              <a:rPr lang="en-GB" sz="3100" dirty="0"/>
              <a:t>determine the cropping pattern before project intervention activities (without) and the new cropping pattern</a:t>
            </a:r>
            <a:r>
              <a:rPr lang="en-GB" sz="3100" dirty="0" smtClean="0"/>
              <a:t>.</a:t>
            </a:r>
            <a:endParaRPr lang="en-GB" sz="1500" b="1" dirty="0" smtClean="0">
              <a:solidFill>
                <a:schemeClr val="accent2"/>
              </a:solidFill>
            </a:endParaRPr>
          </a:p>
          <a:p>
            <a:pPr marL="468313" indent="-468313" defTabSz="633413">
              <a:spcBef>
                <a:spcPts val="1200"/>
              </a:spcBef>
              <a:buNone/>
            </a:pPr>
            <a:r>
              <a:rPr lang="en-GB" sz="2600" b="1" dirty="0" smtClean="0">
                <a:solidFill>
                  <a:schemeClr val="accent2"/>
                </a:solidFill>
              </a:rPr>
              <a:t>NOTE</a:t>
            </a:r>
            <a:r>
              <a:rPr lang="en-GB" sz="2600" b="1" dirty="0">
                <a:solidFill>
                  <a:schemeClr val="accent2"/>
                </a:solidFill>
              </a:rPr>
              <a:t>: </a:t>
            </a:r>
          </a:p>
          <a:p>
            <a:pPr marL="468313" indent="-468313" algn="just" defTabSz="633413">
              <a:spcBef>
                <a:spcPts val="1200"/>
              </a:spcBef>
              <a:buNone/>
            </a:pPr>
            <a:r>
              <a:rPr lang="en-US" sz="2600" b="1" dirty="0">
                <a:solidFill>
                  <a:schemeClr val="accent2"/>
                </a:solidFill>
              </a:rPr>
              <a:t>	Sourcing all the required information to efficiently carry out a CBA normally requires a </a:t>
            </a:r>
            <a:r>
              <a:rPr lang="en-US" sz="2600" b="1" dirty="0" smtClean="0">
                <a:solidFill>
                  <a:schemeClr val="accent2"/>
                </a:solidFill>
              </a:rPr>
              <a:t>multi-disciplinary </a:t>
            </a:r>
            <a:r>
              <a:rPr lang="en-US" sz="2600" b="1" dirty="0">
                <a:solidFill>
                  <a:schemeClr val="accent2"/>
                </a:solidFill>
              </a:rPr>
              <a:t>team of experts, including an </a:t>
            </a:r>
            <a:r>
              <a:rPr lang="en-US" sz="2600" b="1" dirty="0" smtClean="0">
                <a:solidFill>
                  <a:schemeClr val="accent2"/>
                </a:solidFill>
              </a:rPr>
              <a:t>economist</a:t>
            </a:r>
            <a:endParaRPr lang="en-US" dirty="0"/>
          </a:p>
        </p:txBody>
      </p:sp>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30</a:t>
            </a:fld>
            <a:endParaRPr lang="en-US"/>
          </a:p>
        </p:txBody>
      </p:sp>
      <p:sp>
        <p:nvSpPr>
          <p:cNvPr id="2" name="Title 1"/>
          <p:cNvSpPr>
            <a:spLocks noGrp="1"/>
          </p:cNvSpPr>
          <p:nvPr>
            <p:ph type="title"/>
          </p:nvPr>
        </p:nvSpPr>
        <p:spPr>
          <a:xfrm>
            <a:off x="556895" y="338329"/>
            <a:ext cx="11160487" cy="628322"/>
          </a:xfrm>
        </p:spPr>
        <p:txBody>
          <a:bodyPr>
            <a:normAutofit fontScale="90000"/>
          </a:bodyPr>
          <a:lstStyle/>
          <a:p>
            <a:r>
              <a:rPr lang="en-US" sz="3600" b="1" dirty="0"/>
              <a:t>2.6 Procedures for Financial Analysis</a:t>
            </a:r>
          </a:p>
        </p:txBody>
      </p:sp>
    </p:spTree>
    <p:extLst>
      <p:ext uri="{BB962C8B-B14F-4D97-AF65-F5344CB8AC3E}">
        <p14:creationId xmlns:p14="http://schemas.microsoft.com/office/powerpoint/2010/main" val="1838589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80677"/>
            <a:ext cx="10972800" cy="4926616"/>
          </a:xfrm>
        </p:spPr>
        <p:txBody>
          <a:bodyPr>
            <a:normAutofit/>
          </a:bodyPr>
          <a:lstStyle/>
          <a:p>
            <a:pPr marL="0" lvl="0" indent="0" defTabSz="280988">
              <a:spcBef>
                <a:spcPts val="600"/>
              </a:spcBef>
              <a:buNone/>
            </a:pPr>
            <a:r>
              <a:rPr lang="en-GB" sz="2400" dirty="0">
                <a:solidFill>
                  <a:srgbClr val="0070C0"/>
                </a:solidFill>
              </a:rPr>
              <a:t>v.</a:t>
            </a:r>
            <a:r>
              <a:rPr lang="en-GB" dirty="0"/>
              <a:t> </a:t>
            </a:r>
            <a:r>
              <a:rPr lang="en-GB" sz="2400" dirty="0"/>
              <a:t>Determine the ‘with’ project situation to estimate the benefit(s) of the </a:t>
            </a:r>
            <a:r>
              <a:rPr lang="en-GB" sz="2400" dirty="0" smtClean="0"/>
              <a:t>	project</a:t>
            </a:r>
            <a:r>
              <a:rPr lang="en-GB" sz="2400" dirty="0"/>
              <a:t>, following which an investment pattern is </a:t>
            </a:r>
            <a:r>
              <a:rPr lang="en-GB" sz="2400" dirty="0" smtClean="0"/>
              <a:t>proposed </a:t>
            </a:r>
            <a:r>
              <a:rPr lang="en-GB" sz="2400" dirty="0"/>
              <a:t>based on	criteria such as:</a:t>
            </a:r>
            <a:endParaRPr lang="en-US" sz="2400" dirty="0"/>
          </a:p>
          <a:p>
            <a:pPr lvl="1">
              <a:spcBef>
                <a:spcPts val="600"/>
              </a:spcBef>
            </a:pPr>
            <a:r>
              <a:rPr lang="en-GB" sz="2400" dirty="0"/>
              <a:t>Farmer’s wishes and aspirations; </a:t>
            </a:r>
            <a:endParaRPr lang="en-US" sz="2400" dirty="0"/>
          </a:p>
          <a:p>
            <a:pPr lvl="1">
              <a:spcBef>
                <a:spcPts val="600"/>
              </a:spcBef>
            </a:pPr>
            <a:r>
              <a:rPr lang="en-GB" sz="2400" dirty="0"/>
              <a:t>Marketing aspects (consumer and/or industrial);</a:t>
            </a:r>
            <a:endParaRPr lang="en-US" sz="2400" dirty="0"/>
          </a:p>
          <a:p>
            <a:pPr lvl="1">
              <a:spcBef>
                <a:spcPts val="600"/>
              </a:spcBef>
            </a:pPr>
            <a:r>
              <a:rPr lang="en-GB" sz="2400" dirty="0"/>
              <a:t>Government regulations;</a:t>
            </a:r>
            <a:endParaRPr lang="en-US" sz="2400" dirty="0"/>
          </a:p>
          <a:p>
            <a:pPr lvl="1">
              <a:spcBef>
                <a:spcPts val="600"/>
              </a:spcBef>
            </a:pPr>
            <a:r>
              <a:rPr lang="en-GB" sz="2400" dirty="0"/>
              <a:t>Crop water requirement;</a:t>
            </a:r>
            <a:endParaRPr lang="en-US" sz="2400" dirty="0"/>
          </a:p>
          <a:p>
            <a:pPr lvl="1">
              <a:spcBef>
                <a:spcPts val="600"/>
              </a:spcBef>
            </a:pPr>
            <a:r>
              <a:rPr lang="en-GB" sz="2400" dirty="0"/>
              <a:t>Rotational consideration;</a:t>
            </a:r>
            <a:endParaRPr lang="en-US" sz="2400" dirty="0"/>
          </a:p>
          <a:p>
            <a:pPr lvl="1">
              <a:spcBef>
                <a:spcPts val="600"/>
              </a:spcBef>
            </a:pPr>
            <a:r>
              <a:rPr lang="en-GB" sz="2400" dirty="0"/>
              <a:t>Access to inputs;</a:t>
            </a:r>
            <a:endParaRPr lang="en-US" sz="2400" dirty="0"/>
          </a:p>
          <a:p>
            <a:pPr lvl="1">
              <a:spcBef>
                <a:spcPts val="600"/>
              </a:spcBef>
            </a:pPr>
            <a:r>
              <a:rPr lang="en-GB" sz="2400" dirty="0"/>
              <a:t>Financial consideration;</a:t>
            </a:r>
          </a:p>
          <a:p>
            <a:pPr lvl="1">
              <a:spcBef>
                <a:spcPts val="600"/>
              </a:spcBef>
            </a:pPr>
            <a:r>
              <a:rPr lang="en-GB" sz="2400" dirty="0"/>
              <a:t>Labour requirement, etc.</a:t>
            </a:r>
            <a:endParaRPr lang="en-US" sz="2400" dirty="0"/>
          </a:p>
          <a:p>
            <a:pPr marL="0" indent="0">
              <a:buNone/>
            </a:pPr>
            <a:endParaRPr lang="en-US" dirty="0"/>
          </a:p>
        </p:txBody>
      </p:sp>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31</a:t>
            </a:fld>
            <a:endParaRPr lang="en-US"/>
          </a:p>
        </p:txBody>
      </p:sp>
      <p:sp>
        <p:nvSpPr>
          <p:cNvPr id="2" name="Title 1"/>
          <p:cNvSpPr>
            <a:spLocks noGrp="1"/>
          </p:cNvSpPr>
          <p:nvPr>
            <p:ph type="title"/>
          </p:nvPr>
        </p:nvSpPr>
        <p:spPr>
          <a:xfrm>
            <a:off x="556896" y="338329"/>
            <a:ext cx="10972800" cy="742347"/>
          </a:xfrm>
        </p:spPr>
        <p:txBody>
          <a:bodyPr>
            <a:normAutofit/>
          </a:bodyPr>
          <a:lstStyle/>
          <a:p>
            <a:r>
              <a:rPr lang="en-US" sz="3600" b="1" dirty="0"/>
              <a:t>2.7 Procedures for Financial Analysis</a:t>
            </a:r>
          </a:p>
        </p:txBody>
      </p:sp>
    </p:spTree>
    <p:extLst>
      <p:ext uri="{BB962C8B-B14F-4D97-AF65-F5344CB8AC3E}">
        <p14:creationId xmlns:p14="http://schemas.microsoft.com/office/powerpoint/2010/main" val="3360051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0235"/>
            <a:ext cx="10972800" cy="5197075"/>
          </a:xfrm>
        </p:spPr>
        <p:txBody>
          <a:bodyPr>
            <a:normAutofit/>
          </a:bodyPr>
          <a:lstStyle/>
          <a:p>
            <a:pPr marL="0" indent="0" defTabSz="339725">
              <a:spcBef>
                <a:spcPts val="1800"/>
              </a:spcBef>
              <a:buNone/>
            </a:pPr>
            <a:r>
              <a:rPr lang="en-GB" sz="2400" dirty="0" smtClean="0">
                <a:solidFill>
                  <a:srgbClr val="0070C0"/>
                </a:solidFill>
              </a:rPr>
              <a:t>vi.</a:t>
            </a:r>
            <a:r>
              <a:rPr lang="en-GB" sz="2400" dirty="0" smtClean="0"/>
              <a:t> 	This </a:t>
            </a:r>
            <a:r>
              <a:rPr lang="en-GB" sz="2400" dirty="0"/>
              <a:t>is followed by the derivation of the cash flow for </a:t>
            </a:r>
            <a:r>
              <a:rPr lang="en-GB" sz="2400" dirty="0" smtClean="0"/>
              <a:t>each enterprise 		promoted </a:t>
            </a:r>
            <a:r>
              <a:rPr lang="en-GB" sz="2400" dirty="0"/>
              <a:t>by the project. </a:t>
            </a:r>
            <a:endParaRPr lang="en-US" sz="2400" dirty="0"/>
          </a:p>
          <a:p>
            <a:pPr marL="468313" indent="-468313" defTabSz="574675">
              <a:spcBef>
                <a:spcPts val="1800"/>
              </a:spcBef>
              <a:buNone/>
            </a:pPr>
            <a:r>
              <a:rPr lang="en-GB" sz="2400" dirty="0">
                <a:solidFill>
                  <a:srgbClr val="0070C0"/>
                </a:solidFill>
              </a:rPr>
              <a:t>vii.</a:t>
            </a:r>
            <a:r>
              <a:rPr lang="en-GB" sz="2400" dirty="0"/>
              <a:t>	</a:t>
            </a:r>
            <a:r>
              <a:rPr lang="en-GB" sz="2400" dirty="0" smtClean="0"/>
              <a:t>	The </a:t>
            </a:r>
            <a:r>
              <a:rPr lang="en-GB" sz="2400" dirty="0"/>
              <a:t>incremental net benefits should be estimated for each enterprise (that is, the difference between the benefits from the 'with' and 'without’ project scenarios).</a:t>
            </a:r>
            <a:endParaRPr lang="en-US" sz="2400" dirty="0"/>
          </a:p>
          <a:p>
            <a:pPr marL="468313" indent="-468313" defTabSz="633413">
              <a:spcBef>
                <a:spcPts val="1800"/>
              </a:spcBef>
              <a:buNone/>
            </a:pPr>
            <a:r>
              <a:rPr lang="en-GB" sz="2400" dirty="0">
                <a:solidFill>
                  <a:srgbClr val="0070C0"/>
                </a:solidFill>
              </a:rPr>
              <a:t>viii</a:t>
            </a:r>
            <a:r>
              <a:rPr lang="en-GB" sz="2400" dirty="0"/>
              <a:t>. The </a:t>
            </a:r>
            <a:r>
              <a:rPr lang="en-GB" sz="2400" dirty="0" smtClean="0"/>
              <a:t>incremental net benefits </a:t>
            </a:r>
            <a:r>
              <a:rPr lang="en-GB" sz="2400" dirty="0"/>
              <a:t>obtained for the average beneficiary are then summed up to obtain the flow of incremental net benefits for the projected number of project participants.</a:t>
            </a:r>
            <a:endParaRPr lang="en-US" sz="2400" dirty="0"/>
          </a:p>
          <a:p>
            <a:pPr marL="468313" indent="-468313" defTabSz="633413">
              <a:spcBef>
                <a:spcPts val="1800"/>
              </a:spcBef>
              <a:buNone/>
            </a:pPr>
            <a:r>
              <a:rPr lang="en-GB" sz="2400" dirty="0">
                <a:solidFill>
                  <a:srgbClr val="0070C0"/>
                </a:solidFill>
              </a:rPr>
              <a:t>ix.</a:t>
            </a:r>
            <a:r>
              <a:rPr lang="en-GB" sz="2400" dirty="0"/>
              <a:t> 	Financial Internal Rate of Return (FIRR) and Financial Net Present Value (NPV) are then estimated for all project beneficiaries, either manually or using excel or other analytical </a:t>
            </a:r>
            <a:r>
              <a:rPr lang="en-GB" sz="2400" dirty="0" smtClean="0"/>
              <a:t>packages.</a:t>
            </a:r>
            <a:endParaRPr lang="en-GB" sz="2400" dirty="0"/>
          </a:p>
          <a:p>
            <a:pPr marL="468313" indent="-468313" defTabSz="633413">
              <a:spcBef>
                <a:spcPts val="1200"/>
              </a:spcBef>
              <a:buNone/>
            </a:pPr>
            <a:endParaRPr lang="en-US" sz="2400" b="1" dirty="0"/>
          </a:p>
        </p:txBody>
      </p:sp>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32</a:t>
            </a:fld>
            <a:endParaRPr lang="en-US"/>
          </a:p>
        </p:txBody>
      </p:sp>
      <p:sp>
        <p:nvSpPr>
          <p:cNvPr id="2" name="Title 1"/>
          <p:cNvSpPr>
            <a:spLocks noGrp="1"/>
          </p:cNvSpPr>
          <p:nvPr>
            <p:ph type="title"/>
          </p:nvPr>
        </p:nvSpPr>
        <p:spPr>
          <a:xfrm>
            <a:off x="556896" y="338329"/>
            <a:ext cx="10972800" cy="742347"/>
          </a:xfrm>
        </p:spPr>
        <p:txBody>
          <a:bodyPr>
            <a:normAutofit/>
          </a:bodyPr>
          <a:lstStyle/>
          <a:p>
            <a:r>
              <a:rPr lang="en-US" sz="3600" b="1" dirty="0"/>
              <a:t>2.8 Procedures for Financial Analysis</a:t>
            </a:r>
          </a:p>
        </p:txBody>
      </p:sp>
    </p:spTree>
    <p:extLst>
      <p:ext uri="{BB962C8B-B14F-4D97-AF65-F5344CB8AC3E}">
        <p14:creationId xmlns:p14="http://schemas.microsoft.com/office/powerpoint/2010/main" val="2299043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Bef>
                <a:spcPts val="1200"/>
              </a:spcBef>
              <a:buNone/>
            </a:pPr>
            <a:r>
              <a:rPr lang="en-GB" b="1" dirty="0"/>
              <a:t>3.1 Time Value of Money</a:t>
            </a:r>
            <a:endParaRPr lang="en-US" b="1" dirty="0"/>
          </a:p>
          <a:p>
            <a:pPr lvl="0">
              <a:spcBef>
                <a:spcPts val="1200"/>
              </a:spcBef>
              <a:buFont typeface="Wingdings" panose="05000000000000000000" pitchFamily="2" charset="2"/>
              <a:buChar char="ü"/>
            </a:pPr>
            <a:r>
              <a:rPr lang="en-GB" dirty="0"/>
              <a:t>Time value of money is an important component in CBA due to the following reasons:</a:t>
            </a:r>
            <a:endParaRPr lang="en-US" dirty="0"/>
          </a:p>
          <a:p>
            <a:pPr lvl="0">
              <a:spcBef>
                <a:spcPts val="1200"/>
              </a:spcBef>
            </a:pPr>
            <a:r>
              <a:rPr lang="en-GB" sz="2800" dirty="0"/>
              <a:t>Inflation;</a:t>
            </a:r>
            <a:endParaRPr lang="en-US" sz="2800" dirty="0"/>
          </a:p>
          <a:p>
            <a:pPr lvl="0">
              <a:spcBef>
                <a:spcPts val="1200"/>
              </a:spcBef>
            </a:pPr>
            <a:r>
              <a:rPr lang="en-GB" sz="2800" dirty="0"/>
              <a:t>Interest earned over a period;</a:t>
            </a:r>
            <a:endParaRPr lang="en-US" sz="2800" dirty="0"/>
          </a:p>
          <a:p>
            <a:pPr lvl="0">
              <a:spcBef>
                <a:spcPts val="1200"/>
              </a:spcBef>
            </a:pPr>
            <a:r>
              <a:rPr lang="en-GB" sz="2800" dirty="0"/>
              <a:t>difference in purchasing power over time;</a:t>
            </a:r>
            <a:endParaRPr lang="en-US" sz="2800" dirty="0"/>
          </a:p>
          <a:p>
            <a:pPr lvl="0">
              <a:spcBef>
                <a:spcPts val="1200"/>
              </a:spcBef>
            </a:pPr>
            <a:r>
              <a:rPr lang="en-GB" sz="2800" dirty="0"/>
              <a:t>Opportunity cost to earn interest on money; and</a:t>
            </a:r>
            <a:endParaRPr lang="en-US" sz="2800" dirty="0"/>
          </a:p>
          <a:p>
            <a:pPr lvl="0">
              <a:spcBef>
                <a:spcPts val="1200"/>
              </a:spcBef>
            </a:pPr>
            <a:r>
              <a:rPr lang="en-GB" sz="2800" dirty="0"/>
              <a:t>Preference of current to future consumption.</a:t>
            </a:r>
            <a:endParaRPr lang="en-US" sz="2800" dirty="0"/>
          </a:p>
        </p:txBody>
      </p:sp>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33</a:t>
            </a:fld>
            <a:endParaRPr lang="en-US"/>
          </a:p>
        </p:txBody>
      </p:sp>
      <p:sp>
        <p:nvSpPr>
          <p:cNvPr id="2" name="Title 1"/>
          <p:cNvSpPr>
            <a:spLocks noGrp="1"/>
          </p:cNvSpPr>
          <p:nvPr>
            <p:ph type="title"/>
          </p:nvPr>
        </p:nvSpPr>
        <p:spPr/>
        <p:txBody>
          <a:bodyPr>
            <a:normAutofit/>
          </a:bodyPr>
          <a:lstStyle/>
          <a:p>
            <a:pPr algn="ctr">
              <a:spcBef>
                <a:spcPts val="1200"/>
              </a:spcBef>
            </a:pPr>
            <a:r>
              <a:rPr lang="en-US" sz="3200" b="1" dirty="0">
                <a:solidFill>
                  <a:srgbClr val="0070C0"/>
                </a:solidFill>
              </a:rPr>
              <a:t>MODULE </a:t>
            </a:r>
            <a:r>
              <a:rPr lang="en-US" sz="3200" b="1" dirty="0" smtClean="0">
                <a:solidFill>
                  <a:srgbClr val="0070C0"/>
                </a:solidFill>
              </a:rPr>
              <a:t>3</a:t>
            </a:r>
            <a:r>
              <a:rPr lang="en-US" sz="3200" b="1" dirty="0" smtClean="0"/>
              <a:t/>
            </a:r>
            <a:br>
              <a:rPr lang="en-US" sz="3200" b="1" dirty="0" smtClean="0"/>
            </a:br>
            <a:r>
              <a:rPr lang="en-US" sz="3200" b="1" dirty="0" smtClean="0"/>
              <a:t>Discounting </a:t>
            </a:r>
            <a:r>
              <a:rPr lang="en-US" sz="3200" b="1" dirty="0"/>
              <a:t>Benefits and Costs in Future </a:t>
            </a:r>
            <a:r>
              <a:rPr lang="en-US" sz="3200" b="1" dirty="0" smtClean="0"/>
              <a:t>Time (Periods)</a:t>
            </a:r>
            <a:endParaRPr lang="en-US" sz="3200" b="1" dirty="0"/>
          </a:p>
        </p:txBody>
      </p:sp>
    </p:spTree>
    <p:extLst>
      <p:ext uri="{BB962C8B-B14F-4D97-AF65-F5344CB8AC3E}">
        <p14:creationId xmlns:p14="http://schemas.microsoft.com/office/powerpoint/2010/main" val="1510749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661183"/>
                <a:ext cx="10972800" cy="5346110"/>
              </a:xfrm>
            </p:spPr>
            <p:txBody>
              <a:bodyPr>
                <a:normAutofit fontScale="92500"/>
              </a:bodyPr>
              <a:lstStyle/>
              <a:p>
                <a:pPr marL="0" indent="0">
                  <a:spcBef>
                    <a:spcPts val="1200"/>
                  </a:spcBef>
                  <a:buNone/>
                </a:pPr>
                <a:r>
                  <a:rPr lang="en-GB" b="1" dirty="0"/>
                  <a:t>3.1.1	Future Value of Money (Compounding)</a:t>
                </a:r>
                <a:endParaRPr lang="en-US" dirty="0"/>
              </a:p>
              <a:p>
                <a:pPr lvl="0">
                  <a:spcBef>
                    <a:spcPts val="1200"/>
                  </a:spcBef>
                  <a:buFont typeface="Wingdings" panose="05000000000000000000" pitchFamily="2" charset="2"/>
                  <a:buChar char="ü"/>
                </a:pPr>
                <a:r>
                  <a:rPr lang="en-GB" dirty="0"/>
                  <a:t>Shows the amount a sum of money grows into over the years at varying interest rates</a:t>
                </a:r>
                <a:endParaRPr lang="en-US" dirty="0">
                  <a:effectLst/>
                </a:endParaRPr>
              </a:p>
              <a:p>
                <a:pPr lvl="0">
                  <a:spcBef>
                    <a:spcPts val="1200"/>
                  </a:spcBef>
                  <a:buFont typeface="Wingdings" panose="05000000000000000000" pitchFamily="2" charset="2"/>
                  <a:buChar char="ü"/>
                </a:pPr>
                <a:r>
                  <a:rPr lang="en-GB" dirty="0"/>
                  <a:t>It entails predicting accumulated future costs </a:t>
                </a:r>
                <a:endParaRPr lang="en-US" dirty="0">
                  <a:effectLst/>
                </a:endParaRPr>
              </a:p>
              <a:p>
                <a:pPr lvl="0">
                  <a:spcBef>
                    <a:spcPts val="1200"/>
                  </a:spcBef>
                  <a:buFont typeface="Wingdings" panose="05000000000000000000" pitchFamily="2" charset="2"/>
                  <a:buChar char="ü"/>
                </a:pPr>
                <a:r>
                  <a:rPr lang="en-GB" dirty="0"/>
                  <a:t>It is specified or derived as detailed in the Equation 2:</a:t>
                </a:r>
              </a:p>
              <a:p>
                <a:pPr lvl="0">
                  <a:buFont typeface="Wingdings" panose="05000000000000000000" pitchFamily="2" charset="2"/>
                  <a:buChar char="ü"/>
                </a:pPr>
                <a:endParaRPr lang="en-GB" dirty="0"/>
              </a:p>
              <a:p>
                <a:pPr marL="68580" lvl="0" indent="0">
                  <a:buNone/>
                </a:pPr>
                <a:r>
                  <a:rPr lang="en-US" sz="1400" dirty="0"/>
                  <a:t>	</a:t>
                </a:r>
                <a14:m>
                  <m:oMath xmlns:m="http://schemas.openxmlformats.org/officeDocument/2006/math">
                    <m:sSup>
                      <m:sSupPr>
                        <m:ctrlPr>
                          <a:rPr lang="en-US" sz="3000" i="1">
                            <a:latin typeface="Cambria Math" panose="02040503050406030204" pitchFamily="18" charset="0"/>
                          </a:rPr>
                        </m:ctrlPr>
                      </m:sSupPr>
                      <m:e>
                        <m:r>
                          <a:rPr lang="en-GB" sz="3000" i="1">
                            <a:latin typeface="Cambria Math"/>
                          </a:rPr>
                          <m:t>𝐹𝑉</m:t>
                        </m:r>
                        <m:r>
                          <a:rPr lang="en-GB" sz="3000" i="1">
                            <a:latin typeface="Cambria Math"/>
                          </a:rPr>
                          <m:t>=</m:t>
                        </m:r>
                        <m:r>
                          <a:rPr lang="en-GB" sz="3000" i="1">
                            <a:latin typeface="Cambria Math"/>
                          </a:rPr>
                          <m:t>𝑃𝑉</m:t>
                        </m:r>
                        <m:r>
                          <a:rPr lang="en-GB" sz="3000" i="1">
                            <a:latin typeface="Cambria Math"/>
                          </a:rPr>
                          <m:t> (1+</m:t>
                        </m:r>
                        <m:r>
                          <a:rPr lang="en-GB" sz="3000" i="1">
                            <a:latin typeface="Cambria Math"/>
                          </a:rPr>
                          <m:t>𝑖</m:t>
                        </m:r>
                        <m:r>
                          <a:rPr lang="en-GB" sz="3000" i="1">
                            <a:latin typeface="Cambria Math"/>
                          </a:rPr>
                          <m:t>)</m:t>
                        </m:r>
                      </m:e>
                      <m:sup>
                        <m:r>
                          <a:rPr lang="en-GB" sz="3000" i="1">
                            <a:latin typeface="Cambria Math"/>
                          </a:rPr>
                          <m:t>𝑛</m:t>
                        </m:r>
                      </m:sup>
                    </m:sSup>
                    <m:r>
                      <a:rPr lang="en-GB" sz="3000" i="1">
                        <a:latin typeface="Cambria Math"/>
                      </a:rPr>
                      <m:t>  </m:t>
                    </m:r>
                  </m:oMath>
                </a14:m>
                <a:r>
                  <a:rPr lang="en-GB" sz="2200" dirty="0"/>
                  <a:t>					(2)</a:t>
                </a:r>
                <a:endParaRPr lang="en-US" sz="2200" dirty="0"/>
              </a:p>
              <a:p>
                <a:pPr marL="0" indent="0">
                  <a:buNone/>
                </a:pPr>
                <a:endParaRPr lang="en-GB" dirty="0"/>
              </a:p>
              <a:p>
                <a:pPr marL="0" indent="0">
                  <a:buNone/>
                </a:pPr>
                <a:r>
                  <a:rPr lang="en-GB" dirty="0" smtClean="0"/>
                  <a:t>	Where</a:t>
                </a:r>
                <a:r>
                  <a:rPr lang="en-GB" dirty="0"/>
                  <a:t>: </a:t>
                </a:r>
                <a:r>
                  <a:rPr lang="en-GB" dirty="0" smtClean="0"/>
                  <a:t>	FV </a:t>
                </a:r>
                <a:r>
                  <a:rPr lang="en-GB" dirty="0"/>
                  <a:t>= Future </a:t>
                </a:r>
                <a:r>
                  <a:rPr lang="en-GB" dirty="0" smtClean="0"/>
                  <a:t>value;</a:t>
                </a:r>
                <a:r>
                  <a:rPr lang="en-GB" dirty="0"/>
                  <a:t>		</a:t>
                </a:r>
                <a:r>
                  <a:rPr lang="en-GB" dirty="0" err="1"/>
                  <a:t>i</a:t>
                </a:r>
                <a:r>
                  <a:rPr lang="en-GB" dirty="0"/>
                  <a:t> = Interest per </a:t>
                </a:r>
                <a:r>
                  <a:rPr lang="en-GB" dirty="0" smtClean="0"/>
                  <a:t>period;</a:t>
                </a:r>
                <a:endParaRPr lang="en-US" dirty="0"/>
              </a:p>
              <a:p>
                <a:pPr marL="0" indent="0">
                  <a:buNone/>
                </a:pPr>
                <a:r>
                  <a:rPr lang="en-GB" dirty="0"/>
                  <a:t>	</a:t>
                </a:r>
                <a:r>
                  <a:rPr lang="en-GB" dirty="0" smtClean="0"/>
                  <a:t>		PV </a:t>
                </a:r>
                <a:r>
                  <a:rPr lang="en-GB" dirty="0"/>
                  <a:t>= Present </a:t>
                </a:r>
                <a:r>
                  <a:rPr lang="en-GB" dirty="0" smtClean="0"/>
                  <a:t>value;</a:t>
                </a:r>
                <a:r>
                  <a:rPr lang="en-GB" dirty="0"/>
                  <a:t>	</a:t>
                </a:r>
                <a:r>
                  <a:rPr lang="en-GB" dirty="0" smtClean="0"/>
                  <a:t>n</a:t>
                </a:r>
                <a:r>
                  <a:rPr lang="en-GB" dirty="0"/>
                  <a:t>= Number of </a:t>
                </a:r>
                <a:r>
                  <a:rPr lang="en-GB" dirty="0" smtClean="0"/>
                  <a:t>periods; and</a:t>
                </a:r>
                <a:endParaRPr lang="en-US" dirty="0"/>
              </a:p>
              <a:p>
                <a:pPr marL="0" indent="0">
                  <a:buNone/>
                </a:pPr>
                <a:r>
                  <a:rPr lang="en-GB" dirty="0"/>
                  <a:t>	    </a:t>
                </a:r>
                <a:r>
                  <a:rPr lang="en-GB" dirty="0" smtClean="0"/>
                  <a:t>		1 </a:t>
                </a:r>
                <a:r>
                  <a:rPr lang="en-GB" dirty="0"/>
                  <a:t>= Constant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661183"/>
                <a:ext cx="10972800" cy="5346110"/>
              </a:xfrm>
              <a:blipFill>
                <a:blip r:embed="rId2"/>
                <a:stretch>
                  <a:fillRect l="-889" t="-91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34</a:t>
            </a:fld>
            <a:endParaRPr lang="en-US"/>
          </a:p>
        </p:txBody>
      </p:sp>
    </p:spTree>
    <p:extLst>
      <p:ext uri="{BB962C8B-B14F-4D97-AF65-F5344CB8AC3E}">
        <p14:creationId xmlns:p14="http://schemas.microsoft.com/office/powerpoint/2010/main" val="646826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618979"/>
                <a:ext cx="10972800" cy="5388314"/>
              </a:xfrm>
            </p:spPr>
            <p:txBody>
              <a:bodyPr>
                <a:normAutofit/>
              </a:bodyPr>
              <a:lstStyle/>
              <a:p>
                <a:pPr marL="0" indent="0">
                  <a:spcBef>
                    <a:spcPts val="1200"/>
                  </a:spcBef>
                  <a:buNone/>
                </a:pPr>
                <a:r>
                  <a:rPr lang="en-GB" b="1" dirty="0"/>
                  <a:t>Exercise 1:</a:t>
                </a:r>
                <a:endParaRPr lang="en-US" dirty="0"/>
              </a:p>
              <a:p>
                <a:pPr marL="0" indent="0">
                  <a:spcBef>
                    <a:spcPts val="1200"/>
                  </a:spcBef>
                  <a:buNone/>
                </a:pPr>
                <a:r>
                  <a:rPr lang="en-GB" dirty="0"/>
                  <a:t>Calculate the amount receivable if a fish farmer invests ₦10,000.00 in his/her fishery enterprise for 10years at 9</a:t>
                </a:r>
                <a:r>
                  <a:rPr lang="en-GB" dirty="0" smtClean="0"/>
                  <a:t>%.</a:t>
                </a:r>
              </a:p>
              <a:p>
                <a:pPr marL="0" indent="0">
                  <a:spcBef>
                    <a:spcPts val="1200"/>
                  </a:spcBef>
                  <a:buNone/>
                </a:pPr>
                <a:endParaRPr lang="en-GB" sz="800" b="1" dirty="0" smtClean="0"/>
              </a:p>
              <a:p>
                <a:pPr marL="0" indent="0">
                  <a:spcBef>
                    <a:spcPts val="1200"/>
                  </a:spcBef>
                  <a:buNone/>
                </a:pPr>
                <a:r>
                  <a:rPr lang="en-GB" b="1" dirty="0" smtClean="0"/>
                  <a:t>Solution</a:t>
                </a:r>
                <a:r>
                  <a:rPr lang="en-GB" b="1" dirty="0"/>
                  <a:t>:</a:t>
                </a:r>
                <a:endParaRPr lang="en-US" dirty="0"/>
              </a:p>
              <a:p>
                <a:pPr marL="0" indent="0">
                  <a:buNone/>
                </a:pPr>
                <a:r>
                  <a:rPr lang="en-GB" dirty="0" smtClean="0">
                    <a:solidFill>
                      <a:srgbClr val="00B050"/>
                    </a:solidFill>
                  </a:rPr>
                  <a:t>FV	= PV (1 + </a:t>
                </a:r>
                <a14:m>
                  <m:oMath xmlns:m="http://schemas.openxmlformats.org/officeDocument/2006/math">
                    <m:r>
                      <a:rPr lang="en-GB" i="1">
                        <a:solidFill>
                          <a:srgbClr val="00B050"/>
                        </a:solidFill>
                        <a:latin typeface="Cambria Math"/>
                      </a:rPr>
                      <m:t> </m:t>
                    </m:r>
                    <m:r>
                      <a:rPr lang="en-GB" i="1">
                        <a:solidFill>
                          <a:srgbClr val="00B050"/>
                        </a:solidFill>
                        <a:latin typeface="Cambria Math"/>
                      </a:rPr>
                      <m:t>𝑖</m:t>
                    </m:r>
                  </m:oMath>
                </a14:m>
                <a:r>
                  <a:rPr lang="en-GB" dirty="0">
                    <a:solidFill>
                      <a:srgbClr val="00B050"/>
                    </a:solidFill>
                  </a:rPr>
                  <a:t>)</a:t>
                </a:r>
                <a:r>
                  <a:rPr lang="en-GB" baseline="30000" dirty="0">
                    <a:solidFill>
                      <a:srgbClr val="00B050"/>
                    </a:solidFill>
                  </a:rPr>
                  <a:t>n</a:t>
                </a:r>
                <a:endParaRPr lang="en-US" dirty="0">
                  <a:solidFill>
                    <a:srgbClr val="00B050"/>
                  </a:solidFill>
                </a:endParaRPr>
              </a:p>
              <a:p>
                <a:pPr marL="0" indent="0">
                  <a:buNone/>
                </a:pPr>
                <a:r>
                  <a:rPr lang="en-GB" dirty="0">
                    <a:solidFill>
                      <a:srgbClr val="00B050"/>
                    </a:solidFill>
                  </a:rPr>
                  <a:t>Where:  </a:t>
                </a:r>
              </a:p>
              <a:p>
                <a:pPr marL="0" indent="0">
                  <a:buNone/>
                </a:pPr>
                <a:r>
                  <a:rPr lang="en-GB" dirty="0" smtClean="0">
                    <a:solidFill>
                      <a:srgbClr val="00B050"/>
                    </a:solidFill>
                  </a:rPr>
                  <a:t>	FV </a:t>
                </a:r>
                <a:r>
                  <a:rPr lang="en-GB" dirty="0">
                    <a:solidFill>
                      <a:srgbClr val="00B050"/>
                    </a:solidFill>
                  </a:rPr>
                  <a:t>= Unknown, </a:t>
                </a:r>
                <a:r>
                  <a:rPr lang="en-GB" dirty="0" smtClean="0">
                    <a:solidFill>
                      <a:srgbClr val="00B050"/>
                    </a:solidFill>
                  </a:rPr>
                  <a:t>	PV </a:t>
                </a:r>
                <a:r>
                  <a:rPr lang="en-GB" dirty="0">
                    <a:solidFill>
                      <a:srgbClr val="00B050"/>
                    </a:solidFill>
                  </a:rPr>
                  <a:t>= ₦10,000.00, </a:t>
                </a:r>
                <a:endParaRPr lang="en-GB" dirty="0" smtClean="0">
                  <a:solidFill>
                    <a:srgbClr val="00B050"/>
                  </a:solidFill>
                </a:endParaRPr>
              </a:p>
              <a:p>
                <a:pPr marL="0" indent="0">
                  <a:buNone/>
                </a:pPr>
                <a:r>
                  <a:rPr lang="en-GB" i="1" dirty="0">
                    <a:solidFill>
                      <a:srgbClr val="00B050"/>
                    </a:solidFill>
                  </a:rPr>
                  <a:t>	</a:t>
                </a:r>
                <a:r>
                  <a:rPr lang="en-GB" i="1" dirty="0" smtClean="0">
                    <a:solidFill>
                      <a:srgbClr val="00B050"/>
                    </a:solidFill>
                  </a:rPr>
                  <a:t>   </a:t>
                </a:r>
                <a:r>
                  <a:rPr lang="en-GB" i="1" dirty="0" err="1" smtClean="0">
                    <a:solidFill>
                      <a:srgbClr val="00B050"/>
                    </a:solidFill>
                  </a:rPr>
                  <a:t>i</a:t>
                </a:r>
                <a:r>
                  <a:rPr lang="en-GB" dirty="0" smtClean="0">
                    <a:solidFill>
                      <a:srgbClr val="00B050"/>
                    </a:solidFill>
                  </a:rPr>
                  <a:t> </a:t>
                </a:r>
                <a:r>
                  <a:rPr lang="en-GB" dirty="0">
                    <a:solidFill>
                      <a:srgbClr val="00B050"/>
                    </a:solidFill>
                  </a:rPr>
                  <a:t>= 9% (0.09), </a:t>
                </a:r>
                <a:r>
                  <a:rPr lang="en-GB" dirty="0" smtClean="0">
                    <a:solidFill>
                      <a:srgbClr val="00B050"/>
                    </a:solidFill>
                  </a:rPr>
                  <a:t>	   n </a:t>
                </a:r>
                <a:r>
                  <a:rPr lang="en-GB" dirty="0">
                    <a:solidFill>
                      <a:srgbClr val="00B050"/>
                    </a:solidFill>
                  </a:rPr>
                  <a:t>= 10years, </a:t>
                </a:r>
                <a:endParaRPr lang="en-US" dirty="0">
                  <a:solidFill>
                    <a:srgbClr val="00B050"/>
                  </a:solidFill>
                </a:endParaRPr>
              </a:p>
              <a:p>
                <a:pPr marL="0" indent="0">
                  <a:buNone/>
                </a:pPr>
                <a:r>
                  <a:rPr lang="en-GB" dirty="0" smtClean="0">
                    <a:solidFill>
                      <a:srgbClr val="00B050"/>
                    </a:solidFill>
                  </a:rPr>
                  <a:t>	FV = </a:t>
                </a:r>
                <a:r>
                  <a:rPr lang="en-GB" dirty="0">
                    <a:solidFill>
                      <a:srgbClr val="00B050"/>
                    </a:solidFill>
                  </a:rPr>
                  <a:t>10,000 (1 + 0.09)</a:t>
                </a:r>
                <a:r>
                  <a:rPr lang="en-GB" baseline="30000" dirty="0">
                    <a:solidFill>
                      <a:srgbClr val="00B050"/>
                    </a:solidFill>
                  </a:rPr>
                  <a:t>10</a:t>
                </a:r>
                <a:endParaRPr lang="en-US" dirty="0">
                  <a:solidFill>
                    <a:srgbClr val="00B050"/>
                  </a:solidFill>
                </a:endParaRPr>
              </a:p>
              <a:p>
                <a:pPr marL="0" indent="0">
                  <a:buNone/>
                </a:pPr>
                <a:r>
                  <a:rPr lang="en-GB" dirty="0">
                    <a:solidFill>
                      <a:srgbClr val="00B050"/>
                    </a:solidFill>
                  </a:rPr>
                  <a:t>	 </a:t>
                </a:r>
                <a:r>
                  <a:rPr lang="en-GB" dirty="0" smtClean="0">
                    <a:solidFill>
                      <a:srgbClr val="00B050"/>
                    </a:solidFill>
                  </a:rPr>
                  <a:t>    = </a:t>
                </a:r>
                <a:r>
                  <a:rPr lang="en-GB" dirty="0">
                    <a:solidFill>
                      <a:srgbClr val="00B050"/>
                    </a:solidFill>
                  </a:rPr>
                  <a:t>₦23,673.64</a:t>
                </a:r>
                <a:endParaRPr lang="en-US" dirty="0">
                  <a:solidFill>
                    <a:srgbClr val="00B05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618979"/>
                <a:ext cx="10972800" cy="5388314"/>
              </a:xfrm>
              <a:blipFill>
                <a:blip r:embed="rId2"/>
                <a:stretch>
                  <a:fillRect l="-1056" t="-113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35</a:t>
            </a:fld>
            <a:endParaRPr lang="en-US"/>
          </a:p>
        </p:txBody>
      </p:sp>
    </p:spTree>
    <p:extLst>
      <p:ext uri="{BB962C8B-B14F-4D97-AF65-F5344CB8AC3E}">
        <p14:creationId xmlns:p14="http://schemas.microsoft.com/office/powerpoint/2010/main" val="90581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0166" y="351693"/>
                <a:ext cx="11132234" cy="5655600"/>
              </a:xfrm>
            </p:spPr>
            <p:txBody>
              <a:bodyPr>
                <a:normAutofit/>
              </a:bodyPr>
              <a:lstStyle/>
              <a:p>
                <a:pPr marL="109728" indent="0">
                  <a:buNone/>
                </a:pPr>
                <a:r>
                  <a:rPr lang="en-GB" b="1" dirty="0"/>
                  <a:t>3.1.2 Present Value of Money (Discounting)</a:t>
                </a:r>
                <a:endParaRPr lang="en-US" dirty="0"/>
              </a:p>
              <a:p>
                <a:pPr lvl="0">
                  <a:spcBef>
                    <a:spcPts val="1200"/>
                  </a:spcBef>
                  <a:buFont typeface="Wingdings" panose="05000000000000000000" pitchFamily="2" charset="2"/>
                  <a:buChar char="ü"/>
                </a:pPr>
                <a:r>
                  <a:rPr lang="en-GB" sz="2600" dirty="0"/>
                  <a:t>Premised on popular adage “a bird in hand is worth two in the bush”.</a:t>
                </a:r>
                <a:endParaRPr lang="en-US" sz="2600" dirty="0"/>
              </a:p>
              <a:p>
                <a:pPr lvl="0">
                  <a:spcBef>
                    <a:spcPts val="1200"/>
                  </a:spcBef>
                  <a:buFont typeface="Wingdings" panose="05000000000000000000" pitchFamily="2" charset="2"/>
                  <a:buChar char="ü"/>
                </a:pPr>
                <a:r>
                  <a:rPr lang="en-GB" sz="2600" dirty="0"/>
                  <a:t>Value of Naira now is worth more than a Naira in a future date</a:t>
                </a:r>
                <a:endParaRPr lang="en-US" sz="2600" dirty="0"/>
              </a:p>
              <a:p>
                <a:pPr lvl="0">
                  <a:spcBef>
                    <a:spcPts val="1200"/>
                  </a:spcBef>
                  <a:buFont typeface="Wingdings" panose="05000000000000000000" pitchFamily="2" charset="2"/>
                  <a:buChar char="ü"/>
                </a:pPr>
                <a:r>
                  <a:rPr lang="en-GB" sz="2600" dirty="0"/>
                  <a:t>A technique for reducing future costs and benefits to their present worth</a:t>
                </a:r>
                <a:endParaRPr lang="en-US" sz="2600" dirty="0"/>
              </a:p>
              <a:p>
                <a:pPr>
                  <a:spcBef>
                    <a:spcPts val="1200"/>
                  </a:spcBef>
                  <a:buFont typeface="Wingdings" panose="05000000000000000000" pitchFamily="2" charset="2"/>
                  <a:buChar char="ü"/>
                </a:pPr>
                <a:r>
                  <a:rPr lang="en-GB" sz="2600" dirty="0"/>
                  <a:t>The present value model is specified in Equation </a:t>
                </a:r>
                <a:r>
                  <a:rPr lang="en-GB" sz="2600" dirty="0" smtClean="0"/>
                  <a:t>3</a:t>
                </a:r>
              </a:p>
              <a:p>
                <a:pPr marL="0" lvl="0" indent="0" algn="ctr">
                  <a:buClr>
                    <a:srgbClr val="2DA2BF"/>
                  </a:buClr>
                  <a:buNone/>
                </a:pPr>
                <a14:m>
                  <m:oMath xmlns:m="http://schemas.openxmlformats.org/officeDocument/2006/math">
                    <m:r>
                      <a:rPr lang="en-GB" sz="2800" i="1">
                        <a:solidFill>
                          <a:prstClr val="black"/>
                        </a:solidFill>
                        <a:latin typeface="Cambria Math"/>
                      </a:rPr>
                      <m:t>𝑃𝑉</m:t>
                    </m:r>
                    <m:r>
                      <a:rPr lang="en-GB" sz="2800" i="1">
                        <a:solidFill>
                          <a:prstClr val="black"/>
                        </a:solidFill>
                        <a:latin typeface="Cambria Math"/>
                      </a:rPr>
                      <m:t>= </m:t>
                    </m:r>
                    <m:f>
                      <m:fPr>
                        <m:ctrlPr>
                          <a:rPr lang="en-US" sz="2800" i="1">
                            <a:solidFill>
                              <a:prstClr val="black"/>
                            </a:solidFill>
                            <a:latin typeface="Cambria Math" panose="02040503050406030204" pitchFamily="18" charset="0"/>
                          </a:rPr>
                        </m:ctrlPr>
                      </m:fPr>
                      <m:num>
                        <m:r>
                          <a:rPr lang="en-GB" sz="2800" i="1">
                            <a:solidFill>
                              <a:prstClr val="black"/>
                            </a:solidFill>
                            <a:latin typeface="Cambria Math"/>
                          </a:rPr>
                          <m:t>𝐹𝑉</m:t>
                        </m:r>
                      </m:num>
                      <m:den>
                        <m:r>
                          <a:rPr lang="en-GB" sz="2800" i="1">
                            <a:solidFill>
                              <a:prstClr val="black"/>
                            </a:solidFill>
                            <a:latin typeface="Cambria Math"/>
                          </a:rPr>
                          <m:t>(</m:t>
                        </m:r>
                        <m:sSup>
                          <m:sSupPr>
                            <m:ctrlPr>
                              <a:rPr lang="en-US" sz="2800" i="1">
                                <a:solidFill>
                                  <a:prstClr val="black"/>
                                </a:solidFill>
                                <a:latin typeface="Cambria Math" panose="02040503050406030204" pitchFamily="18" charset="0"/>
                              </a:rPr>
                            </m:ctrlPr>
                          </m:sSupPr>
                          <m:e>
                            <m:r>
                              <a:rPr lang="en-GB" sz="2800" i="1">
                                <a:solidFill>
                                  <a:prstClr val="black"/>
                                </a:solidFill>
                                <a:latin typeface="Cambria Math"/>
                              </a:rPr>
                              <m:t>1+</m:t>
                            </m:r>
                            <m:r>
                              <a:rPr lang="en-GB" sz="2800" i="1">
                                <a:solidFill>
                                  <a:prstClr val="black"/>
                                </a:solidFill>
                                <a:latin typeface="Cambria Math"/>
                              </a:rPr>
                              <m:t>𝑟</m:t>
                            </m:r>
                            <m:r>
                              <a:rPr lang="en-GB" sz="2800" i="1">
                                <a:solidFill>
                                  <a:prstClr val="black"/>
                                </a:solidFill>
                                <a:latin typeface="Cambria Math"/>
                              </a:rPr>
                              <m:t>)</m:t>
                            </m:r>
                          </m:e>
                          <m:sup>
                            <m:r>
                              <a:rPr lang="en-GB" sz="2800" i="1">
                                <a:solidFill>
                                  <a:prstClr val="black"/>
                                </a:solidFill>
                                <a:latin typeface="Cambria Math"/>
                              </a:rPr>
                              <m:t>𝑛</m:t>
                            </m:r>
                          </m:sup>
                        </m:sSup>
                      </m:den>
                    </m:f>
                  </m:oMath>
                </a14:m>
                <a:r>
                  <a:rPr lang="en-GB" sz="2000" dirty="0">
                    <a:solidFill>
                      <a:prstClr val="black"/>
                    </a:solidFill>
                  </a:rPr>
                  <a:t>						(3)</a:t>
                </a:r>
              </a:p>
              <a:p>
                <a:pPr marL="0" lvl="0" indent="0" algn="ctr">
                  <a:buClr>
                    <a:srgbClr val="2DA2BF"/>
                  </a:buClr>
                  <a:buNone/>
                </a:pPr>
                <a:endParaRPr lang="en-US" sz="2000" dirty="0">
                  <a:solidFill>
                    <a:prstClr val="black"/>
                  </a:solidFill>
                </a:endParaRPr>
              </a:p>
              <a:p>
                <a:pPr marL="0" lvl="0" indent="0">
                  <a:buClr>
                    <a:srgbClr val="2DA2BF"/>
                  </a:buClr>
                  <a:buNone/>
                </a:pPr>
                <a:r>
                  <a:rPr lang="en-GB" sz="2000" dirty="0">
                    <a:solidFill>
                      <a:prstClr val="black"/>
                    </a:solidFill>
                  </a:rPr>
                  <a:t>Where:		PV = Present </a:t>
                </a:r>
                <a:r>
                  <a:rPr lang="en-GB" sz="2000" dirty="0" smtClean="0">
                    <a:solidFill>
                      <a:prstClr val="black"/>
                    </a:solidFill>
                  </a:rPr>
                  <a:t>value;</a:t>
                </a:r>
                <a:r>
                  <a:rPr lang="en-GB" sz="2000" dirty="0">
                    <a:solidFill>
                      <a:prstClr val="black"/>
                    </a:solidFill>
                  </a:rPr>
                  <a:t>		FV = Future </a:t>
                </a:r>
                <a:r>
                  <a:rPr lang="en-GB" sz="2000" dirty="0" smtClean="0">
                    <a:solidFill>
                      <a:prstClr val="black"/>
                    </a:solidFill>
                  </a:rPr>
                  <a:t>value;</a:t>
                </a:r>
                <a:endParaRPr lang="en-US" sz="2000" dirty="0">
                  <a:solidFill>
                    <a:prstClr val="black"/>
                  </a:solidFill>
                </a:endParaRPr>
              </a:p>
              <a:p>
                <a:pPr marL="0" lvl="0" indent="0">
                  <a:buClr>
                    <a:srgbClr val="2DA2BF"/>
                  </a:buClr>
                  <a:buNone/>
                </a:pPr>
                <a:r>
                  <a:rPr lang="en-GB" sz="2000" dirty="0">
                    <a:solidFill>
                      <a:prstClr val="black"/>
                    </a:solidFill>
                  </a:rPr>
                  <a:t>                     	1 = </a:t>
                </a:r>
                <a:r>
                  <a:rPr lang="en-GB" sz="2000" dirty="0" smtClean="0">
                    <a:solidFill>
                      <a:prstClr val="black"/>
                    </a:solidFill>
                  </a:rPr>
                  <a:t>Constant;                     </a:t>
                </a:r>
                <a:r>
                  <a:rPr lang="en-GB" sz="2000" dirty="0">
                    <a:solidFill>
                      <a:prstClr val="black"/>
                    </a:solidFill>
                  </a:rPr>
                  <a:t>	   r = Discount </a:t>
                </a:r>
                <a:r>
                  <a:rPr lang="en-GB" sz="2000" dirty="0" smtClean="0">
                    <a:solidFill>
                      <a:prstClr val="black"/>
                    </a:solidFill>
                  </a:rPr>
                  <a:t>rate; and</a:t>
                </a:r>
                <a:endParaRPr lang="en-US" sz="2000" dirty="0">
                  <a:solidFill>
                    <a:prstClr val="black"/>
                  </a:solidFill>
                </a:endParaRPr>
              </a:p>
              <a:p>
                <a:pPr marL="0" lvl="0" indent="0">
                  <a:buClr>
                    <a:srgbClr val="2DA2BF"/>
                  </a:buClr>
                  <a:buNone/>
                </a:pPr>
                <a:r>
                  <a:rPr lang="en-GB" sz="2000" dirty="0">
                    <a:solidFill>
                      <a:prstClr val="black"/>
                    </a:solidFill>
                  </a:rPr>
                  <a:t>                      	 n = Number of </a:t>
                </a:r>
                <a:r>
                  <a:rPr lang="en-GB" sz="2000" dirty="0" smtClean="0">
                    <a:solidFill>
                      <a:prstClr val="black"/>
                    </a:solidFill>
                  </a:rPr>
                  <a:t>periods.</a:t>
                </a:r>
                <a:endParaRPr lang="en-US" sz="2000" dirty="0">
                  <a:solidFill>
                    <a:prstClr val="black"/>
                  </a:solidFill>
                </a:endParaRPr>
              </a:p>
              <a:p>
                <a:pPr>
                  <a:buFont typeface="Wingdings" panose="05000000000000000000" pitchFamily="2" charset="2"/>
                  <a:buChar char="ü"/>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0166" y="351693"/>
                <a:ext cx="11132234" cy="5655600"/>
              </a:xfrm>
              <a:blipFill>
                <a:blip r:embed="rId2"/>
                <a:stretch>
                  <a:fillRect l="-602" t="-1079" r="-1424" b="-140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36</a:t>
            </a:fld>
            <a:endParaRPr lang="en-US"/>
          </a:p>
        </p:txBody>
      </p:sp>
    </p:spTree>
    <p:extLst>
      <p:ext uri="{BB962C8B-B14F-4D97-AF65-F5344CB8AC3E}">
        <p14:creationId xmlns:p14="http://schemas.microsoft.com/office/powerpoint/2010/main" val="2254540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GB" dirty="0"/>
                  <a:t>Where a series of cash flows are involved, the formula becomes Equation </a:t>
                </a:r>
                <a:r>
                  <a:rPr lang="en-GB" dirty="0" smtClean="0"/>
                  <a:t>4</a:t>
                </a:r>
              </a:p>
              <a:p>
                <a:pPr marL="0" indent="0">
                  <a:buNone/>
                </a:pPr>
                <a:endParaRPr lang="en-US" dirty="0"/>
              </a:p>
              <a:p>
                <a:pPr marL="0" indent="0">
                  <a:buNone/>
                </a:pPr>
                <a:r>
                  <a:rPr lang="en-US" dirty="0" smtClean="0"/>
                  <a:t>	PV = </a:t>
                </a:r>
                <a14:m>
                  <m:oMath xmlns:m="http://schemas.openxmlformats.org/officeDocument/2006/math">
                    <m:nary>
                      <m:naryPr>
                        <m:chr m:val="∑"/>
                        <m:limLoc m:val="undOvr"/>
                        <m:ctrlPr>
                          <a:rPr lang="en-US" sz="2800" i="1">
                            <a:latin typeface="Cambria Math" panose="02040503050406030204" pitchFamily="18" charset="0"/>
                          </a:rPr>
                        </m:ctrlPr>
                      </m:naryPr>
                      <m:sub>
                        <m:r>
                          <a:rPr lang="en-GB" sz="2800" i="1">
                            <a:latin typeface="Cambria Math"/>
                          </a:rPr>
                          <m:t>𝑖</m:t>
                        </m:r>
                        <m:r>
                          <a:rPr lang="en-GB" sz="2800" i="1">
                            <a:latin typeface="Cambria Math"/>
                          </a:rPr>
                          <m:t>=1</m:t>
                        </m:r>
                      </m:sub>
                      <m:sup>
                        <m:r>
                          <a:rPr lang="en-GB" sz="2800" i="1">
                            <a:latin typeface="Cambria Math"/>
                          </a:rPr>
                          <m:t>𝑛</m:t>
                        </m:r>
                      </m:sup>
                      <m:e>
                        <m:f>
                          <m:fPr>
                            <m:ctrlPr>
                              <a:rPr lang="en-US" sz="2800" i="1">
                                <a:latin typeface="Cambria Math" panose="02040503050406030204" pitchFamily="18" charset="0"/>
                              </a:rPr>
                            </m:ctrlPr>
                          </m:fPr>
                          <m:num>
                            <m:r>
                              <a:rPr lang="en-GB" sz="2800" i="1">
                                <a:latin typeface="Cambria Math"/>
                              </a:rPr>
                              <m:t>𝐹𝑉</m:t>
                            </m:r>
                          </m:num>
                          <m:den>
                            <m:sSup>
                              <m:sSupPr>
                                <m:ctrlPr>
                                  <a:rPr lang="en-US" sz="2800" i="1">
                                    <a:latin typeface="Cambria Math" panose="02040503050406030204" pitchFamily="18" charset="0"/>
                                  </a:rPr>
                                </m:ctrlPr>
                              </m:sSupPr>
                              <m:e>
                                <m:r>
                                  <a:rPr lang="en-GB" sz="2800" i="1">
                                    <a:latin typeface="Cambria Math"/>
                                  </a:rPr>
                                  <m:t>(1+</m:t>
                                </m:r>
                                <m:r>
                                  <a:rPr lang="en-GB" sz="2800" i="1">
                                    <a:latin typeface="Cambria Math"/>
                                  </a:rPr>
                                  <m:t>𝑟</m:t>
                                </m:r>
                                <m:r>
                                  <a:rPr lang="en-GB" sz="2800" i="1">
                                    <a:latin typeface="Cambria Math"/>
                                  </a:rPr>
                                  <m:t>)</m:t>
                                </m:r>
                              </m:e>
                              <m:sup>
                                <m:r>
                                  <a:rPr lang="en-GB" sz="2800" i="1">
                                    <a:latin typeface="Cambria Math"/>
                                  </a:rPr>
                                  <m:t>𝑛</m:t>
                                </m:r>
                              </m:sup>
                            </m:sSup>
                          </m:den>
                        </m:f>
                      </m:e>
                    </m:nary>
                  </m:oMath>
                </a14:m>
                <a:r>
                  <a:rPr lang="en-GB" dirty="0"/>
                  <a:t>						(4)</a:t>
                </a:r>
                <a:endParaRPr lang="en-US" dirty="0"/>
              </a:p>
              <a:p>
                <a:pPr marL="0" indent="0">
                  <a:buNone/>
                </a:pPr>
                <a:endParaRPr lang="en-GB" sz="800" dirty="0" smtClean="0"/>
              </a:p>
              <a:p>
                <a:pPr marL="0" indent="0">
                  <a:buNone/>
                </a:pPr>
                <a:r>
                  <a:rPr lang="en-GB" dirty="0" smtClean="0"/>
                  <a:t>Where</a:t>
                </a:r>
                <a:r>
                  <a:rPr lang="en-GB" dirty="0"/>
                  <a:t>: </a:t>
                </a:r>
                <a:endParaRPr lang="en-US" dirty="0"/>
              </a:p>
              <a:p>
                <a:pPr marL="0" indent="0">
                  <a:buNone/>
                </a:pPr>
                <a:r>
                  <a:rPr lang="en-GB" dirty="0"/>
                  <a:t>PV = Present </a:t>
                </a:r>
                <a:r>
                  <a:rPr lang="en-GB" dirty="0" smtClean="0"/>
                  <a:t>value;</a:t>
                </a:r>
                <a:r>
                  <a:rPr lang="en-GB" dirty="0"/>
                  <a:t>		     FV = Future cash </a:t>
                </a:r>
                <a:r>
                  <a:rPr lang="en-GB" dirty="0" smtClean="0"/>
                  <a:t>flows;</a:t>
                </a:r>
                <a:endParaRPr lang="en-US" dirty="0"/>
              </a:p>
              <a:p>
                <a:pPr marL="0" indent="0">
                  <a:buNone/>
                </a:pPr>
                <a:r>
                  <a:rPr lang="en-GB" dirty="0"/>
                  <a:t>1 = </a:t>
                </a:r>
                <a:r>
                  <a:rPr lang="en-GB" dirty="0" smtClean="0"/>
                  <a:t>Constant;</a:t>
                </a:r>
                <a:r>
                  <a:rPr lang="en-GB" dirty="0"/>
                  <a:t>			      r = Discount </a:t>
                </a:r>
                <a:r>
                  <a:rPr lang="en-GB" dirty="0" smtClean="0"/>
                  <a:t>rate;</a:t>
                </a:r>
                <a:endParaRPr lang="en-US" dirty="0"/>
              </a:p>
              <a:p>
                <a:pPr marL="0" indent="0">
                  <a:buNone/>
                </a:pPr>
                <a:r>
                  <a:rPr lang="en-GB" dirty="0"/>
                  <a:t>n = Number of </a:t>
                </a:r>
                <a:r>
                  <a:rPr lang="en-GB" dirty="0" smtClean="0"/>
                  <a:t>periods;               </a:t>
                </a:r>
                <a:r>
                  <a:rPr lang="en-GB" dirty="0"/>
                  <a:t>∑= Summation </a:t>
                </a:r>
                <a:r>
                  <a:rPr lang="en-GB" dirty="0" smtClean="0"/>
                  <a:t>sign.</a:t>
                </a: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56" t="-134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37</a:t>
            </a:fld>
            <a:endParaRPr lang="en-US"/>
          </a:p>
        </p:txBody>
      </p:sp>
      <p:sp>
        <p:nvSpPr>
          <p:cNvPr id="7" name="Rectangle 6"/>
          <p:cNvSpPr/>
          <p:nvPr/>
        </p:nvSpPr>
        <p:spPr>
          <a:xfrm>
            <a:off x="609600" y="557999"/>
            <a:ext cx="10813366" cy="507831"/>
          </a:xfrm>
          <a:prstGeom prst="rect">
            <a:avLst/>
          </a:prstGeom>
        </p:spPr>
        <p:txBody>
          <a:bodyPr wrap="square">
            <a:spAutoFit/>
          </a:bodyPr>
          <a:lstStyle/>
          <a:p>
            <a:pPr marL="109728" lvl="0">
              <a:spcBef>
                <a:spcPts val="400"/>
              </a:spcBef>
              <a:buClr>
                <a:srgbClr val="2DA2BF"/>
              </a:buClr>
              <a:buSzPct val="68000"/>
            </a:pPr>
            <a:r>
              <a:rPr lang="en-GB" sz="2700" b="1" dirty="0">
                <a:solidFill>
                  <a:prstClr val="black"/>
                </a:solidFill>
                <a:latin typeface="Century Gothic" panose="020B0502020202020204" pitchFamily="34" charset="0"/>
                <a:cs typeface="Arial" panose="020B0604020202020204" pitchFamily="34" charset="0"/>
              </a:rPr>
              <a:t>3.1.2 Present Value of Money </a:t>
            </a:r>
            <a:r>
              <a:rPr lang="en-GB" sz="2700" b="1" dirty="0" smtClean="0">
                <a:solidFill>
                  <a:prstClr val="black"/>
                </a:solidFill>
                <a:latin typeface="Century Gothic" panose="020B0502020202020204" pitchFamily="34" charset="0"/>
                <a:cs typeface="Arial" panose="020B0604020202020204" pitchFamily="34" charset="0"/>
              </a:rPr>
              <a:t>(Continues…)</a:t>
            </a:r>
            <a:endParaRPr lang="en-US" sz="2700" dirty="0">
              <a:solidFill>
                <a:prstClr val="black"/>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4157888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590843"/>
                <a:ext cx="10972800" cy="5416449"/>
              </a:xfrm>
            </p:spPr>
            <p:txBody>
              <a:bodyPr>
                <a:normAutofit/>
              </a:bodyPr>
              <a:lstStyle/>
              <a:p>
                <a:pPr marL="0" indent="0" algn="just">
                  <a:spcBef>
                    <a:spcPts val="1200"/>
                  </a:spcBef>
                  <a:buNone/>
                </a:pPr>
                <a:r>
                  <a:rPr lang="en-GB" b="1" dirty="0"/>
                  <a:t>Exercise 2:</a:t>
                </a:r>
                <a:r>
                  <a:rPr lang="en-GB" dirty="0"/>
                  <a:t>	 What is the present value of a piece of land expected to be purchased for a new rice enterprise expansion in three years at a cost of ₦150,000.00 and discount rate of 25%?</a:t>
                </a:r>
                <a:endParaRPr lang="en-US" dirty="0"/>
              </a:p>
              <a:p>
                <a:pPr marL="0" indent="0">
                  <a:spcBef>
                    <a:spcPts val="1200"/>
                  </a:spcBef>
                  <a:buNone/>
                </a:pPr>
                <a:endParaRPr lang="en-GB" b="1" dirty="0" smtClean="0"/>
              </a:p>
              <a:p>
                <a:pPr marL="0" indent="0">
                  <a:spcBef>
                    <a:spcPts val="1200"/>
                  </a:spcBef>
                  <a:buNone/>
                </a:pPr>
                <a:r>
                  <a:rPr lang="en-GB" b="1" dirty="0" smtClean="0">
                    <a:solidFill>
                      <a:srgbClr val="00B050"/>
                    </a:solidFill>
                  </a:rPr>
                  <a:t>Solution</a:t>
                </a:r>
                <a:r>
                  <a:rPr lang="en-GB" b="1" dirty="0">
                    <a:solidFill>
                      <a:srgbClr val="00B050"/>
                    </a:solidFill>
                  </a:rPr>
                  <a:t>:</a:t>
                </a:r>
                <a:r>
                  <a:rPr lang="en-US" dirty="0">
                    <a:solidFill>
                      <a:srgbClr val="00B050"/>
                    </a:solidFill>
                  </a:rPr>
                  <a:t>       </a:t>
                </a:r>
                <a14:m>
                  <m:oMath xmlns:m="http://schemas.openxmlformats.org/officeDocument/2006/math">
                    <m:r>
                      <a:rPr lang="en-GB" sz="2400" i="1">
                        <a:solidFill>
                          <a:srgbClr val="00B050"/>
                        </a:solidFill>
                        <a:latin typeface="Cambria Math"/>
                      </a:rPr>
                      <m:t>𝑃𝑉</m:t>
                    </m:r>
                    <m:r>
                      <a:rPr lang="en-GB" sz="2400" i="1">
                        <a:solidFill>
                          <a:srgbClr val="00B050"/>
                        </a:solidFill>
                        <a:latin typeface="Cambria Math"/>
                      </a:rPr>
                      <m:t>= </m:t>
                    </m:r>
                    <m:f>
                      <m:fPr>
                        <m:ctrlPr>
                          <a:rPr lang="en-US" sz="2400" i="1">
                            <a:solidFill>
                              <a:srgbClr val="00B050"/>
                            </a:solidFill>
                            <a:latin typeface="Cambria Math" panose="02040503050406030204" pitchFamily="18" charset="0"/>
                          </a:rPr>
                        </m:ctrlPr>
                      </m:fPr>
                      <m:num>
                        <m:r>
                          <a:rPr lang="en-GB" sz="2400" i="1">
                            <a:solidFill>
                              <a:srgbClr val="00B050"/>
                            </a:solidFill>
                            <a:latin typeface="Cambria Math"/>
                          </a:rPr>
                          <m:t>𝐹𝑉</m:t>
                        </m:r>
                      </m:num>
                      <m:den>
                        <m:r>
                          <a:rPr lang="en-GB" sz="2400" i="1">
                            <a:solidFill>
                              <a:srgbClr val="00B050"/>
                            </a:solidFill>
                            <a:latin typeface="Cambria Math"/>
                          </a:rPr>
                          <m:t>(</m:t>
                        </m:r>
                        <m:sSup>
                          <m:sSupPr>
                            <m:ctrlPr>
                              <a:rPr lang="en-US" sz="2400" i="1">
                                <a:solidFill>
                                  <a:srgbClr val="00B050"/>
                                </a:solidFill>
                                <a:latin typeface="Cambria Math" panose="02040503050406030204" pitchFamily="18" charset="0"/>
                              </a:rPr>
                            </m:ctrlPr>
                          </m:sSupPr>
                          <m:e>
                            <m:r>
                              <a:rPr lang="en-GB" sz="2400" i="1">
                                <a:solidFill>
                                  <a:srgbClr val="00B050"/>
                                </a:solidFill>
                                <a:latin typeface="Cambria Math"/>
                              </a:rPr>
                              <m:t>1+</m:t>
                            </m:r>
                            <m:r>
                              <a:rPr lang="en-GB" sz="2400" i="1">
                                <a:solidFill>
                                  <a:srgbClr val="00B050"/>
                                </a:solidFill>
                                <a:latin typeface="Cambria Math"/>
                              </a:rPr>
                              <m:t>𝑟</m:t>
                            </m:r>
                            <m:r>
                              <a:rPr lang="en-GB" sz="2400" i="1">
                                <a:solidFill>
                                  <a:srgbClr val="00B050"/>
                                </a:solidFill>
                                <a:latin typeface="Cambria Math"/>
                              </a:rPr>
                              <m:t>)</m:t>
                            </m:r>
                          </m:e>
                          <m:sup>
                            <m:r>
                              <a:rPr lang="en-GB" sz="2400" i="1">
                                <a:solidFill>
                                  <a:srgbClr val="00B050"/>
                                </a:solidFill>
                                <a:latin typeface="Cambria Math"/>
                              </a:rPr>
                              <m:t>𝑛</m:t>
                            </m:r>
                          </m:sup>
                        </m:sSup>
                      </m:den>
                    </m:f>
                  </m:oMath>
                </a14:m>
                <a:endParaRPr lang="en-US" sz="2400" dirty="0">
                  <a:solidFill>
                    <a:srgbClr val="00B050"/>
                  </a:solidFill>
                </a:endParaRPr>
              </a:p>
              <a:p>
                <a:pPr marL="0" indent="0">
                  <a:buNone/>
                </a:pPr>
                <a:endParaRPr lang="en-US" sz="800" dirty="0">
                  <a:solidFill>
                    <a:srgbClr val="00B050"/>
                  </a:solidFill>
                </a:endParaRPr>
              </a:p>
              <a:p>
                <a:pPr marL="0" indent="0">
                  <a:buNone/>
                </a:pPr>
                <a:r>
                  <a:rPr lang="en-GB" dirty="0">
                    <a:solidFill>
                      <a:srgbClr val="00B050"/>
                    </a:solidFill>
                  </a:rPr>
                  <a:t>		PV = </a:t>
                </a:r>
                <a14:m>
                  <m:oMath xmlns:m="http://schemas.openxmlformats.org/officeDocument/2006/math">
                    <m:f>
                      <m:fPr>
                        <m:ctrlPr>
                          <a:rPr lang="en-US" i="1">
                            <a:solidFill>
                              <a:srgbClr val="00B050"/>
                            </a:solidFill>
                            <a:latin typeface="Cambria Math" panose="02040503050406030204" pitchFamily="18" charset="0"/>
                          </a:rPr>
                        </m:ctrlPr>
                      </m:fPr>
                      <m:num>
                        <m:r>
                          <a:rPr lang="en-GB" i="1">
                            <a:solidFill>
                              <a:srgbClr val="00B050"/>
                            </a:solidFill>
                            <a:latin typeface="Cambria Math"/>
                          </a:rPr>
                          <m:t>150,000</m:t>
                        </m:r>
                      </m:num>
                      <m:den>
                        <m:sSup>
                          <m:sSupPr>
                            <m:ctrlPr>
                              <a:rPr lang="en-US" i="1">
                                <a:solidFill>
                                  <a:srgbClr val="00B050"/>
                                </a:solidFill>
                                <a:latin typeface="Cambria Math" panose="02040503050406030204" pitchFamily="18" charset="0"/>
                              </a:rPr>
                            </m:ctrlPr>
                          </m:sSupPr>
                          <m:e>
                            <m:r>
                              <a:rPr lang="en-GB" i="1">
                                <a:solidFill>
                                  <a:srgbClr val="00B050"/>
                                </a:solidFill>
                                <a:latin typeface="Cambria Math"/>
                              </a:rPr>
                              <m:t>(1+0.25)</m:t>
                            </m:r>
                          </m:e>
                          <m:sup>
                            <m:r>
                              <a:rPr lang="en-GB" i="1">
                                <a:solidFill>
                                  <a:srgbClr val="00B050"/>
                                </a:solidFill>
                                <a:latin typeface="Cambria Math"/>
                              </a:rPr>
                              <m:t>3</m:t>
                            </m:r>
                          </m:sup>
                        </m:sSup>
                      </m:den>
                    </m:f>
                  </m:oMath>
                </a14:m>
                <a:r>
                  <a:rPr lang="en-GB" dirty="0">
                    <a:solidFill>
                      <a:srgbClr val="00B050"/>
                    </a:solidFill>
                  </a:rPr>
                  <a:t> 		= </a:t>
                </a:r>
                <a14:m>
                  <m:oMath xmlns:m="http://schemas.openxmlformats.org/officeDocument/2006/math">
                    <m:f>
                      <m:fPr>
                        <m:ctrlPr>
                          <a:rPr lang="en-US" i="1">
                            <a:solidFill>
                              <a:srgbClr val="00B050"/>
                            </a:solidFill>
                            <a:latin typeface="Cambria Math" panose="02040503050406030204" pitchFamily="18" charset="0"/>
                          </a:rPr>
                        </m:ctrlPr>
                      </m:fPr>
                      <m:num>
                        <m:r>
                          <a:rPr lang="en-GB" i="1">
                            <a:solidFill>
                              <a:srgbClr val="00B050"/>
                            </a:solidFill>
                            <a:latin typeface="Cambria Math"/>
                          </a:rPr>
                          <m:t>150,000</m:t>
                        </m:r>
                      </m:num>
                      <m:den>
                        <m:sSup>
                          <m:sSupPr>
                            <m:ctrlPr>
                              <a:rPr lang="en-US" i="1">
                                <a:solidFill>
                                  <a:srgbClr val="00B050"/>
                                </a:solidFill>
                                <a:latin typeface="Cambria Math" panose="02040503050406030204" pitchFamily="18" charset="0"/>
                              </a:rPr>
                            </m:ctrlPr>
                          </m:sSupPr>
                          <m:e>
                            <m:r>
                              <a:rPr lang="en-GB" i="1">
                                <a:solidFill>
                                  <a:srgbClr val="00B050"/>
                                </a:solidFill>
                                <a:latin typeface="Cambria Math"/>
                              </a:rPr>
                              <m:t>(1.25)</m:t>
                            </m:r>
                          </m:e>
                          <m:sup>
                            <m:r>
                              <a:rPr lang="en-GB" i="1">
                                <a:solidFill>
                                  <a:srgbClr val="00B050"/>
                                </a:solidFill>
                                <a:latin typeface="Cambria Math"/>
                              </a:rPr>
                              <m:t>3</m:t>
                            </m:r>
                          </m:sup>
                        </m:sSup>
                      </m:den>
                    </m:f>
                  </m:oMath>
                </a14:m>
                <a:endParaRPr lang="en-US" dirty="0">
                  <a:solidFill>
                    <a:srgbClr val="00B050"/>
                  </a:solidFill>
                </a:endParaRPr>
              </a:p>
              <a:p>
                <a:pPr marL="0" indent="0">
                  <a:buNone/>
                </a:pPr>
                <a:endParaRPr lang="en-US" sz="800" dirty="0">
                  <a:solidFill>
                    <a:srgbClr val="00B050"/>
                  </a:solidFill>
                </a:endParaRPr>
              </a:p>
              <a:p>
                <a:pPr marL="0" indent="0">
                  <a:buNone/>
                </a:pPr>
                <a:r>
                  <a:rPr lang="en-GB" dirty="0">
                    <a:solidFill>
                      <a:srgbClr val="00B050"/>
                    </a:solidFill>
                  </a:rPr>
                  <a:t>  		      = </a:t>
                </a:r>
                <a14:m>
                  <m:oMath xmlns:m="http://schemas.openxmlformats.org/officeDocument/2006/math">
                    <m:f>
                      <m:fPr>
                        <m:ctrlPr>
                          <a:rPr lang="en-US" i="1">
                            <a:solidFill>
                              <a:srgbClr val="00B050"/>
                            </a:solidFill>
                            <a:latin typeface="Cambria Math" panose="02040503050406030204" pitchFamily="18" charset="0"/>
                          </a:rPr>
                        </m:ctrlPr>
                      </m:fPr>
                      <m:num>
                        <m:r>
                          <a:rPr lang="en-GB" i="1">
                            <a:solidFill>
                              <a:srgbClr val="00B050"/>
                            </a:solidFill>
                            <a:latin typeface="Cambria Math"/>
                          </a:rPr>
                          <m:t>150,000</m:t>
                        </m:r>
                      </m:num>
                      <m:den>
                        <m:r>
                          <a:rPr lang="en-GB" i="1">
                            <a:solidFill>
                              <a:srgbClr val="00B050"/>
                            </a:solidFill>
                            <a:latin typeface="Cambria Math"/>
                          </a:rPr>
                          <m:t>1.95</m:t>
                        </m:r>
                      </m:den>
                    </m:f>
                  </m:oMath>
                </a14:m>
                <a:r>
                  <a:rPr lang="en-GB" dirty="0">
                    <a:solidFill>
                      <a:srgbClr val="00B050"/>
                    </a:solidFill>
                  </a:rPr>
                  <a:t>			= ₦76,923.08</a:t>
                </a:r>
                <a:endParaRPr lang="en-US" dirty="0">
                  <a:solidFill>
                    <a:srgbClr val="00B05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590843"/>
                <a:ext cx="10972800" cy="5416449"/>
              </a:xfrm>
              <a:blipFill>
                <a:blip r:embed="rId2"/>
                <a:stretch>
                  <a:fillRect l="-1056" t="-1126" r="-105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38</a:t>
            </a:fld>
            <a:endParaRPr lang="en-US"/>
          </a:p>
        </p:txBody>
      </p:sp>
    </p:spTree>
    <p:extLst>
      <p:ext uri="{BB962C8B-B14F-4D97-AF65-F5344CB8AC3E}">
        <p14:creationId xmlns:p14="http://schemas.microsoft.com/office/powerpoint/2010/main" val="1755582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87791"/>
            <a:ext cx="10972800" cy="5219501"/>
          </a:xfrm>
        </p:spPr>
        <p:txBody>
          <a:bodyPr>
            <a:normAutofit/>
          </a:bodyPr>
          <a:lstStyle/>
          <a:p>
            <a:pPr marL="0" indent="0">
              <a:buNone/>
            </a:pPr>
            <a:r>
              <a:rPr lang="en-GB" b="1" dirty="0"/>
              <a:t>3.2 Annuity and </a:t>
            </a:r>
            <a:r>
              <a:rPr lang="en-GB" b="1" dirty="0" smtClean="0"/>
              <a:t>Perpetuity</a:t>
            </a:r>
          </a:p>
          <a:p>
            <a:pPr marL="0" indent="0">
              <a:buNone/>
            </a:pPr>
            <a:endParaRPr lang="en-US" sz="800" b="1" dirty="0"/>
          </a:p>
          <a:p>
            <a:pPr lvl="0">
              <a:lnSpc>
                <a:spcPct val="150000"/>
              </a:lnSpc>
              <a:buClr>
                <a:srgbClr val="2DA2BF"/>
              </a:buClr>
              <a:buFont typeface="Wingdings" panose="05000000000000000000" pitchFamily="2" charset="2"/>
              <a:buChar char="ü"/>
            </a:pPr>
            <a:r>
              <a:rPr lang="en-GB" dirty="0">
                <a:solidFill>
                  <a:prstClr val="black"/>
                </a:solidFill>
              </a:rPr>
              <a:t>Annuity and </a:t>
            </a:r>
            <a:r>
              <a:rPr lang="en-GB" dirty="0" smtClean="0">
                <a:solidFill>
                  <a:prstClr val="black"/>
                </a:solidFill>
              </a:rPr>
              <a:t>Perpetuity are important concepts during </a:t>
            </a:r>
            <a:r>
              <a:rPr lang="en-GB" dirty="0">
                <a:solidFill>
                  <a:prstClr val="black"/>
                </a:solidFill>
              </a:rPr>
              <a:t>analysis of project viability.</a:t>
            </a:r>
            <a:endParaRPr lang="en-US" dirty="0">
              <a:solidFill>
                <a:prstClr val="black"/>
              </a:solidFill>
            </a:endParaRPr>
          </a:p>
          <a:p>
            <a:pPr lvl="0">
              <a:lnSpc>
                <a:spcPct val="150000"/>
              </a:lnSpc>
              <a:buFont typeface="Wingdings" panose="05000000000000000000" pitchFamily="2" charset="2"/>
              <a:buChar char="ü"/>
            </a:pPr>
            <a:r>
              <a:rPr lang="en-GB" dirty="0" smtClean="0"/>
              <a:t>Annuity refers </a:t>
            </a:r>
            <a:r>
              <a:rPr lang="en-GB" dirty="0"/>
              <a:t>to an equal fixed amount received (or paid) each year for a number of years</a:t>
            </a:r>
            <a:endParaRPr lang="en-US" dirty="0"/>
          </a:p>
          <a:p>
            <a:pPr lvl="0">
              <a:lnSpc>
                <a:spcPct val="150000"/>
              </a:lnSpc>
              <a:buFont typeface="Wingdings" panose="05000000000000000000" pitchFamily="2" charset="2"/>
              <a:buChar char="ü"/>
            </a:pPr>
            <a:r>
              <a:rPr lang="en-GB" dirty="0"/>
              <a:t>Perpetuity is an annuity that continues </a:t>
            </a:r>
            <a:r>
              <a:rPr lang="en-GB" dirty="0" smtClean="0"/>
              <a:t>indefinitely</a:t>
            </a:r>
            <a:endParaRPr lang="en-US" dirty="0"/>
          </a:p>
        </p:txBody>
      </p:sp>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39</a:t>
            </a:fld>
            <a:endParaRPr lang="en-US"/>
          </a:p>
        </p:txBody>
      </p:sp>
    </p:spTree>
    <p:extLst>
      <p:ext uri="{BB962C8B-B14F-4D97-AF65-F5344CB8AC3E}">
        <p14:creationId xmlns:p14="http://schemas.microsoft.com/office/powerpoint/2010/main" val="1735019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dirty="0"/>
          </a:p>
        </p:txBody>
      </p:sp>
      <p:sp>
        <p:nvSpPr>
          <p:cNvPr id="5" name="Slide Number Placeholder 4"/>
          <p:cNvSpPr>
            <a:spLocks noGrp="1"/>
          </p:cNvSpPr>
          <p:nvPr>
            <p:ph type="sldNum" sz="quarter" idx="12"/>
          </p:nvPr>
        </p:nvSpPr>
        <p:spPr/>
        <p:txBody>
          <a:bodyPr/>
          <a:lstStyle/>
          <a:p>
            <a:fld id="{95E11320-7313-4A05-9E87-C3F6FA9FA174}" type="slidenum">
              <a:rPr lang="en-US" smtClean="0"/>
              <a:t>4</a:t>
            </a:fld>
            <a:endParaRPr lang="en-US" dirty="0"/>
          </a:p>
        </p:txBody>
      </p:sp>
      <p:sp>
        <p:nvSpPr>
          <p:cNvPr id="2" name="Title 1"/>
          <p:cNvSpPr>
            <a:spLocks noGrp="1"/>
          </p:cNvSpPr>
          <p:nvPr>
            <p:ph type="title"/>
          </p:nvPr>
        </p:nvSpPr>
        <p:spPr>
          <a:xfrm>
            <a:off x="556896" y="338329"/>
            <a:ext cx="10972800" cy="824265"/>
          </a:xfrm>
        </p:spPr>
        <p:txBody>
          <a:bodyPr>
            <a:normAutofit/>
          </a:bodyPr>
          <a:lstStyle/>
          <a:p>
            <a:r>
              <a:rPr lang="en-US" sz="4000" b="1" dirty="0"/>
              <a:t>Training Objectives </a:t>
            </a:r>
          </a:p>
        </p:txBody>
      </p:sp>
      <p:sp>
        <p:nvSpPr>
          <p:cNvPr id="7" name="Rectangle 6"/>
          <p:cNvSpPr/>
          <p:nvPr/>
        </p:nvSpPr>
        <p:spPr>
          <a:xfrm>
            <a:off x="556896" y="1162594"/>
            <a:ext cx="11082110" cy="5055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68313" algn="just">
              <a:spcAft>
                <a:spcPts val="1200"/>
              </a:spcAft>
              <a:buFont typeface="Wingdings" pitchFamily="2" charset="2"/>
              <a:buChar char="ü"/>
            </a:pPr>
            <a:r>
              <a:rPr lang="en-US" sz="2800" dirty="0">
                <a:solidFill>
                  <a:schemeClr val="tx1"/>
                </a:solidFill>
              </a:rPr>
              <a:t>At the close of this training, participants will be able to:</a:t>
            </a:r>
          </a:p>
          <a:p>
            <a:pPr marL="468313" indent="-468313" algn="just">
              <a:spcAft>
                <a:spcPts val="1200"/>
              </a:spcAft>
              <a:buFont typeface="Arial" pitchFamily="34" charset="0"/>
              <a:buChar char="•"/>
            </a:pPr>
            <a:r>
              <a:rPr lang="en-US" sz="2800" dirty="0">
                <a:solidFill>
                  <a:schemeClr val="tx1"/>
                </a:solidFill>
              </a:rPr>
              <a:t>understand the basic concepts of CBA; </a:t>
            </a:r>
          </a:p>
          <a:p>
            <a:pPr marL="468313" indent="-468313" algn="just">
              <a:spcAft>
                <a:spcPts val="1200"/>
              </a:spcAft>
              <a:buFont typeface="Arial" pitchFamily="34" charset="0"/>
              <a:buChar char="•"/>
            </a:pPr>
            <a:r>
              <a:rPr lang="en-US" sz="2800" dirty="0">
                <a:solidFill>
                  <a:schemeClr val="tx1"/>
                </a:solidFill>
              </a:rPr>
              <a:t>develop and </a:t>
            </a:r>
            <a:r>
              <a:rPr lang="en-US" sz="2800" dirty="0" smtClean="0">
                <a:solidFill>
                  <a:schemeClr val="tx1"/>
                </a:solidFill>
              </a:rPr>
              <a:t>analyze </a:t>
            </a:r>
            <a:r>
              <a:rPr lang="en-US" sz="2800" dirty="0">
                <a:solidFill>
                  <a:schemeClr val="tx1"/>
                </a:solidFill>
              </a:rPr>
              <a:t>enterprise </a:t>
            </a:r>
            <a:r>
              <a:rPr lang="en-US" sz="2800" dirty="0" smtClean="0">
                <a:solidFill>
                  <a:schemeClr val="tx1"/>
                </a:solidFill>
              </a:rPr>
              <a:t>budgets;</a:t>
            </a:r>
            <a:endParaRPr lang="en-US" sz="2800" dirty="0">
              <a:solidFill>
                <a:schemeClr val="tx1"/>
              </a:solidFill>
            </a:endParaRPr>
          </a:p>
          <a:p>
            <a:pPr marL="468313" indent="-468313" algn="just" defTabSz="457200">
              <a:spcAft>
                <a:spcPts val="1200"/>
              </a:spcAft>
              <a:buFont typeface="Arial" pitchFamily="34" charset="0"/>
              <a:buChar char="•"/>
            </a:pPr>
            <a:r>
              <a:rPr lang="en-US" sz="2800" dirty="0">
                <a:solidFill>
                  <a:schemeClr val="tx1"/>
                </a:solidFill>
              </a:rPr>
              <a:t>acquire relevant </a:t>
            </a:r>
            <a:r>
              <a:rPr lang="en-US" sz="2800" dirty="0" smtClean="0">
                <a:solidFill>
                  <a:schemeClr val="tx1"/>
                </a:solidFill>
              </a:rPr>
              <a:t>skills to conduct </a:t>
            </a:r>
            <a:r>
              <a:rPr lang="en-US" sz="2800" dirty="0">
                <a:solidFill>
                  <a:schemeClr val="tx1"/>
                </a:solidFill>
              </a:rPr>
              <a:t>financial and economic analysis of </a:t>
            </a:r>
            <a:r>
              <a:rPr lang="en-US" sz="2800" dirty="0" smtClean="0">
                <a:solidFill>
                  <a:schemeClr val="tx1"/>
                </a:solidFill>
              </a:rPr>
              <a:t>agricultural </a:t>
            </a:r>
            <a:r>
              <a:rPr lang="en-US" sz="2800" dirty="0">
                <a:solidFill>
                  <a:schemeClr val="tx1"/>
                </a:solidFill>
              </a:rPr>
              <a:t>programmes and projects; </a:t>
            </a:r>
          </a:p>
          <a:p>
            <a:pPr marL="468313" indent="-468313" algn="just">
              <a:spcAft>
                <a:spcPts val="1200"/>
              </a:spcAft>
              <a:buFont typeface="Arial" pitchFamily="34" charset="0"/>
              <a:buChar char="•"/>
            </a:pPr>
            <a:r>
              <a:rPr lang="en-US" sz="2800" dirty="0">
                <a:solidFill>
                  <a:schemeClr val="tx1"/>
                </a:solidFill>
              </a:rPr>
              <a:t>carry out risk analysis for agricultural programmes and projects; and</a:t>
            </a:r>
          </a:p>
          <a:p>
            <a:pPr marL="468313" indent="-468313" algn="just">
              <a:spcAft>
                <a:spcPts val="1200"/>
              </a:spcAft>
              <a:buFont typeface="Arial" pitchFamily="34" charset="0"/>
              <a:buChar char="•"/>
            </a:pPr>
            <a:r>
              <a:rPr lang="en-US" sz="2800" dirty="0">
                <a:solidFill>
                  <a:schemeClr val="tx1"/>
                </a:solidFill>
              </a:rPr>
              <a:t>select among project alternatives </a:t>
            </a:r>
            <a:r>
              <a:rPr lang="en-US" sz="2800" dirty="0" smtClean="0">
                <a:solidFill>
                  <a:schemeClr val="tx1"/>
                </a:solidFill>
              </a:rPr>
              <a:t>to </a:t>
            </a:r>
            <a:r>
              <a:rPr lang="en-US" sz="2800" dirty="0">
                <a:solidFill>
                  <a:schemeClr val="tx1"/>
                </a:solidFill>
              </a:rPr>
              <a:t>support policy decisions</a:t>
            </a:r>
            <a:r>
              <a:rPr lang="en-US" sz="2600" dirty="0">
                <a:solidFill>
                  <a:schemeClr val="tx1"/>
                </a:solidFill>
              </a:rPr>
              <a:t>.</a:t>
            </a:r>
          </a:p>
        </p:txBody>
      </p:sp>
    </p:spTree>
    <p:extLst>
      <p:ext uri="{BB962C8B-B14F-4D97-AF65-F5344CB8AC3E}">
        <p14:creationId xmlns:p14="http://schemas.microsoft.com/office/powerpoint/2010/main" val="3016488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90843"/>
            <a:ext cx="10972800" cy="5416449"/>
          </a:xfrm>
        </p:spPr>
        <p:txBody>
          <a:bodyPr>
            <a:normAutofit/>
          </a:bodyPr>
          <a:lstStyle/>
          <a:p>
            <a:pPr marL="0" indent="0">
              <a:buNone/>
            </a:pPr>
            <a:r>
              <a:rPr lang="en-GB" b="1" dirty="0"/>
              <a:t>3.3	Determination of Discount Rate</a:t>
            </a:r>
            <a:endParaRPr lang="en-US" b="1" dirty="0"/>
          </a:p>
          <a:p>
            <a:pPr lvl="0">
              <a:lnSpc>
                <a:spcPct val="150000"/>
              </a:lnSpc>
              <a:buFont typeface="Wingdings" panose="05000000000000000000" pitchFamily="2" charset="2"/>
              <a:buChar char="ü"/>
            </a:pPr>
            <a:r>
              <a:rPr lang="en-GB" dirty="0"/>
              <a:t>Discount rate should reflect the opportunity cost of capital</a:t>
            </a:r>
            <a:endParaRPr lang="en-US" dirty="0"/>
          </a:p>
          <a:p>
            <a:pPr lvl="0">
              <a:lnSpc>
                <a:spcPct val="150000"/>
              </a:lnSpc>
              <a:buFont typeface="Wingdings" panose="05000000000000000000" pitchFamily="2" charset="2"/>
              <a:buChar char="ü"/>
            </a:pPr>
            <a:r>
              <a:rPr lang="en-GB" dirty="0"/>
              <a:t>Essence of discounting is the emphasis on money as a growing resource</a:t>
            </a:r>
            <a:endParaRPr lang="en-US" dirty="0"/>
          </a:p>
          <a:p>
            <a:pPr lvl="0">
              <a:lnSpc>
                <a:spcPct val="150000"/>
              </a:lnSpc>
              <a:buFont typeface="Wingdings" panose="05000000000000000000" pitchFamily="2" charset="2"/>
              <a:buChar char="ü"/>
            </a:pPr>
            <a:r>
              <a:rPr lang="en-GB" dirty="0"/>
              <a:t>If the alternative use of money is to deposit in a bank, the discount rate should be the existing rate of interest</a:t>
            </a:r>
            <a:endParaRPr lang="en-US" dirty="0"/>
          </a:p>
          <a:p>
            <a:pPr lvl="0">
              <a:lnSpc>
                <a:spcPct val="150000"/>
              </a:lnSpc>
              <a:buFont typeface="Wingdings" panose="05000000000000000000" pitchFamily="2" charset="2"/>
              <a:buChar char="ü"/>
            </a:pPr>
            <a:r>
              <a:rPr lang="en-GB" dirty="0"/>
              <a:t>Interest rate relates to compounding while discount rate is considered under discounting</a:t>
            </a:r>
            <a:endParaRPr lang="en-US" dirty="0">
              <a:effectLst/>
            </a:endParaRPr>
          </a:p>
        </p:txBody>
      </p:sp>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40</a:t>
            </a:fld>
            <a:endParaRPr lang="en-US"/>
          </a:p>
        </p:txBody>
      </p:sp>
    </p:spTree>
    <p:extLst>
      <p:ext uri="{BB962C8B-B14F-4D97-AF65-F5344CB8AC3E}">
        <p14:creationId xmlns:p14="http://schemas.microsoft.com/office/powerpoint/2010/main" val="3656509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9317"/>
            <a:ext cx="10972800" cy="5528603"/>
          </a:xfrm>
        </p:spPr>
        <p:txBody>
          <a:bodyPr>
            <a:normAutofit/>
          </a:bodyPr>
          <a:lstStyle/>
          <a:p>
            <a:pPr marL="0" indent="0">
              <a:buNone/>
            </a:pPr>
            <a:r>
              <a:rPr lang="en-GB" b="1" dirty="0" smtClean="0"/>
              <a:t> 3.4</a:t>
            </a:r>
            <a:r>
              <a:rPr lang="en-GB" b="1" dirty="0"/>
              <a:t>	Nominal and Real </a:t>
            </a:r>
            <a:r>
              <a:rPr lang="en-GB" b="1" dirty="0" smtClean="0"/>
              <a:t>Values</a:t>
            </a:r>
          </a:p>
          <a:p>
            <a:pPr marL="109728" lvl="0" indent="0">
              <a:buNone/>
            </a:pPr>
            <a:r>
              <a:rPr lang="en-GB" b="1" dirty="0" smtClean="0"/>
              <a:t>3.4.1	Nominal </a:t>
            </a:r>
            <a:r>
              <a:rPr lang="en-GB" b="1" dirty="0"/>
              <a:t>Analysis</a:t>
            </a:r>
            <a:endParaRPr lang="en-US" b="1" dirty="0"/>
          </a:p>
          <a:p>
            <a:pPr lvl="2">
              <a:lnSpc>
                <a:spcPct val="200000"/>
              </a:lnSpc>
            </a:pPr>
            <a:r>
              <a:rPr lang="en-GB" sz="2400" dirty="0"/>
              <a:t>Analysis undertaken using current value of Naira</a:t>
            </a:r>
            <a:endParaRPr lang="en-US" sz="2400" dirty="0"/>
          </a:p>
          <a:p>
            <a:pPr lvl="2">
              <a:lnSpc>
                <a:spcPct val="200000"/>
              </a:lnSpc>
            </a:pPr>
            <a:r>
              <a:rPr lang="en-GB" sz="2400" dirty="0"/>
              <a:t>Purchasing power of Naira decreases with price inflation</a:t>
            </a:r>
            <a:endParaRPr lang="en-US" sz="2400" dirty="0"/>
          </a:p>
          <a:p>
            <a:pPr lvl="2">
              <a:lnSpc>
                <a:spcPct val="200000"/>
              </a:lnSpc>
            </a:pPr>
            <a:r>
              <a:rPr lang="en-GB" sz="2400" dirty="0"/>
              <a:t>To adjust for declining purchasing power of Naira due to inflation, convert nominal Naira to real Naira (sometimes called </a:t>
            </a:r>
            <a:r>
              <a:rPr lang="en-GB" sz="2400" dirty="0" smtClean="0"/>
              <a:t>constant naira, </a:t>
            </a:r>
            <a:r>
              <a:rPr lang="en-GB" sz="2400" dirty="0"/>
              <a:t>but not same)</a:t>
            </a:r>
            <a:endParaRPr lang="en-US" sz="2400" dirty="0">
              <a:effectLst/>
            </a:endParaRPr>
          </a:p>
        </p:txBody>
      </p:sp>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41</a:t>
            </a:fld>
            <a:endParaRPr lang="en-US"/>
          </a:p>
        </p:txBody>
      </p:sp>
    </p:spTree>
    <p:extLst>
      <p:ext uri="{BB962C8B-B14F-4D97-AF65-F5344CB8AC3E}">
        <p14:creationId xmlns:p14="http://schemas.microsoft.com/office/powerpoint/2010/main" val="3116490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9317"/>
            <a:ext cx="10972800" cy="5317975"/>
          </a:xfrm>
        </p:spPr>
        <p:txBody>
          <a:bodyPr>
            <a:normAutofit/>
          </a:bodyPr>
          <a:lstStyle/>
          <a:p>
            <a:pPr marL="393192" lvl="1" indent="0">
              <a:spcBef>
                <a:spcPts val="1200"/>
              </a:spcBef>
              <a:buNone/>
            </a:pPr>
            <a:r>
              <a:rPr lang="en-GB" sz="2600" b="1" dirty="0" smtClean="0"/>
              <a:t>3.4.2 Real </a:t>
            </a:r>
            <a:r>
              <a:rPr lang="en-GB" sz="2600" b="1" dirty="0"/>
              <a:t>Naira Measures</a:t>
            </a:r>
            <a:endParaRPr lang="en-US" sz="2600" b="1" dirty="0"/>
          </a:p>
          <a:p>
            <a:pPr lvl="2">
              <a:spcBef>
                <a:spcPts val="2400"/>
              </a:spcBef>
              <a:buFont typeface="Wingdings" panose="05000000000000000000" pitchFamily="2" charset="2"/>
              <a:buChar char="§"/>
            </a:pPr>
            <a:r>
              <a:rPr lang="en-GB" sz="2400" dirty="0"/>
              <a:t>Deflate nominal Naira to obtain real values</a:t>
            </a:r>
            <a:endParaRPr lang="en-US" sz="2400" dirty="0"/>
          </a:p>
          <a:p>
            <a:pPr lvl="2">
              <a:spcBef>
                <a:spcPts val="2400"/>
              </a:spcBef>
              <a:buFont typeface="Wingdings" panose="05000000000000000000" pitchFamily="2" charset="2"/>
              <a:buChar char="§"/>
            </a:pPr>
            <a:r>
              <a:rPr lang="en-GB" sz="2400" dirty="0"/>
              <a:t>Deflators are based on market prices of a basket of goods and services purchased by consumers based on consumer prices</a:t>
            </a:r>
            <a:endParaRPr lang="en-US" sz="2400" dirty="0"/>
          </a:p>
          <a:p>
            <a:pPr lvl="2">
              <a:spcBef>
                <a:spcPts val="2400"/>
              </a:spcBef>
              <a:buFont typeface="Wingdings" panose="05000000000000000000" pitchFamily="2" charset="2"/>
              <a:buChar char="§"/>
            </a:pPr>
            <a:r>
              <a:rPr lang="en-GB" sz="2400" dirty="0"/>
              <a:t>Gross Domestic Product (GDP) and Consumer Price Index (CPI) are examples of deflators that can be used</a:t>
            </a:r>
            <a:endParaRPr lang="en-US" sz="2400" dirty="0"/>
          </a:p>
          <a:p>
            <a:pPr lvl="2">
              <a:spcBef>
                <a:spcPts val="2400"/>
              </a:spcBef>
              <a:buFont typeface="Wingdings" panose="05000000000000000000" pitchFamily="2" charset="2"/>
              <a:buChar char="§"/>
            </a:pPr>
            <a:r>
              <a:rPr lang="en-GB" sz="2400" dirty="0"/>
              <a:t>Choice of deflator depends on whether the impacts of the project are concentrated on consumers or much broader</a:t>
            </a:r>
          </a:p>
          <a:p>
            <a:pPr lvl="2">
              <a:spcBef>
                <a:spcPts val="2400"/>
              </a:spcBef>
              <a:buFont typeface="Wingdings" panose="05000000000000000000" pitchFamily="2" charset="2"/>
              <a:buChar char="§"/>
            </a:pPr>
            <a:r>
              <a:rPr lang="en-GB" sz="2400" dirty="0"/>
              <a:t>CPI is the commonly used deflator</a:t>
            </a:r>
            <a:endParaRPr lang="en-US" sz="2400" dirty="0">
              <a:effectLst/>
            </a:endParaRPr>
          </a:p>
        </p:txBody>
      </p:sp>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42</a:t>
            </a:fld>
            <a:endParaRPr lang="en-US"/>
          </a:p>
        </p:txBody>
      </p:sp>
    </p:spTree>
    <p:extLst>
      <p:ext uri="{BB962C8B-B14F-4D97-AF65-F5344CB8AC3E}">
        <p14:creationId xmlns:p14="http://schemas.microsoft.com/office/powerpoint/2010/main" val="3642307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661183"/>
                <a:ext cx="10972800" cy="5346110"/>
              </a:xfrm>
            </p:spPr>
            <p:txBody>
              <a:bodyPr>
                <a:normAutofit/>
              </a:bodyPr>
              <a:lstStyle/>
              <a:p>
                <a:pPr lvl="1">
                  <a:spcBef>
                    <a:spcPts val="1200"/>
                  </a:spcBef>
                  <a:buFont typeface="Wingdings" panose="05000000000000000000" pitchFamily="2" charset="2"/>
                  <a:buChar char="ü"/>
                </a:pPr>
                <a:r>
                  <a:rPr lang="en-GB" sz="2800" dirty="0"/>
                  <a:t>CPI is expressed mathematically in Equation </a:t>
                </a:r>
                <a:r>
                  <a:rPr lang="en-GB" sz="2800" dirty="0" smtClean="0"/>
                  <a:t>5</a:t>
                </a:r>
                <a:endParaRPr lang="en-US" sz="2800" dirty="0">
                  <a:effectLst/>
                </a:endParaRPr>
              </a:p>
              <a:p>
                <a:pPr marL="0" indent="0">
                  <a:spcBef>
                    <a:spcPts val="1200"/>
                  </a:spcBef>
                  <a:buNone/>
                </a:pPr>
                <a:r>
                  <a:rPr lang="en-GB" sz="2800" dirty="0"/>
                  <a:t>	</a:t>
                </a:r>
                <a14:m>
                  <m:oMath xmlns:m="http://schemas.openxmlformats.org/officeDocument/2006/math">
                    <m:r>
                      <a:rPr lang="en-GB" sz="2800" i="1">
                        <a:latin typeface="Cambria Math"/>
                      </a:rPr>
                      <m:t>𝐶𝑃𝐼</m:t>
                    </m:r>
                    <m:r>
                      <a:rPr lang="en-GB" sz="2800" i="1">
                        <a:latin typeface="Cambria Math"/>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GB" sz="2800" i="1">
                                <a:latin typeface="Cambria Math"/>
                              </a:rPr>
                              <m:t>𝐶</m:t>
                            </m:r>
                          </m:e>
                          <m:sub>
                            <m:r>
                              <a:rPr lang="en-GB" sz="2800" i="1">
                                <a:latin typeface="Cambria Math"/>
                              </a:rPr>
                              <m:t>𝑛</m:t>
                            </m:r>
                          </m:sub>
                        </m:sSub>
                      </m:num>
                      <m:den>
                        <m:sSub>
                          <m:sSubPr>
                            <m:ctrlPr>
                              <a:rPr lang="en-US" sz="2800" i="1">
                                <a:latin typeface="Cambria Math" panose="02040503050406030204" pitchFamily="18" charset="0"/>
                              </a:rPr>
                            </m:ctrlPr>
                          </m:sSubPr>
                          <m:e>
                            <m:r>
                              <a:rPr lang="en-GB" sz="2800" i="1">
                                <a:latin typeface="Cambria Math"/>
                              </a:rPr>
                              <m:t>𝐶</m:t>
                            </m:r>
                          </m:e>
                          <m:sub>
                            <m:r>
                              <a:rPr lang="en-GB" sz="2800" i="1">
                                <a:latin typeface="Cambria Math"/>
                              </a:rPr>
                              <m:t>𝐵</m:t>
                            </m:r>
                          </m:sub>
                        </m:sSub>
                      </m:den>
                    </m:f>
                    <m:r>
                      <a:rPr lang="en-GB" sz="2800" i="1">
                        <a:latin typeface="Cambria Math"/>
                      </a:rPr>
                      <m:t>×100</m:t>
                    </m:r>
                  </m:oMath>
                </a14:m>
                <a:r>
                  <a:rPr lang="en-GB" sz="2800" dirty="0"/>
                  <a:t>							(5)</a:t>
                </a:r>
                <a:endParaRPr lang="en-US" sz="2800" dirty="0">
                  <a:effectLst/>
                </a:endParaRPr>
              </a:p>
              <a:p>
                <a:pPr marL="0" indent="0">
                  <a:spcBef>
                    <a:spcPts val="1200"/>
                  </a:spcBef>
                  <a:buNone/>
                </a:pPr>
                <a:r>
                  <a:rPr lang="en-GB" sz="2800" dirty="0" smtClean="0"/>
                  <a:t>Where</a:t>
                </a:r>
                <a:r>
                  <a:rPr lang="en-GB" sz="2800" dirty="0"/>
                  <a:t>: </a:t>
                </a:r>
                <a:endParaRPr lang="en-GB" sz="2800" dirty="0" smtClean="0"/>
              </a:p>
              <a:p>
                <a:pPr marL="0" indent="0">
                  <a:spcBef>
                    <a:spcPts val="1200"/>
                  </a:spcBef>
                  <a:buNone/>
                </a:pPr>
                <a:r>
                  <a:rPr lang="en-GB" sz="2800" dirty="0" smtClean="0"/>
                  <a:t>CPI </a:t>
                </a:r>
                <a:r>
                  <a:rPr lang="en-GB" sz="2800" dirty="0"/>
                  <a:t>= Consumer Price </a:t>
                </a:r>
                <a:r>
                  <a:rPr lang="en-GB" sz="2800" dirty="0" smtClean="0"/>
                  <a:t>Index;</a:t>
                </a:r>
                <a:endParaRPr lang="en-US" sz="2800" dirty="0"/>
              </a:p>
              <a:p>
                <a:pPr marL="0" indent="0">
                  <a:spcBef>
                    <a:spcPts val="1200"/>
                  </a:spcBef>
                  <a:buNone/>
                </a:pPr>
                <a:r>
                  <a:rPr lang="en-GB" sz="2800" dirty="0" smtClean="0"/>
                  <a:t>Cn </a:t>
                </a:r>
                <a:r>
                  <a:rPr lang="en-GB" sz="2800" dirty="0"/>
                  <a:t>= Cost of purchasing a standard basket of market </a:t>
                </a:r>
                <a:r>
                  <a:rPr lang="en-GB" sz="2800" dirty="0" smtClean="0"/>
                  <a:t>goods </a:t>
                </a:r>
                <a:r>
                  <a:rPr lang="en-GB" sz="2800" dirty="0"/>
                  <a:t>in </a:t>
                </a:r>
                <a:r>
                  <a:rPr lang="en-GB" sz="2800" dirty="0" smtClean="0"/>
                  <a:t>	a </a:t>
                </a:r>
                <a:r>
                  <a:rPr lang="en-GB" sz="2800" dirty="0"/>
                  <a:t>particular </a:t>
                </a:r>
                <a:r>
                  <a:rPr lang="en-GB" sz="2800" dirty="0" smtClean="0"/>
                  <a:t>year; and</a:t>
                </a:r>
                <a:endParaRPr lang="en-US" sz="2800" dirty="0"/>
              </a:p>
              <a:p>
                <a:pPr marL="0" indent="0">
                  <a:spcBef>
                    <a:spcPts val="1200"/>
                  </a:spcBef>
                  <a:buNone/>
                </a:pPr>
                <a:r>
                  <a:rPr lang="en-GB" sz="2800" dirty="0" smtClean="0"/>
                  <a:t>CB </a:t>
                </a:r>
                <a:r>
                  <a:rPr lang="en-GB" sz="2800" dirty="0"/>
                  <a:t>= Cost of purchasing same basket of market goods in a 	</a:t>
                </a:r>
                <a:r>
                  <a:rPr lang="en-GB" sz="2800" dirty="0" smtClean="0"/>
                  <a:t>base year.</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661183"/>
                <a:ext cx="10972800" cy="5346110"/>
              </a:xfrm>
              <a:blipFill>
                <a:blip r:embed="rId2"/>
                <a:stretch>
                  <a:fillRect l="-1111" t="-1140" r="-155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43</a:t>
            </a:fld>
            <a:endParaRPr lang="en-US"/>
          </a:p>
        </p:txBody>
      </p:sp>
    </p:spTree>
    <p:extLst>
      <p:ext uri="{BB962C8B-B14F-4D97-AF65-F5344CB8AC3E}">
        <p14:creationId xmlns:p14="http://schemas.microsoft.com/office/powerpoint/2010/main" val="3537887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1"/>
            <a:ext cx="10972800" cy="5092892"/>
          </a:xfrm>
        </p:spPr>
        <p:txBody>
          <a:bodyPr>
            <a:normAutofit/>
          </a:bodyPr>
          <a:lstStyle/>
          <a:p>
            <a:pPr marL="0" indent="0">
              <a:buNone/>
            </a:pPr>
            <a:r>
              <a:rPr lang="en-GB" b="1" dirty="0"/>
              <a:t>3.5	</a:t>
            </a:r>
            <a:r>
              <a:rPr lang="en-GB" sz="2800" b="1" dirty="0"/>
              <a:t>Inflation</a:t>
            </a:r>
            <a:endParaRPr lang="en-US" sz="2800" b="1" dirty="0"/>
          </a:p>
          <a:p>
            <a:pPr lvl="0" algn="just">
              <a:spcBef>
                <a:spcPts val="1800"/>
              </a:spcBef>
              <a:buFont typeface="Wingdings" panose="05000000000000000000" pitchFamily="2" charset="2"/>
              <a:buChar char="ü"/>
            </a:pPr>
            <a:r>
              <a:rPr lang="en-GB" sz="2800" dirty="0"/>
              <a:t>Inflation is the increase in prices of goods and services over time.</a:t>
            </a:r>
            <a:endParaRPr lang="en-US" sz="2800" dirty="0"/>
          </a:p>
          <a:p>
            <a:pPr lvl="0" algn="just">
              <a:spcBef>
                <a:spcPts val="1800"/>
              </a:spcBef>
              <a:buFont typeface="Wingdings" panose="05000000000000000000" pitchFamily="2" charset="2"/>
              <a:buChar char="ü"/>
            </a:pPr>
            <a:r>
              <a:rPr lang="en-GB" sz="2800" dirty="0"/>
              <a:t>It implies a loss in the value of money over time, or a reduction in the purchasing power of a currency. </a:t>
            </a:r>
            <a:endParaRPr lang="en-US" sz="2800" dirty="0"/>
          </a:p>
          <a:p>
            <a:pPr lvl="0" algn="just">
              <a:spcBef>
                <a:spcPts val="1800"/>
              </a:spcBef>
              <a:buFont typeface="Wingdings" panose="05000000000000000000" pitchFamily="2" charset="2"/>
              <a:buChar char="ü"/>
            </a:pPr>
            <a:r>
              <a:rPr lang="en-GB" sz="2800" dirty="0"/>
              <a:t>In benefit-cost analysis, inflation is controlled for using estimates of future costs and benefits that are expressed in terms of present prices or those of a base year.</a:t>
            </a:r>
            <a:endParaRPr lang="en-US" sz="2800" dirty="0"/>
          </a:p>
          <a:p>
            <a:pPr lvl="0" algn="just">
              <a:spcBef>
                <a:spcPts val="1800"/>
              </a:spcBef>
              <a:buFont typeface="Wingdings" panose="05000000000000000000" pitchFamily="2" charset="2"/>
              <a:buChar char="ü"/>
            </a:pPr>
            <a:r>
              <a:rPr lang="en-GB" sz="2800" dirty="0"/>
              <a:t>These are referred to as "constant" or "real" Naira. </a:t>
            </a:r>
            <a:endParaRPr lang="en-US" sz="2800" dirty="0"/>
          </a:p>
        </p:txBody>
      </p:sp>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44</a:t>
            </a:fld>
            <a:endParaRPr lang="en-US"/>
          </a:p>
        </p:txBody>
      </p:sp>
    </p:spTree>
    <p:extLst>
      <p:ext uri="{BB962C8B-B14F-4D97-AF65-F5344CB8AC3E}">
        <p14:creationId xmlns:p14="http://schemas.microsoft.com/office/powerpoint/2010/main" val="22800270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633047"/>
            <a:ext cx="11146971" cy="5937570"/>
          </a:xfrm>
        </p:spPr>
        <p:txBody>
          <a:bodyPr>
            <a:normAutofit lnSpcReduction="10000"/>
          </a:bodyPr>
          <a:lstStyle/>
          <a:p>
            <a:pPr marL="0" indent="0">
              <a:buNone/>
            </a:pPr>
            <a:r>
              <a:rPr lang="en-GB" b="1" dirty="0"/>
              <a:t>3.6	Converting Nominal Prices to Real Prices using CPI</a:t>
            </a:r>
            <a:endParaRPr lang="en-US" b="1" dirty="0"/>
          </a:p>
          <a:p>
            <a:pPr marL="109728" lvl="0" indent="0">
              <a:spcBef>
                <a:spcPts val="1200"/>
              </a:spcBef>
              <a:buNone/>
            </a:pPr>
            <a:r>
              <a:rPr lang="en-US" sz="2800" b="1" dirty="0"/>
              <a:t>                          </a:t>
            </a:r>
            <a:r>
              <a:rPr lang="en-US" sz="2800" dirty="0" err="1"/>
              <a:t>P</a:t>
            </a:r>
            <a:r>
              <a:rPr lang="en-US" sz="2400" dirty="0" err="1"/>
              <a:t>r</a:t>
            </a:r>
            <a:r>
              <a:rPr lang="en-US" sz="2400" dirty="0"/>
              <a:t>  = (</a:t>
            </a:r>
            <a:r>
              <a:rPr lang="en-US" sz="2800" dirty="0" err="1"/>
              <a:t>P</a:t>
            </a:r>
            <a:r>
              <a:rPr lang="en-US" sz="2000" dirty="0" err="1"/>
              <a:t>n</a:t>
            </a:r>
            <a:r>
              <a:rPr lang="en-US" sz="2000" dirty="0"/>
              <a:t>/</a:t>
            </a:r>
            <a:r>
              <a:rPr lang="en-US" sz="2800" dirty="0"/>
              <a:t>P</a:t>
            </a:r>
            <a:r>
              <a:rPr lang="en-US" sz="2000" dirty="0"/>
              <a:t>I</a:t>
            </a:r>
            <a:r>
              <a:rPr lang="en-US" sz="2400" dirty="0"/>
              <a:t>)* 100       </a:t>
            </a:r>
            <a:r>
              <a:rPr lang="en-US" sz="2400" b="1" dirty="0" smtClean="0"/>
              <a:t>					</a:t>
            </a:r>
            <a:r>
              <a:rPr lang="en-US" sz="2400" dirty="0" smtClean="0"/>
              <a:t>(6)           </a:t>
            </a:r>
            <a:endParaRPr lang="en-US" sz="2800" dirty="0"/>
          </a:p>
          <a:p>
            <a:pPr marL="109728" lvl="0" indent="0">
              <a:spcBef>
                <a:spcPts val="1200"/>
              </a:spcBef>
              <a:buNone/>
            </a:pPr>
            <a:r>
              <a:rPr lang="en-GB" sz="2400" dirty="0" smtClean="0"/>
              <a:t>Where </a:t>
            </a:r>
            <a:r>
              <a:rPr lang="en-US" sz="2800" b="1" dirty="0" err="1"/>
              <a:t>P</a:t>
            </a:r>
            <a:r>
              <a:rPr lang="en-US" sz="2400" b="1" dirty="0" err="1"/>
              <a:t>r</a:t>
            </a:r>
            <a:r>
              <a:rPr lang="en-US" sz="2400" b="1" dirty="0"/>
              <a:t> = </a:t>
            </a:r>
            <a:r>
              <a:rPr lang="en-US" sz="2000" dirty="0"/>
              <a:t>Real price</a:t>
            </a:r>
            <a:r>
              <a:rPr lang="en-US" sz="2400" b="1" dirty="0"/>
              <a:t>, </a:t>
            </a:r>
            <a:r>
              <a:rPr lang="en-US" sz="2800" b="1" dirty="0" err="1"/>
              <a:t>Pn</a:t>
            </a:r>
            <a:r>
              <a:rPr lang="en-US" sz="1800" b="1" dirty="0"/>
              <a:t> = </a:t>
            </a:r>
            <a:r>
              <a:rPr lang="en-US" sz="2000" dirty="0"/>
              <a:t>Nominal price and </a:t>
            </a:r>
            <a:r>
              <a:rPr lang="en-US" sz="2800" b="1" dirty="0" smtClean="0"/>
              <a:t>PI- </a:t>
            </a:r>
            <a:r>
              <a:rPr lang="en-US" sz="2000" dirty="0"/>
              <a:t>Price Index </a:t>
            </a:r>
            <a:r>
              <a:rPr lang="en-US" sz="1800" b="1" dirty="0"/>
              <a:t> </a:t>
            </a:r>
            <a:r>
              <a:rPr lang="en-US" sz="2400" b="1" dirty="0"/>
              <a:t> </a:t>
            </a:r>
            <a:r>
              <a:rPr lang="en-GB" sz="2800" dirty="0"/>
              <a:t> </a:t>
            </a:r>
            <a:endParaRPr lang="en-US" sz="2800" dirty="0"/>
          </a:p>
          <a:p>
            <a:pPr marL="109728" lvl="0" indent="0">
              <a:buNone/>
            </a:pPr>
            <a:r>
              <a:rPr lang="en-US" sz="2800" dirty="0"/>
              <a:t>* </a:t>
            </a:r>
            <a:r>
              <a:rPr lang="en-US" sz="2400" dirty="0"/>
              <a:t>This can be consumer, wholesale or any other price index. </a:t>
            </a:r>
          </a:p>
          <a:p>
            <a:pPr marL="109728" lvl="0" indent="0">
              <a:spcBef>
                <a:spcPts val="1200"/>
              </a:spcBef>
              <a:buNone/>
            </a:pPr>
            <a:endParaRPr lang="en-GB" sz="2400" b="1" dirty="0"/>
          </a:p>
          <a:p>
            <a:pPr marL="109728" lvl="0" indent="0">
              <a:spcBef>
                <a:spcPts val="1200"/>
              </a:spcBef>
              <a:buNone/>
            </a:pPr>
            <a:r>
              <a:rPr lang="en-GB" sz="2400" b="1" dirty="0" smtClean="0"/>
              <a:t>Thus </a:t>
            </a:r>
            <a:r>
              <a:rPr lang="en-GB" sz="2400" b="1" dirty="0"/>
              <a:t>to</a:t>
            </a:r>
            <a:r>
              <a:rPr lang="en-GB" sz="2400" dirty="0"/>
              <a:t> convert either cost/benefit estimate in Year </a:t>
            </a:r>
            <a:r>
              <a:rPr lang="en-GB" sz="2400" dirty="0" smtClean="0"/>
              <a:t>X </a:t>
            </a:r>
            <a:r>
              <a:rPr lang="en-GB" sz="2400" dirty="0"/>
              <a:t>to </a:t>
            </a:r>
            <a:r>
              <a:rPr lang="en-GB" sz="2400" dirty="0" smtClean="0"/>
              <a:t>Year Y, </a:t>
            </a:r>
            <a:r>
              <a:rPr lang="en-GB" sz="2400" dirty="0"/>
              <a:t>the formula to use is:</a:t>
            </a:r>
          </a:p>
          <a:p>
            <a:pPr marL="109728" lvl="0" indent="0">
              <a:spcBef>
                <a:spcPts val="1200"/>
              </a:spcBef>
              <a:buNone/>
            </a:pPr>
            <a:r>
              <a:rPr lang="en-GB" sz="2400" b="1" dirty="0" smtClean="0"/>
              <a:t>	</a:t>
            </a:r>
            <a:r>
              <a:rPr lang="en-GB" sz="2400" dirty="0" smtClean="0"/>
              <a:t>Value in Year </a:t>
            </a:r>
            <a:r>
              <a:rPr lang="en-GB" sz="2400" dirty="0"/>
              <a:t>Y = Value in Year </a:t>
            </a:r>
            <a:r>
              <a:rPr lang="en-GB" sz="2400" dirty="0" smtClean="0"/>
              <a:t>X * </a:t>
            </a:r>
            <a:r>
              <a:rPr lang="en-GB" sz="2400" dirty="0"/>
              <a:t>(Year Y PI/Year X PI</a:t>
            </a:r>
            <a:r>
              <a:rPr lang="en-GB" sz="2400" dirty="0" smtClean="0"/>
              <a:t>)		(7)</a:t>
            </a:r>
            <a:endParaRPr lang="en-GB" sz="2400" dirty="0"/>
          </a:p>
          <a:p>
            <a:pPr lvl="0">
              <a:buFont typeface="Wingdings" panose="05000000000000000000" pitchFamily="2" charset="2"/>
              <a:buChar char="ü"/>
            </a:pPr>
            <a:endParaRPr lang="en-GB" sz="2200" b="1" dirty="0"/>
          </a:p>
          <a:p>
            <a:pPr marL="109728" lvl="0" indent="0">
              <a:buNone/>
            </a:pPr>
            <a:r>
              <a:rPr lang="en-GB" sz="2400" b="1" dirty="0" smtClean="0">
                <a:solidFill>
                  <a:srgbClr val="FF0000"/>
                </a:solidFill>
              </a:rPr>
              <a:t>PRACTICAL SESSION:</a:t>
            </a:r>
          </a:p>
          <a:p>
            <a:pPr marL="109728" lvl="0" indent="0">
              <a:buNone/>
            </a:pPr>
            <a:r>
              <a:rPr lang="en-GB" sz="2400" dirty="0" smtClean="0">
                <a:solidFill>
                  <a:schemeClr val="bg2">
                    <a:lumMod val="25000"/>
                  </a:schemeClr>
                </a:solidFill>
              </a:rPr>
              <a:t>Derive </a:t>
            </a:r>
            <a:r>
              <a:rPr lang="en-GB" sz="2400" dirty="0">
                <a:solidFill>
                  <a:schemeClr val="bg2">
                    <a:lumMod val="25000"/>
                  </a:schemeClr>
                </a:solidFill>
              </a:rPr>
              <a:t>the real estimate of investment cost in 2021, if the nominal value of investment was 500,000 Naira in 2015,  and the consumer price indexes for 2015 and 2021 were 173.1 and 291.4 </a:t>
            </a:r>
            <a:r>
              <a:rPr lang="en-GB" sz="2400" dirty="0" smtClean="0">
                <a:solidFill>
                  <a:schemeClr val="bg2">
                    <a:lumMod val="25000"/>
                  </a:schemeClr>
                </a:solidFill>
              </a:rPr>
              <a:t>respectively</a:t>
            </a:r>
            <a:endParaRPr lang="en-GB" sz="2400" b="1" dirty="0"/>
          </a:p>
          <a:p>
            <a:pPr lvl="0">
              <a:buFont typeface="Wingdings" panose="05000000000000000000" pitchFamily="2" charset="2"/>
              <a:buChar char="ü"/>
            </a:pPr>
            <a:endParaRPr lang="en-GB" sz="2400" dirty="0"/>
          </a:p>
          <a:p>
            <a:pPr marL="109728" lvl="0" indent="0">
              <a:buNone/>
            </a:pPr>
            <a:endParaRPr lang="en-US" sz="2400" dirty="0"/>
          </a:p>
        </p:txBody>
      </p:sp>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45</a:t>
            </a:fld>
            <a:endParaRPr lang="en-US"/>
          </a:p>
        </p:txBody>
      </p:sp>
    </p:spTree>
    <p:extLst>
      <p:ext uri="{BB962C8B-B14F-4D97-AF65-F5344CB8AC3E}">
        <p14:creationId xmlns:p14="http://schemas.microsoft.com/office/powerpoint/2010/main" val="31015548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87791"/>
            <a:ext cx="10972800" cy="5219501"/>
          </a:xfrm>
        </p:spPr>
        <p:txBody>
          <a:bodyPr>
            <a:normAutofit/>
          </a:bodyPr>
          <a:lstStyle/>
          <a:p>
            <a:pPr marL="0" indent="0">
              <a:buNone/>
            </a:pPr>
            <a:r>
              <a:rPr lang="en-GB" b="1" dirty="0" smtClean="0"/>
              <a:t>3.7</a:t>
            </a:r>
            <a:r>
              <a:rPr lang="en-GB" b="1" dirty="0"/>
              <a:t>	</a:t>
            </a:r>
            <a:r>
              <a:rPr lang="en-GB" sz="2800" b="1" dirty="0"/>
              <a:t>Analysing Future Benefits and Costs in CBA </a:t>
            </a:r>
            <a:endParaRPr lang="en-US" sz="2800" b="1" dirty="0"/>
          </a:p>
          <a:p>
            <a:pPr lvl="0">
              <a:lnSpc>
                <a:spcPct val="150000"/>
              </a:lnSpc>
              <a:buFont typeface="Wingdings" panose="05000000000000000000" pitchFamily="2" charset="2"/>
              <a:buChar char="ü"/>
            </a:pPr>
            <a:r>
              <a:rPr lang="en-GB" sz="2800" dirty="0">
                <a:solidFill>
                  <a:schemeClr val="tx1"/>
                </a:solidFill>
              </a:rPr>
              <a:t>CBA can either be done in constant (today’s prices), current or nominal or real prices</a:t>
            </a:r>
            <a:endParaRPr lang="en-US" sz="2800" dirty="0">
              <a:solidFill>
                <a:schemeClr val="tx1"/>
              </a:solidFill>
            </a:endParaRPr>
          </a:p>
          <a:p>
            <a:pPr lvl="0">
              <a:lnSpc>
                <a:spcPct val="150000"/>
              </a:lnSpc>
              <a:buFont typeface="Wingdings" panose="05000000000000000000" pitchFamily="2" charset="2"/>
              <a:buChar char="ü"/>
            </a:pPr>
            <a:r>
              <a:rPr lang="en-GB" sz="2800" dirty="0"/>
              <a:t>Real or nominal discount rate can also be used depending on the approach</a:t>
            </a:r>
            <a:endParaRPr lang="en-US" sz="2800" dirty="0"/>
          </a:p>
          <a:p>
            <a:pPr>
              <a:lnSpc>
                <a:spcPct val="150000"/>
              </a:lnSpc>
              <a:buFont typeface="Wingdings" panose="05000000000000000000" pitchFamily="2" charset="2"/>
              <a:buChar char="ü"/>
            </a:pPr>
            <a:r>
              <a:rPr lang="en-US" sz="2800" dirty="0"/>
              <a:t>However, the key concern is to ensure that both benefits and costs and the discount rate are expressed consistently in either constant or nominal Naira/rate. </a:t>
            </a:r>
            <a:endParaRPr lang="en-US" sz="2800" dirty="0">
              <a:effectLst/>
            </a:endParaRPr>
          </a:p>
        </p:txBody>
      </p:sp>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46</a:t>
            </a:fld>
            <a:endParaRPr lang="en-US"/>
          </a:p>
        </p:txBody>
      </p:sp>
    </p:spTree>
    <p:extLst>
      <p:ext uri="{BB962C8B-B14F-4D97-AF65-F5344CB8AC3E}">
        <p14:creationId xmlns:p14="http://schemas.microsoft.com/office/powerpoint/2010/main" val="13325820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47</a:t>
            </a:fld>
            <a:endParaRPr lang="en-US"/>
          </a:p>
        </p:txBody>
      </p:sp>
      <p:sp>
        <p:nvSpPr>
          <p:cNvPr id="6" name="Rectangle 5"/>
          <p:cNvSpPr/>
          <p:nvPr/>
        </p:nvSpPr>
        <p:spPr>
          <a:xfrm>
            <a:off x="800936" y="1293277"/>
            <a:ext cx="10728760" cy="4832092"/>
          </a:xfrm>
          <a:prstGeom prst="rect">
            <a:avLst/>
          </a:prstGeom>
        </p:spPr>
        <p:txBody>
          <a:bodyPr wrap="square">
            <a:spAutoFit/>
          </a:bodyPr>
          <a:lstStyle/>
          <a:p>
            <a:pPr>
              <a:spcBef>
                <a:spcPts val="1200"/>
              </a:spcBef>
            </a:pPr>
            <a:r>
              <a:rPr lang="en-US" sz="2800" b="1" dirty="0">
                <a:latin typeface="Century Gothic" panose="020B0502020202020204" pitchFamily="34" charset="0"/>
              </a:rPr>
              <a:t>4.1 Identifying costs and benefits</a:t>
            </a:r>
            <a:endParaRPr lang="en-US" sz="2000" b="1" dirty="0">
              <a:latin typeface="Century Gothic" panose="020B0502020202020204" pitchFamily="34" charset="0"/>
            </a:endParaRPr>
          </a:p>
          <a:p>
            <a:pPr>
              <a:spcBef>
                <a:spcPts val="1200"/>
              </a:spcBef>
            </a:pPr>
            <a:r>
              <a:rPr lang="en-US" sz="2400" dirty="0">
                <a:latin typeface="Century Gothic" panose="020B0502020202020204" pitchFamily="34" charset="0"/>
              </a:rPr>
              <a:t>The major steps in constructing a farm budget is identifying, quantifying and valuing the costs and benefits of a project.</a:t>
            </a:r>
          </a:p>
          <a:p>
            <a:pPr>
              <a:spcBef>
                <a:spcPts val="1200"/>
              </a:spcBef>
            </a:pPr>
            <a:r>
              <a:rPr lang="en-US" sz="2800" b="1" dirty="0" smtClean="0">
                <a:latin typeface="Century Gothic" panose="020B0502020202020204" pitchFamily="34" charset="0"/>
              </a:rPr>
              <a:t>4.1.1 Costs </a:t>
            </a:r>
            <a:r>
              <a:rPr lang="en-US" sz="2800" b="1" dirty="0">
                <a:latin typeface="Century Gothic" panose="020B0502020202020204" pitchFamily="34" charset="0"/>
              </a:rPr>
              <a:t>of a Project</a:t>
            </a:r>
            <a:r>
              <a:rPr lang="en-US" sz="2400" b="1" dirty="0">
                <a:latin typeface="Century Gothic" panose="020B0502020202020204" pitchFamily="34" charset="0"/>
              </a:rPr>
              <a:t>:</a:t>
            </a:r>
          </a:p>
          <a:p>
            <a:pPr>
              <a:spcBef>
                <a:spcPts val="1200"/>
              </a:spcBef>
            </a:pPr>
            <a:r>
              <a:rPr lang="en-US" sz="2400" dirty="0">
                <a:latin typeface="Century Gothic" panose="020B0502020202020204" pitchFamily="34" charset="0"/>
              </a:rPr>
              <a:t>Costs considered are mainly tangible/physical costs. These may include:</a:t>
            </a:r>
          </a:p>
          <a:p>
            <a:pPr marL="342900" indent="-342900">
              <a:spcBef>
                <a:spcPts val="1200"/>
              </a:spcBef>
              <a:buFont typeface="Wingdings" panose="05000000000000000000" pitchFamily="2" charset="2"/>
              <a:buChar char="ü"/>
            </a:pPr>
            <a:r>
              <a:rPr lang="en-US" sz="2400" dirty="0">
                <a:latin typeface="Century Gothic" panose="020B0502020202020204" pitchFamily="34" charset="0"/>
              </a:rPr>
              <a:t>initial capital costs;</a:t>
            </a:r>
          </a:p>
          <a:p>
            <a:pPr marL="342900" indent="-342900">
              <a:spcBef>
                <a:spcPts val="1200"/>
              </a:spcBef>
              <a:buFont typeface="Wingdings" panose="05000000000000000000" pitchFamily="2" charset="2"/>
              <a:buChar char="ü"/>
            </a:pPr>
            <a:r>
              <a:rPr lang="en-US" sz="2400" dirty="0">
                <a:latin typeface="Century Gothic" panose="020B0502020202020204" pitchFamily="34" charset="0"/>
              </a:rPr>
              <a:t>capital costs of any buildings, equipment, or facilities that need to be replaced during the life of the project; and</a:t>
            </a:r>
          </a:p>
          <a:p>
            <a:pPr marL="342900" indent="-342900">
              <a:spcBef>
                <a:spcPts val="1200"/>
              </a:spcBef>
              <a:buFont typeface="Wingdings" panose="05000000000000000000" pitchFamily="2" charset="2"/>
              <a:buChar char="ü"/>
            </a:pPr>
            <a:r>
              <a:rPr lang="en-US" sz="2400" dirty="0">
                <a:latin typeface="Century Gothic" panose="020B0502020202020204" pitchFamily="34" charset="0"/>
              </a:rPr>
              <a:t>operation and maintenance costs over the period of the project</a:t>
            </a:r>
          </a:p>
        </p:txBody>
      </p:sp>
      <p:sp>
        <p:nvSpPr>
          <p:cNvPr id="7" name="Rectangle 6"/>
          <p:cNvSpPr/>
          <p:nvPr/>
        </p:nvSpPr>
        <p:spPr>
          <a:xfrm>
            <a:off x="430306" y="338536"/>
            <a:ext cx="11099390" cy="954107"/>
          </a:xfrm>
          <a:prstGeom prst="rect">
            <a:avLst/>
          </a:prstGeom>
        </p:spPr>
        <p:txBody>
          <a:bodyPr wrap="square">
            <a:spAutoFit/>
          </a:bodyPr>
          <a:lstStyle/>
          <a:p>
            <a:pPr algn="ctr"/>
            <a:r>
              <a:rPr lang="en-US" sz="2800" b="1" dirty="0">
                <a:solidFill>
                  <a:schemeClr val="accent4">
                    <a:lumMod val="60000"/>
                    <a:lumOff val="40000"/>
                  </a:schemeClr>
                </a:solidFill>
                <a:latin typeface="Century Gothic" panose="020B0502020202020204" pitchFamily="34" charset="0"/>
              </a:rPr>
              <a:t>MODULE </a:t>
            </a:r>
            <a:r>
              <a:rPr lang="en-US" sz="2800" b="1" dirty="0" smtClean="0">
                <a:solidFill>
                  <a:schemeClr val="accent4">
                    <a:lumMod val="60000"/>
                    <a:lumOff val="40000"/>
                  </a:schemeClr>
                </a:solidFill>
                <a:latin typeface="Century Gothic" panose="020B0502020202020204" pitchFamily="34" charset="0"/>
              </a:rPr>
              <a:t>4</a:t>
            </a:r>
          </a:p>
          <a:p>
            <a:pPr algn="ctr"/>
            <a:r>
              <a:rPr lang="en-US" sz="2800" b="1" dirty="0" smtClean="0">
                <a:latin typeface="Century Gothic" panose="020B0502020202020204" pitchFamily="34" charset="0"/>
              </a:rPr>
              <a:t>Model Farm Budgets And Aggregation To Project-level Budget</a:t>
            </a:r>
            <a:endParaRPr lang="en-US" sz="2800" b="1" dirty="0">
              <a:latin typeface="Century Gothic" panose="020B0502020202020204" pitchFamily="34" charset="0"/>
            </a:endParaRPr>
          </a:p>
        </p:txBody>
      </p:sp>
    </p:spTree>
    <p:extLst>
      <p:ext uri="{BB962C8B-B14F-4D97-AF65-F5344CB8AC3E}">
        <p14:creationId xmlns:p14="http://schemas.microsoft.com/office/powerpoint/2010/main" val="14900288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48</a:t>
            </a:fld>
            <a:endParaRPr lang="en-US"/>
          </a:p>
        </p:txBody>
      </p:sp>
      <p:sp>
        <p:nvSpPr>
          <p:cNvPr id="6" name="Rectangle 5"/>
          <p:cNvSpPr/>
          <p:nvPr/>
        </p:nvSpPr>
        <p:spPr>
          <a:xfrm>
            <a:off x="771257" y="598931"/>
            <a:ext cx="10292367" cy="5478423"/>
          </a:xfrm>
          <a:prstGeom prst="rect">
            <a:avLst/>
          </a:prstGeom>
        </p:spPr>
        <p:txBody>
          <a:bodyPr wrap="square">
            <a:spAutoFit/>
          </a:bodyPr>
          <a:lstStyle/>
          <a:p>
            <a:pPr>
              <a:spcBef>
                <a:spcPts val="1200"/>
              </a:spcBef>
            </a:pPr>
            <a:r>
              <a:rPr lang="en-US" sz="3000" b="1" dirty="0" smtClean="0">
                <a:latin typeface="Century Gothic" panose="020B0502020202020204" pitchFamily="34" charset="0"/>
              </a:rPr>
              <a:t>4.1.2 Benefits </a:t>
            </a:r>
            <a:r>
              <a:rPr lang="en-US" sz="3000" b="1" dirty="0">
                <a:latin typeface="Century Gothic" panose="020B0502020202020204" pitchFamily="34" charset="0"/>
              </a:rPr>
              <a:t>of a project include:</a:t>
            </a:r>
          </a:p>
          <a:p>
            <a:pPr marL="360000" indent="-457200">
              <a:spcBef>
                <a:spcPts val="1200"/>
              </a:spcBef>
              <a:buFont typeface="Wingdings" panose="05000000000000000000" pitchFamily="2" charset="2"/>
              <a:buChar char="ü"/>
            </a:pPr>
            <a:r>
              <a:rPr lang="en-US" sz="3000" dirty="0">
                <a:latin typeface="Century Gothic" panose="020B0502020202020204" pitchFamily="34" charset="0"/>
              </a:rPr>
              <a:t>All tangible/physical benefits;</a:t>
            </a:r>
          </a:p>
          <a:p>
            <a:pPr marL="342900" indent="-342900">
              <a:spcBef>
                <a:spcPts val="1200"/>
              </a:spcBef>
              <a:buFont typeface="Wingdings" pitchFamily="2" charset="2"/>
              <a:buChar char="ü"/>
            </a:pPr>
            <a:r>
              <a:rPr lang="en-US" sz="3000" dirty="0">
                <a:latin typeface="Century Gothic" panose="020B0502020202020204" pitchFamily="34" charset="0"/>
              </a:rPr>
              <a:t>Benefits which can be valued in monetary terms; </a:t>
            </a:r>
          </a:p>
          <a:p>
            <a:pPr marL="342900" indent="-342900">
              <a:spcBef>
                <a:spcPts val="1200"/>
              </a:spcBef>
              <a:buFont typeface="Wingdings" pitchFamily="2" charset="2"/>
              <a:buChar char="ü"/>
            </a:pPr>
            <a:r>
              <a:rPr lang="en-US" sz="3000" dirty="0">
                <a:latin typeface="Century Gothic" panose="020B0502020202020204" pitchFamily="34" charset="0"/>
              </a:rPr>
              <a:t>Revenues;</a:t>
            </a:r>
          </a:p>
          <a:p>
            <a:pPr marL="342900" indent="-342900">
              <a:spcBef>
                <a:spcPts val="1200"/>
              </a:spcBef>
              <a:buFont typeface="Wingdings" pitchFamily="2" charset="2"/>
              <a:buChar char="ü"/>
            </a:pPr>
            <a:r>
              <a:rPr lang="en-US" sz="3000" dirty="0">
                <a:latin typeface="Century Gothic" panose="020B0502020202020204" pitchFamily="34" charset="0"/>
              </a:rPr>
              <a:t>Cost savings</a:t>
            </a:r>
            <a:r>
              <a:rPr lang="en-US" sz="3000" dirty="0" smtClean="0">
                <a:latin typeface="Century Gothic" panose="020B0502020202020204" pitchFamily="34" charset="0"/>
              </a:rPr>
              <a:t>; and</a:t>
            </a:r>
            <a:endParaRPr lang="en-US" sz="3000" dirty="0">
              <a:latin typeface="Century Gothic" panose="020B0502020202020204" pitchFamily="34" charset="0"/>
            </a:endParaRPr>
          </a:p>
          <a:p>
            <a:pPr marL="342900" indent="-342900">
              <a:spcBef>
                <a:spcPts val="1200"/>
              </a:spcBef>
              <a:buFont typeface="Wingdings" pitchFamily="2" charset="2"/>
              <a:buChar char="ü"/>
            </a:pPr>
            <a:r>
              <a:rPr lang="en-US" sz="3000" dirty="0">
                <a:latin typeface="Century Gothic" panose="020B0502020202020204" pitchFamily="34" charset="0"/>
              </a:rPr>
              <a:t>Non-market </a:t>
            </a:r>
            <a:r>
              <a:rPr lang="en-US" sz="3000" dirty="0" smtClean="0">
                <a:latin typeface="Century Gothic" panose="020B0502020202020204" pitchFamily="34" charset="0"/>
              </a:rPr>
              <a:t>outputs.</a:t>
            </a:r>
            <a:endParaRPr lang="en-US" sz="3000" dirty="0">
              <a:latin typeface="Century Gothic" panose="020B0502020202020204" pitchFamily="34" charset="0"/>
            </a:endParaRPr>
          </a:p>
          <a:p>
            <a:pPr>
              <a:spcBef>
                <a:spcPts val="1200"/>
              </a:spcBef>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a:spcBef>
                <a:spcPts val="1200"/>
              </a:spcBef>
            </a:pPr>
            <a:r>
              <a:rPr lang="en-US" sz="2400" b="1" dirty="0">
                <a:latin typeface="Century Gothic" panose="020B0502020202020204" pitchFamily="34" charset="0"/>
                <a:ea typeface="Calibri" panose="020F0502020204030204" pitchFamily="34" charset="0"/>
                <a:cs typeface="Times New Roman" panose="02020603050405020304" pitchFamily="18" charset="0"/>
              </a:rPr>
              <a:t>Note</a:t>
            </a:r>
            <a:r>
              <a:rPr lang="en-US" sz="2400" dirty="0">
                <a:latin typeface="Century Gothic" panose="020B0502020202020204" pitchFamily="34" charset="0"/>
                <a:ea typeface="Calibri" panose="020F0502020204030204" pitchFamily="34" charset="0"/>
                <a:cs typeface="Times New Roman" panose="02020603050405020304" pitchFamily="18" charset="0"/>
              </a:rPr>
              <a:t>:</a:t>
            </a:r>
          </a:p>
          <a:p>
            <a:pPr>
              <a:spcBef>
                <a:spcPts val="1200"/>
              </a:spcBef>
            </a:pPr>
            <a:r>
              <a:rPr lang="en-US" sz="2400" dirty="0">
                <a:solidFill>
                  <a:srgbClr val="C00000"/>
                </a:solidFill>
                <a:latin typeface="Century Gothic" panose="020B0502020202020204" pitchFamily="34" charset="0"/>
                <a:ea typeface="Calibri" panose="020F0502020204030204" pitchFamily="34" charset="0"/>
                <a:cs typeface="Times New Roman" panose="02020603050405020304" pitchFamily="18" charset="0"/>
              </a:rPr>
              <a:t>I</a:t>
            </a:r>
            <a:r>
              <a:rPr lang="en-US" sz="2400" dirty="0">
                <a:solidFill>
                  <a:srgbClr val="C00000"/>
                </a:solidFill>
                <a:effectLst/>
                <a:latin typeface="Century Gothic" panose="020B0502020202020204" pitchFamily="34" charset="0"/>
                <a:ea typeface="Calibri" panose="020F0502020204030204" pitchFamily="34" charset="0"/>
                <a:cs typeface="Times New Roman" panose="02020603050405020304" pitchFamily="18" charset="0"/>
              </a:rPr>
              <a:t>ntangible </a:t>
            </a:r>
            <a:r>
              <a:rPr lang="en-US" sz="2400" dirty="0">
                <a:solidFill>
                  <a:srgbClr val="C00000"/>
                </a:solidFill>
                <a:latin typeface="Century Gothic" panose="020B0502020202020204" pitchFamily="34" charset="0"/>
                <a:ea typeface="Calibri" panose="020F0502020204030204" pitchFamily="34" charset="0"/>
                <a:cs typeface="Times New Roman" panose="02020603050405020304" pitchFamily="18" charset="0"/>
              </a:rPr>
              <a:t>costs and benefits </a:t>
            </a:r>
            <a:r>
              <a:rPr lang="en-US" sz="2400" dirty="0">
                <a:solidFill>
                  <a:srgbClr val="C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2400" dirty="0">
                <a:solidFill>
                  <a:srgbClr val="C00000"/>
                </a:solidFill>
                <a:latin typeface="Century Gothic" panose="020B0502020202020204" pitchFamily="34" charset="0"/>
                <a:ea typeface="Calibri" panose="020F0502020204030204" pitchFamily="34" charset="0"/>
                <a:cs typeface="Times New Roman" panose="02020603050405020304" pitchFamily="18" charset="0"/>
              </a:rPr>
              <a:t>should</a:t>
            </a:r>
            <a:r>
              <a:rPr lang="en-US" sz="2400" dirty="0">
                <a:solidFill>
                  <a:srgbClr val="C00000"/>
                </a:solidFill>
                <a:effectLst/>
                <a:latin typeface="Century Gothic" panose="020B0502020202020204" pitchFamily="34" charset="0"/>
                <a:ea typeface="Calibri" panose="020F0502020204030204" pitchFamily="34" charset="0"/>
                <a:cs typeface="Times New Roman" panose="02020603050405020304" pitchFamily="18" charset="0"/>
              </a:rPr>
              <a:t> be discussed qualitatively in the presentation of the quantitative CBA results</a:t>
            </a:r>
            <a:endParaRPr lang="en-US" sz="2400"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12518935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49</a:t>
            </a:fld>
            <a:endParaRPr lang="en-US"/>
          </a:p>
        </p:txBody>
      </p:sp>
      <p:sp>
        <p:nvSpPr>
          <p:cNvPr id="6" name="Rectangle 5"/>
          <p:cNvSpPr/>
          <p:nvPr/>
        </p:nvSpPr>
        <p:spPr>
          <a:xfrm>
            <a:off x="881095" y="637268"/>
            <a:ext cx="9368441" cy="830997"/>
          </a:xfrm>
          <a:prstGeom prst="rect">
            <a:avLst/>
          </a:prstGeom>
        </p:spPr>
        <p:txBody>
          <a:bodyPr wrap="square">
            <a:spAutoFit/>
          </a:bodyPr>
          <a:lstStyle/>
          <a:p>
            <a:r>
              <a:rPr lang="en-US" sz="2400" b="1" dirty="0">
                <a:latin typeface="Century Gothic" panose="020B0502020202020204" pitchFamily="34" charset="0"/>
              </a:rPr>
              <a:t>PRACTICAL SESSION</a:t>
            </a:r>
          </a:p>
          <a:p>
            <a:r>
              <a:rPr lang="en-US" sz="2400" dirty="0" smtClean="0">
                <a:latin typeface="Century Gothic" panose="020B0502020202020204" pitchFamily="34" charset="0"/>
              </a:rPr>
              <a:t>Table 4.1: Farm </a:t>
            </a:r>
            <a:r>
              <a:rPr lang="en-US" sz="2400" dirty="0">
                <a:latin typeface="Century Gothic" panose="020B0502020202020204" pitchFamily="34" charset="0"/>
              </a:rPr>
              <a:t>Budget for Fishery Enterprise</a:t>
            </a:r>
          </a:p>
        </p:txBody>
      </p:sp>
      <p:pic>
        <p:nvPicPr>
          <p:cNvPr id="7" name="Picture 6"/>
          <p:cNvPicPr>
            <a:picLocks noChangeAspect="1"/>
          </p:cNvPicPr>
          <p:nvPr/>
        </p:nvPicPr>
        <p:blipFill>
          <a:blip r:embed="rId2"/>
          <a:stretch>
            <a:fillRect/>
          </a:stretch>
        </p:blipFill>
        <p:spPr>
          <a:xfrm>
            <a:off x="1026941" y="1474015"/>
            <a:ext cx="10251123" cy="4054588"/>
          </a:xfrm>
          <a:prstGeom prst="rect">
            <a:avLst/>
          </a:prstGeom>
        </p:spPr>
      </p:pic>
    </p:spTree>
    <p:extLst>
      <p:ext uri="{BB962C8B-B14F-4D97-AF65-F5344CB8AC3E}">
        <p14:creationId xmlns:p14="http://schemas.microsoft.com/office/powerpoint/2010/main" val="1944919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896" y="1247483"/>
            <a:ext cx="11264990" cy="4826746"/>
          </a:xfrm>
        </p:spPr>
        <p:txBody>
          <a:bodyPr>
            <a:normAutofit fontScale="92500" lnSpcReduction="10000"/>
          </a:bodyPr>
          <a:lstStyle/>
          <a:p>
            <a:pPr marL="0" indent="0" algn="just">
              <a:spcBef>
                <a:spcPts val="1200"/>
              </a:spcBef>
              <a:buNone/>
            </a:pPr>
            <a:r>
              <a:rPr lang="en-US" b="1" dirty="0"/>
              <a:t>1.0 INTRODUCTION</a:t>
            </a:r>
          </a:p>
          <a:p>
            <a:pPr algn="just">
              <a:spcBef>
                <a:spcPts val="1800"/>
              </a:spcBef>
              <a:buFont typeface="Wingdings" panose="05000000000000000000" pitchFamily="2" charset="2"/>
              <a:buChar char="ü"/>
            </a:pPr>
            <a:r>
              <a:rPr lang="en-US" dirty="0"/>
              <a:t>P</a:t>
            </a:r>
            <a:r>
              <a:rPr lang="en-US" dirty="0" smtClean="0"/>
              <a:t>olicy </a:t>
            </a:r>
            <a:r>
              <a:rPr lang="en-US" dirty="0"/>
              <a:t>makers and private actors face difficulties in allocating scarce resources across projects and programmes.</a:t>
            </a:r>
          </a:p>
          <a:p>
            <a:pPr algn="just">
              <a:spcBef>
                <a:spcPts val="1800"/>
              </a:spcBef>
              <a:buFont typeface="Wingdings" panose="05000000000000000000" pitchFamily="2" charset="2"/>
              <a:buChar char="ü"/>
            </a:pPr>
            <a:r>
              <a:rPr lang="en-GB" dirty="0" smtClean="0"/>
              <a:t>In Nigeria, colossal resources have been </a:t>
            </a:r>
            <a:r>
              <a:rPr lang="en-GB" dirty="0"/>
              <a:t>allocated to the </a:t>
            </a:r>
            <a:r>
              <a:rPr lang="en-GB" dirty="0" smtClean="0"/>
              <a:t>Agriculture sector </a:t>
            </a:r>
            <a:r>
              <a:rPr lang="en-GB" dirty="0"/>
              <a:t>without commensurate results.</a:t>
            </a:r>
          </a:p>
          <a:p>
            <a:pPr algn="just">
              <a:spcBef>
                <a:spcPts val="1800"/>
              </a:spcBef>
              <a:buFont typeface="Wingdings" panose="05000000000000000000" pitchFamily="2" charset="2"/>
              <a:buChar char="ü"/>
            </a:pPr>
            <a:r>
              <a:rPr lang="en-GB" dirty="0"/>
              <a:t>CBA provides the framework and relevant information for taking decisions, by ascertaining to what extent the benefits from an intervention exceed the costs of its implementation (Robinson and Hammitt, 2013)</a:t>
            </a:r>
          </a:p>
          <a:p>
            <a:pPr algn="just">
              <a:spcBef>
                <a:spcPts val="1800"/>
              </a:spcBef>
              <a:buFont typeface="Wingdings" panose="05000000000000000000" pitchFamily="2" charset="2"/>
              <a:buChar char="ü"/>
            </a:pPr>
            <a:r>
              <a:rPr lang="en-US" dirty="0"/>
              <a:t> </a:t>
            </a:r>
            <a:r>
              <a:rPr lang="en-GB" dirty="0"/>
              <a:t>CBA dwells on how outcomes (positive or negative) are distributed across project participants or members of the society.</a:t>
            </a:r>
            <a:endParaRPr lang="en-US" dirty="0"/>
          </a:p>
        </p:txBody>
      </p:sp>
      <p:sp>
        <p:nvSpPr>
          <p:cNvPr id="4" name="Date Placeholder 3"/>
          <p:cNvSpPr>
            <a:spLocks noGrp="1"/>
          </p:cNvSpPr>
          <p:nvPr>
            <p:ph type="dt" sz="half" idx="10"/>
          </p:nvPr>
        </p:nvSpPr>
        <p:spPr/>
        <p:txBody>
          <a:bodyPr/>
          <a:lstStyle/>
          <a:p>
            <a:fld id="{22A72F32-D1CA-460B-AAEF-DC75D47EF146}" type="datetime1">
              <a:rPr lang="en-US" smtClean="0"/>
              <a:t>12/24/2022</a:t>
            </a:fld>
            <a:endParaRPr lang="en-US" dirty="0"/>
          </a:p>
        </p:txBody>
      </p:sp>
      <p:sp>
        <p:nvSpPr>
          <p:cNvPr id="5" name="Slide Number Placeholder 4"/>
          <p:cNvSpPr>
            <a:spLocks noGrp="1"/>
          </p:cNvSpPr>
          <p:nvPr>
            <p:ph type="sldNum" sz="quarter" idx="12"/>
          </p:nvPr>
        </p:nvSpPr>
        <p:spPr/>
        <p:txBody>
          <a:bodyPr/>
          <a:lstStyle/>
          <a:p>
            <a:fld id="{95E11320-7313-4A05-9E87-C3F6FA9FA174}" type="slidenum">
              <a:rPr lang="en-US" smtClean="0"/>
              <a:t>5</a:t>
            </a:fld>
            <a:endParaRPr lang="en-US" dirty="0"/>
          </a:p>
        </p:txBody>
      </p:sp>
      <p:sp>
        <p:nvSpPr>
          <p:cNvPr id="2" name="Title 1"/>
          <p:cNvSpPr>
            <a:spLocks noGrp="1"/>
          </p:cNvSpPr>
          <p:nvPr>
            <p:ph type="title"/>
          </p:nvPr>
        </p:nvSpPr>
        <p:spPr>
          <a:xfrm>
            <a:off x="556896" y="222981"/>
            <a:ext cx="10972800" cy="886729"/>
          </a:xfrm>
        </p:spPr>
        <p:txBody>
          <a:bodyPr>
            <a:normAutofit fontScale="90000"/>
          </a:bodyPr>
          <a:lstStyle/>
          <a:p>
            <a:pPr algn="ctr"/>
            <a:r>
              <a:rPr lang="en-US" sz="3400" b="1" dirty="0">
                <a:solidFill>
                  <a:srgbClr val="0070C0"/>
                </a:solidFill>
              </a:rPr>
              <a:t>MODULE </a:t>
            </a:r>
            <a:r>
              <a:rPr lang="en-US" sz="3400" b="1" dirty="0" smtClean="0">
                <a:solidFill>
                  <a:srgbClr val="0070C0"/>
                </a:solidFill>
              </a:rPr>
              <a:t>1</a:t>
            </a:r>
            <a:r>
              <a:rPr lang="en-US" sz="3400" b="1" dirty="0" smtClean="0"/>
              <a:t/>
            </a:r>
            <a:br>
              <a:rPr lang="en-US" sz="3400" b="1" dirty="0" smtClean="0"/>
            </a:br>
            <a:r>
              <a:rPr lang="en-US" sz="3400" b="1" dirty="0" smtClean="0"/>
              <a:t>Overview </a:t>
            </a:r>
            <a:r>
              <a:rPr lang="en-US" sz="3400" b="1" dirty="0"/>
              <a:t>of Cost-Benefit Analysis</a:t>
            </a:r>
          </a:p>
        </p:txBody>
      </p:sp>
    </p:spTree>
    <p:extLst>
      <p:ext uri="{BB962C8B-B14F-4D97-AF65-F5344CB8AC3E}">
        <p14:creationId xmlns:p14="http://schemas.microsoft.com/office/powerpoint/2010/main" val="5347804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50</a:t>
            </a:fld>
            <a:endParaRPr lang="en-US"/>
          </a:p>
        </p:txBody>
      </p:sp>
      <p:pic>
        <p:nvPicPr>
          <p:cNvPr id="6" name="Picture 5"/>
          <p:cNvPicPr>
            <a:picLocks noChangeAspect="1"/>
          </p:cNvPicPr>
          <p:nvPr/>
        </p:nvPicPr>
        <p:blipFill>
          <a:blip r:embed="rId2"/>
          <a:stretch>
            <a:fillRect/>
          </a:stretch>
        </p:blipFill>
        <p:spPr>
          <a:xfrm>
            <a:off x="1012874" y="1209821"/>
            <a:ext cx="10516822" cy="4679537"/>
          </a:xfrm>
          <a:prstGeom prst="rect">
            <a:avLst/>
          </a:prstGeom>
        </p:spPr>
      </p:pic>
      <p:sp>
        <p:nvSpPr>
          <p:cNvPr id="7" name="Rectangle 6"/>
          <p:cNvSpPr/>
          <p:nvPr/>
        </p:nvSpPr>
        <p:spPr>
          <a:xfrm>
            <a:off x="912206" y="740285"/>
            <a:ext cx="2577950" cy="369332"/>
          </a:xfrm>
          <a:prstGeom prst="rect">
            <a:avLst/>
          </a:prstGeom>
        </p:spPr>
        <p:txBody>
          <a:bodyPr wrap="none">
            <a:spAutoFit/>
          </a:bodyPr>
          <a:lstStyle/>
          <a:p>
            <a:r>
              <a:rPr lang="en-US" b="1" dirty="0" smtClean="0">
                <a:latin typeface="Century Gothic" panose="020B0502020202020204" pitchFamily="34" charset="0"/>
              </a:rPr>
              <a:t>Table 4.1continues…</a:t>
            </a:r>
            <a:endParaRPr lang="en-US" b="1" dirty="0">
              <a:latin typeface="Century Gothic" panose="020B0502020202020204" pitchFamily="34" charset="0"/>
            </a:endParaRPr>
          </a:p>
        </p:txBody>
      </p:sp>
    </p:spTree>
    <p:extLst>
      <p:ext uri="{BB962C8B-B14F-4D97-AF65-F5344CB8AC3E}">
        <p14:creationId xmlns:p14="http://schemas.microsoft.com/office/powerpoint/2010/main" val="2140087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51</a:t>
            </a:fld>
            <a:endParaRPr lang="en-US"/>
          </a:p>
        </p:txBody>
      </p:sp>
      <p:sp>
        <p:nvSpPr>
          <p:cNvPr id="6" name="Rectangle 5"/>
          <p:cNvSpPr/>
          <p:nvPr/>
        </p:nvSpPr>
        <p:spPr>
          <a:xfrm>
            <a:off x="671513" y="693539"/>
            <a:ext cx="10815637" cy="523220"/>
          </a:xfrm>
          <a:prstGeom prst="rect">
            <a:avLst/>
          </a:prstGeom>
        </p:spPr>
        <p:txBody>
          <a:bodyPr wrap="square">
            <a:spAutoFit/>
          </a:bodyPr>
          <a:lstStyle/>
          <a:p>
            <a:r>
              <a:rPr lang="en-US" sz="2800" b="1" dirty="0" smtClean="0">
                <a:latin typeface="Century Gothic" panose="020B0502020202020204" pitchFamily="34" charset="0"/>
              </a:rPr>
              <a:t>Table 4.2:Financial </a:t>
            </a:r>
            <a:r>
              <a:rPr lang="en-US" sz="2800" b="1" dirty="0">
                <a:latin typeface="Century Gothic" panose="020B0502020202020204" pitchFamily="34" charset="0"/>
              </a:rPr>
              <a:t>Budget of Irrigated Rice</a:t>
            </a:r>
          </a:p>
        </p:txBody>
      </p:sp>
      <p:pic>
        <p:nvPicPr>
          <p:cNvPr id="7" name="Picture 6"/>
          <p:cNvPicPr>
            <a:picLocks noChangeAspect="1"/>
          </p:cNvPicPr>
          <p:nvPr/>
        </p:nvPicPr>
        <p:blipFill>
          <a:blip r:embed="rId2"/>
          <a:stretch>
            <a:fillRect/>
          </a:stretch>
        </p:blipFill>
        <p:spPr>
          <a:xfrm>
            <a:off x="671512" y="1259996"/>
            <a:ext cx="10815637" cy="4481898"/>
          </a:xfrm>
          <a:prstGeom prst="rect">
            <a:avLst/>
          </a:prstGeom>
        </p:spPr>
      </p:pic>
      <p:sp>
        <p:nvSpPr>
          <p:cNvPr id="8" name="Rectangle 7"/>
          <p:cNvSpPr/>
          <p:nvPr/>
        </p:nvSpPr>
        <p:spPr>
          <a:xfrm>
            <a:off x="671512" y="1259995"/>
            <a:ext cx="10815637" cy="2250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152151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52</a:t>
            </a:fld>
            <a:endParaRPr lang="en-US"/>
          </a:p>
        </p:txBody>
      </p:sp>
      <p:pic>
        <p:nvPicPr>
          <p:cNvPr id="3" name="Picture 2"/>
          <p:cNvPicPr>
            <a:picLocks noChangeAspect="1"/>
          </p:cNvPicPr>
          <p:nvPr/>
        </p:nvPicPr>
        <p:blipFill>
          <a:blip r:embed="rId2"/>
          <a:stretch>
            <a:fillRect/>
          </a:stretch>
        </p:blipFill>
        <p:spPr>
          <a:xfrm>
            <a:off x="628333" y="1026942"/>
            <a:ext cx="10901363" cy="5289419"/>
          </a:xfrm>
          <a:prstGeom prst="rect">
            <a:avLst/>
          </a:prstGeom>
        </p:spPr>
      </p:pic>
      <p:sp>
        <p:nvSpPr>
          <p:cNvPr id="7" name="Rectangle 6"/>
          <p:cNvSpPr/>
          <p:nvPr/>
        </p:nvSpPr>
        <p:spPr>
          <a:xfrm>
            <a:off x="628333" y="529270"/>
            <a:ext cx="2630848" cy="369332"/>
          </a:xfrm>
          <a:prstGeom prst="rect">
            <a:avLst/>
          </a:prstGeom>
        </p:spPr>
        <p:txBody>
          <a:bodyPr wrap="none">
            <a:spAutoFit/>
          </a:bodyPr>
          <a:lstStyle/>
          <a:p>
            <a:r>
              <a:rPr lang="en-US" dirty="0"/>
              <a:t>Table </a:t>
            </a:r>
            <a:r>
              <a:rPr lang="en-US" dirty="0" smtClean="0"/>
              <a:t>4.2 continues</a:t>
            </a:r>
            <a:r>
              <a:rPr lang="en-US" dirty="0"/>
              <a:t>…</a:t>
            </a:r>
          </a:p>
        </p:txBody>
      </p:sp>
    </p:spTree>
    <p:extLst>
      <p:ext uri="{BB962C8B-B14F-4D97-AF65-F5344CB8AC3E}">
        <p14:creationId xmlns:p14="http://schemas.microsoft.com/office/powerpoint/2010/main" val="481624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53</a:t>
            </a:fld>
            <a:endParaRPr lang="en-US"/>
          </a:p>
        </p:txBody>
      </p:sp>
      <p:sp>
        <p:nvSpPr>
          <p:cNvPr id="2" name="Title 1"/>
          <p:cNvSpPr>
            <a:spLocks noGrp="1"/>
          </p:cNvSpPr>
          <p:nvPr>
            <p:ph type="title"/>
          </p:nvPr>
        </p:nvSpPr>
        <p:spPr>
          <a:xfrm>
            <a:off x="187036" y="166255"/>
            <a:ext cx="11658600" cy="931026"/>
          </a:xfrm>
        </p:spPr>
        <p:txBody>
          <a:bodyPr>
            <a:noAutofit/>
          </a:bodyPr>
          <a:lstStyle/>
          <a:p>
            <a:pPr algn="ctr"/>
            <a:r>
              <a:rPr lang="en-GB" sz="3200" b="1" cap="all" dirty="0">
                <a:solidFill>
                  <a:srgbClr val="0070C0"/>
                </a:solidFill>
              </a:rPr>
              <a:t>MODULE </a:t>
            </a:r>
            <a:r>
              <a:rPr lang="en-GB" sz="3200" b="1" cap="all" dirty="0" smtClean="0">
                <a:solidFill>
                  <a:srgbClr val="0070C0"/>
                </a:solidFill>
              </a:rPr>
              <a:t>5</a:t>
            </a:r>
            <a:r>
              <a:rPr lang="en-GB" sz="3200" b="1" cap="all" dirty="0" smtClean="0"/>
              <a:t/>
            </a:r>
            <a:br>
              <a:rPr lang="en-GB" sz="3200" b="1" cap="all" dirty="0" smtClean="0"/>
            </a:br>
            <a:r>
              <a:rPr lang="en-GB" sz="3200" b="1" dirty="0" smtClean="0"/>
              <a:t>DISCOUNTED </a:t>
            </a:r>
            <a:r>
              <a:rPr lang="en-GB" sz="3200" b="1" dirty="0"/>
              <a:t>MEASURES OF </a:t>
            </a:r>
            <a:r>
              <a:rPr lang="en-GB" sz="3200" b="1" dirty="0" smtClean="0"/>
              <a:t>PROJECT WORTH</a:t>
            </a:r>
            <a:endParaRPr lang="en-US" sz="3200" b="1" dirty="0"/>
          </a:p>
        </p:txBody>
      </p:sp>
      <p:sp>
        <p:nvSpPr>
          <p:cNvPr id="7" name="Rectangle 6"/>
          <p:cNvSpPr/>
          <p:nvPr/>
        </p:nvSpPr>
        <p:spPr>
          <a:xfrm>
            <a:off x="313509" y="1237958"/>
            <a:ext cx="11532127" cy="5186035"/>
          </a:xfrm>
          <a:prstGeom prst="rect">
            <a:avLst/>
          </a:prstGeom>
        </p:spPr>
        <p:txBody>
          <a:bodyPr wrap="square">
            <a:spAutoFit/>
          </a:bodyPr>
          <a:lstStyle/>
          <a:p>
            <a:pPr>
              <a:spcBef>
                <a:spcPts val="1200"/>
              </a:spcBef>
            </a:pPr>
            <a:r>
              <a:rPr lang="en-US" sz="2000" b="1" dirty="0" smtClean="0">
                <a:latin typeface="Century Gothic" panose="020B0502020202020204" pitchFamily="34" charset="0"/>
              </a:rPr>
              <a:t>5.0 Discounted </a:t>
            </a:r>
            <a:r>
              <a:rPr lang="en-US" sz="2000" b="1" dirty="0">
                <a:latin typeface="Century Gothic" panose="020B0502020202020204" pitchFamily="34" charset="0"/>
              </a:rPr>
              <a:t>Cash </a:t>
            </a:r>
            <a:r>
              <a:rPr lang="en-US" sz="2000" b="1" dirty="0" smtClean="0">
                <a:latin typeface="Century Gothic" panose="020B0502020202020204" pitchFamily="34" charset="0"/>
              </a:rPr>
              <a:t>flow</a:t>
            </a:r>
            <a:r>
              <a:rPr lang="en-US" sz="2000" dirty="0" smtClean="0">
                <a:latin typeface="Century Gothic" panose="020B0502020202020204" pitchFamily="34" charset="0"/>
              </a:rPr>
              <a:t>:</a:t>
            </a:r>
          </a:p>
          <a:p>
            <a:pPr marL="342900" indent="-342900">
              <a:spcBef>
                <a:spcPts val="1200"/>
              </a:spcBef>
              <a:buFont typeface="Wingdings" pitchFamily="2" charset="2"/>
              <a:buChar char="ü"/>
            </a:pPr>
            <a:r>
              <a:rPr lang="en-US" sz="2200" dirty="0" smtClean="0">
                <a:latin typeface="Century Gothic" panose="020B0502020202020204" pitchFamily="34" charset="0"/>
              </a:rPr>
              <a:t>This involves </a:t>
            </a:r>
            <a:r>
              <a:rPr lang="en-US" sz="2200" dirty="0">
                <a:latin typeface="Century Gothic" panose="020B0502020202020204" pitchFamily="34" charset="0"/>
              </a:rPr>
              <a:t>the discounting of all future receipts and </a:t>
            </a:r>
            <a:r>
              <a:rPr lang="en-US" sz="2200" dirty="0" smtClean="0">
                <a:latin typeface="Century Gothic" panose="020B0502020202020204" pitchFamily="34" charset="0"/>
              </a:rPr>
              <a:t>expenditures</a:t>
            </a:r>
            <a:endParaRPr lang="en-US" sz="2200" dirty="0">
              <a:latin typeface="Century Gothic" panose="020B0502020202020204" pitchFamily="34" charset="0"/>
            </a:endParaRPr>
          </a:p>
          <a:p>
            <a:pPr marL="342900" indent="-342900">
              <a:spcBef>
                <a:spcPts val="1200"/>
              </a:spcBef>
              <a:buFont typeface="Wingdings" pitchFamily="2" charset="2"/>
              <a:buChar char="ü"/>
            </a:pPr>
            <a:r>
              <a:rPr lang="en-US" sz="2200" dirty="0" smtClean="0">
                <a:latin typeface="Century Gothic" panose="020B0502020202020204" pitchFamily="34" charset="0"/>
              </a:rPr>
              <a:t>Discounted </a:t>
            </a:r>
            <a:r>
              <a:rPr lang="en-US" sz="2200" dirty="0">
                <a:latin typeface="Century Gothic" panose="020B0502020202020204" pitchFamily="34" charset="0"/>
              </a:rPr>
              <a:t>cash flow reduces the various cash flows to their present value equivalent using a discount </a:t>
            </a:r>
            <a:r>
              <a:rPr lang="en-US" sz="2200" dirty="0" smtClean="0">
                <a:latin typeface="Century Gothic" panose="020B0502020202020204" pitchFamily="34" charset="0"/>
              </a:rPr>
              <a:t>factor</a:t>
            </a:r>
          </a:p>
          <a:p>
            <a:pPr marL="342900" lvl="0" indent="-342900">
              <a:spcBef>
                <a:spcPts val="1200"/>
              </a:spcBef>
              <a:buFont typeface="Wingdings" pitchFamily="2" charset="2"/>
              <a:buChar char="ü"/>
            </a:pPr>
            <a:r>
              <a:rPr lang="en-US" sz="2200" dirty="0">
                <a:solidFill>
                  <a:prstClr val="black"/>
                </a:solidFill>
                <a:latin typeface="Century Gothic" panose="020B0502020202020204" pitchFamily="34" charset="0"/>
              </a:rPr>
              <a:t>It is amenable to incorporate inflation, taxation, and frequent changes in income and </a:t>
            </a:r>
            <a:r>
              <a:rPr lang="en-US" sz="2200" dirty="0" smtClean="0">
                <a:solidFill>
                  <a:prstClr val="black"/>
                </a:solidFill>
                <a:latin typeface="Century Gothic" panose="020B0502020202020204" pitchFamily="34" charset="0"/>
              </a:rPr>
              <a:t>receipts</a:t>
            </a:r>
            <a:endParaRPr lang="en-US" sz="2200" dirty="0">
              <a:latin typeface="Century Gothic" panose="020B0502020202020204" pitchFamily="34" charset="0"/>
            </a:endParaRPr>
          </a:p>
          <a:p>
            <a:pPr marL="800100" lvl="1" indent="-342900">
              <a:spcBef>
                <a:spcPts val="1200"/>
              </a:spcBef>
              <a:buFont typeface="Wingdings" panose="05000000000000000000" pitchFamily="2" charset="2"/>
              <a:buChar char="q"/>
            </a:pPr>
            <a:r>
              <a:rPr lang="en-US" dirty="0" smtClean="0">
                <a:solidFill>
                  <a:prstClr val="black"/>
                </a:solidFill>
                <a:latin typeface="Century Gothic" panose="020B0502020202020204" pitchFamily="34" charset="0"/>
              </a:rPr>
              <a:t>Discounted </a:t>
            </a:r>
            <a:r>
              <a:rPr lang="en-US" dirty="0">
                <a:solidFill>
                  <a:prstClr val="black"/>
                </a:solidFill>
                <a:latin typeface="Century Gothic" panose="020B0502020202020204" pitchFamily="34" charset="0"/>
              </a:rPr>
              <a:t>measures of project worth are means of measuring cash flows to allow for future time</a:t>
            </a:r>
          </a:p>
          <a:p>
            <a:pPr marL="800100" lvl="1" indent="-342900">
              <a:spcBef>
                <a:spcPts val="1200"/>
              </a:spcBef>
              <a:buFont typeface="Wingdings" panose="05000000000000000000" pitchFamily="2" charset="2"/>
              <a:buChar char="q"/>
            </a:pPr>
            <a:r>
              <a:rPr lang="en-US" dirty="0">
                <a:solidFill>
                  <a:prstClr val="black"/>
                </a:solidFill>
                <a:latin typeface="Century Gothic" panose="020B0502020202020204" pitchFamily="34" charset="0"/>
              </a:rPr>
              <a:t>They address the drawback of undiscounted </a:t>
            </a:r>
            <a:r>
              <a:rPr lang="en-US" dirty="0" smtClean="0">
                <a:solidFill>
                  <a:prstClr val="black"/>
                </a:solidFill>
                <a:latin typeface="Century Gothic" panose="020B0502020202020204" pitchFamily="34" charset="0"/>
              </a:rPr>
              <a:t>measures </a:t>
            </a:r>
            <a:r>
              <a:rPr lang="en-US" dirty="0">
                <a:solidFill>
                  <a:prstClr val="black"/>
                </a:solidFill>
                <a:latin typeface="Century Gothic" panose="020B0502020202020204" pitchFamily="34" charset="0"/>
              </a:rPr>
              <a:t>by taking care of time value of </a:t>
            </a:r>
            <a:r>
              <a:rPr lang="en-US" dirty="0" smtClean="0">
                <a:solidFill>
                  <a:prstClr val="black"/>
                </a:solidFill>
                <a:latin typeface="Century Gothic" panose="020B0502020202020204" pitchFamily="34" charset="0"/>
              </a:rPr>
              <a:t>money</a:t>
            </a:r>
          </a:p>
          <a:p>
            <a:pPr marL="800100" lvl="1" indent="-342900">
              <a:spcBef>
                <a:spcPts val="1200"/>
              </a:spcBef>
              <a:buFont typeface="Wingdings" panose="05000000000000000000" pitchFamily="2" charset="2"/>
              <a:buChar char="q"/>
            </a:pPr>
            <a:r>
              <a:rPr lang="en-US" dirty="0" smtClean="0">
                <a:solidFill>
                  <a:prstClr val="black"/>
                </a:solidFill>
                <a:latin typeface="Century Gothic" panose="020B0502020202020204" pitchFamily="34" charset="0"/>
              </a:rPr>
              <a:t>Discounted </a:t>
            </a:r>
            <a:r>
              <a:rPr lang="en-US" dirty="0">
                <a:solidFill>
                  <a:prstClr val="black"/>
                </a:solidFill>
                <a:latin typeface="Century Gothic" panose="020B0502020202020204" pitchFamily="34" charset="0"/>
              </a:rPr>
              <a:t>measures in CBA comprises:</a:t>
            </a:r>
          </a:p>
          <a:p>
            <a:pPr marL="1657350" lvl="3" indent="-285750">
              <a:spcBef>
                <a:spcPts val="600"/>
              </a:spcBef>
              <a:buFont typeface="Wingdings" panose="05000000000000000000" pitchFamily="2" charset="2"/>
              <a:buChar char="§"/>
            </a:pPr>
            <a:r>
              <a:rPr lang="en-US" dirty="0" smtClean="0">
                <a:solidFill>
                  <a:prstClr val="black"/>
                </a:solidFill>
                <a:latin typeface="Century Gothic" panose="020B0502020202020204" pitchFamily="34" charset="0"/>
              </a:rPr>
              <a:t>Benefit-Cost Ratio</a:t>
            </a:r>
          </a:p>
          <a:p>
            <a:pPr marL="1657350" lvl="3" indent="-285750">
              <a:spcBef>
                <a:spcPts val="600"/>
              </a:spcBef>
              <a:buFont typeface="Wingdings" panose="05000000000000000000" pitchFamily="2" charset="2"/>
              <a:buChar char="§"/>
            </a:pPr>
            <a:r>
              <a:rPr lang="en-US" dirty="0" smtClean="0">
                <a:solidFill>
                  <a:prstClr val="black"/>
                </a:solidFill>
                <a:latin typeface="Century Gothic" panose="020B0502020202020204" pitchFamily="34" charset="0"/>
              </a:rPr>
              <a:t>Net </a:t>
            </a:r>
            <a:r>
              <a:rPr lang="en-US" dirty="0">
                <a:solidFill>
                  <a:prstClr val="black"/>
                </a:solidFill>
                <a:latin typeface="Century Gothic" panose="020B0502020202020204" pitchFamily="34" charset="0"/>
              </a:rPr>
              <a:t>Present </a:t>
            </a:r>
            <a:r>
              <a:rPr lang="en-US" dirty="0" smtClean="0">
                <a:solidFill>
                  <a:prstClr val="black"/>
                </a:solidFill>
                <a:latin typeface="Century Gothic" panose="020B0502020202020204" pitchFamily="34" charset="0"/>
              </a:rPr>
              <a:t>Value</a:t>
            </a:r>
          </a:p>
          <a:p>
            <a:pPr marL="1657350" lvl="3" indent="-285750">
              <a:spcBef>
                <a:spcPts val="600"/>
              </a:spcBef>
              <a:buFont typeface="Wingdings" panose="05000000000000000000" pitchFamily="2" charset="2"/>
              <a:buChar char="§"/>
            </a:pPr>
            <a:r>
              <a:rPr lang="en-US" dirty="0" smtClean="0">
                <a:solidFill>
                  <a:prstClr val="black"/>
                </a:solidFill>
                <a:latin typeface="Century Gothic" panose="020B0502020202020204" pitchFamily="34" charset="0"/>
              </a:rPr>
              <a:t>Internal </a:t>
            </a:r>
            <a:r>
              <a:rPr lang="en-US" dirty="0">
                <a:solidFill>
                  <a:prstClr val="black"/>
                </a:solidFill>
                <a:latin typeface="Century Gothic" panose="020B0502020202020204" pitchFamily="34" charset="0"/>
              </a:rPr>
              <a:t>Rate of </a:t>
            </a:r>
            <a:r>
              <a:rPr lang="en-US" dirty="0" smtClean="0">
                <a:solidFill>
                  <a:prstClr val="black"/>
                </a:solidFill>
                <a:latin typeface="Century Gothic" panose="020B0502020202020204" pitchFamily="34" charset="0"/>
              </a:rPr>
              <a:t>Return</a:t>
            </a:r>
            <a:endParaRPr lang="en-US"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7424442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54</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152" y="1700709"/>
            <a:ext cx="483470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65063" y="346492"/>
            <a:ext cx="10208654" cy="1354217"/>
          </a:xfrm>
          <a:prstGeom prst="rect">
            <a:avLst/>
          </a:prstGeom>
        </p:spPr>
        <p:txBody>
          <a:bodyPr wrap="square">
            <a:spAutoFit/>
          </a:bodyPr>
          <a:lstStyle/>
          <a:p>
            <a:pPr>
              <a:spcBef>
                <a:spcPts val="1200"/>
              </a:spcBef>
            </a:pPr>
            <a:r>
              <a:rPr lang="en-US" sz="2400" b="1" dirty="0">
                <a:latin typeface="Century Gothic" panose="020B0502020202020204" pitchFamily="34" charset="0"/>
              </a:rPr>
              <a:t>5.1Benefit-Cost Ratio</a:t>
            </a:r>
          </a:p>
          <a:p>
            <a:pPr marL="342900" indent="-342900">
              <a:spcBef>
                <a:spcPts val="1200"/>
              </a:spcBef>
              <a:buFont typeface="Wingdings" pitchFamily="2" charset="2"/>
              <a:buChar char="ü"/>
            </a:pPr>
            <a:r>
              <a:rPr lang="en-US" sz="2400" dirty="0">
                <a:latin typeface="Century Gothic" panose="020B0502020202020204" pitchFamily="34" charset="0"/>
              </a:rPr>
              <a:t>This is the ratio of discounted benefits to discounted </a:t>
            </a:r>
            <a:r>
              <a:rPr lang="en-US" sz="2400" dirty="0" smtClean="0">
                <a:latin typeface="Century Gothic" panose="020B0502020202020204" pitchFamily="34" charset="0"/>
              </a:rPr>
              <a:t>costs as </a:t>
            </a:r>
            <a:r>
              <a:rPr lang="en-US" sz="2400" dirty="0">
                <a:latin typeface="Century Gothic" panose="020B0502020202020204" pitchFamily="34" charset="0"/>
              </a:rPr>
              <a:t>represented in Equation </a:t>
            </a:r>
            <a:r>
              <a:rPr lang="en-US" sz="2400" dirty="0" smtClean="0">
                <a:latin typeface="Century Gothic" panose="020B0502020202020204" pitchFamily="34" charset="0"/>
              </a:rPr>
              <a:t>8</a:t>
            </a:r>
            <a:endParaRPr lang="en-US" sz="2400" dirty="0">
              <a:latin typeface="Century Gothic" panose="020B0502020202020204" pitchFamily="34" charset="0"/>
            </a:endParaRPr>
          </a:p>
        </p:txBody>
      </p:sp>
      <p:sp>
        <p:nvSpPr>
          <p:cNvPr id="8" name="Rectangle 7"/>
          <p:cNvSpPr/>
          <p:nvPr/>
        </p:nvSpPr>
        <p:spPr>
          <a:xfrm>
            <a:off x="7584331" y="2070041"/>
            <a:ext cx="655559" cy="369332"/>
          </a:xfrm>
          <a:prstGeom prst="rect">
            <a:avLst/>
          </a:prstGeom>
        </p:spPr>
        <p:txBody>
          <a:bodyPr wrap="square">
            <a:spAutoFit/>
          </a:bodyPr>
          <a:lstStyle/>
          <a:p>
            <a:r>
              <a:rPr lang="en-US" dirty="0" smtClean="0"/>
              <a:t>(8)</a:t>
            </a:r>
            <a:endParaRPr lang="en-US" dirty="0"/>
          </a:p>
        </p:txBody>
      </p:sp>
      <p:sp>
        <p:nvSpPr>
          <p:cNvPr id="9" name="Rectangle 8"/>
          <p:cNvSpPr/>
          <p:nvPr/>
        </p:nvSpPr>
        <p:spPr>
          <a:xfrm>
            <a:off x="865063" y="2897188"/>
            <a:ext cx="10208654" cy="3046988"/>
          </a:xfrm>
          <a:prstGeom prst="rect">
            <a:avLst/>
          </a:prstGeom>
        </p:spPr>
        <p:txBody>
          <a:bodyPr wrap="square">
            <a:spAutoFit/>
          </a:bodyPr>
          <a:lstStyle/>
          <a:p>
            <a:r>
              <a:rPr lang="en-GB" sz="2400" dirty="0">
                <a:latin typeface="Century Gothic" panose="020B0502020202020204" pitchFamily="34" charset="0"/>
              </a:rPr>
              <a:t>Where: </a:t>
            </a:r>
            <a:r>
              <a:rPr lang="en-GB" sz="2400" dirty="0" smtClean="0">
                <a:latin typeface="Century Gothic" panose="020B0502020202020204" pitchFamily="34" charset="0"/>
              </a:rPr>
              <a:t>BCR </a:t>
            </a:r>
            <a:r>
              <a:rPr lang="en-GB" sz="2400" dirty="0">
                <a:latin typeface="Century Gothic" panose="020B0502020202020204" pitchFamily="34" charset="0"/>
              </a:rPr>
              <a:t>= Benefit-cost </a:t>
            </a:r>
            <a:r>
              <a:rPr lang="en-GB" sz="2400" dirty="0" smtClean="0">
                <a:latin typeface="Century Gothic" panose="020B0502020202020204" pitchFamily="34" charset="0"/>
              </a:rPr>
              <a:t>ratio; </a:t>
            </a:r>
            <a:r>
              <a:rPr lang="en-GB" sz="2400" dirty="0" err="1" smtClean="0">
                <a:latin typeface="Century Gothic" panose="020B0502020202020204" pitchFamily="34" charset="0"/>
              </a:rPr>
              <a:t>B</a:t>
            </a:r>
            <a:r>
              <a:rPr lang="en-GB" sz="2400" baseline="-25000" dirty="0" err="1" smtClean="0">
                <a:latin typeface="Century Gothic" panose="020B0502020202020204" pitchFamily="34" charset="0"/>
              </a:rPr>
              <a:t>t</a:t>
            </a:r>
            <a:r>
              <a:rPr lang="en-GB" sz="2400" dirty="0" smtClean="0">
                <a:latin typeface="Century Gothic" panose="020B0502020202020204" pitchFamily="34" charset="0"/>
              </a:rPr>
              <a:t> </a:t>
            </a:r>
            <a:r>
              <a:rPr lang="en-GB" sz="2400" dirty="0">
                <a:latin typeface="Century Gothic" panose="020B0502020202020204" pitchFamily="34" charset="0"/>
              </a:rPr>
              <a:t>= Benefit in each </a:t>
            </a:r>
            <a:r>
              <a:rPr lang="en-GB" sz="2400" dirty="0" smtClean="0">
                <a:latin typeface="Century Gothic" panose="020B0502020202020204" pitchFamily="34" charset="0"/>
              </a:rPr>
              <a:t>project </a:t>
            </a:r>
            <a:r>
              <a:rPr lang="en-GB" sz="2400" dirty="0">
                <a:latin typeface="Century Gothic" panose="020B0502020202020204" pitchFamily="34" charset="0"/>
              </a:rPr>
              <a:t>year;</a:t>
            </a:r>
            <a:endParaRPr lang="en-US" sz="2400" dirty="0">
              <a:latin typeface="Century Gothic" panose="020B0502020202020204" pitchFamily="34" charset="0"/>
            </a:endParaRPr>
          </a:p>
          <a:p>
            <a:r>
              <a:rPr lang="en-GB" sz="2400" dirty="0" smtClean="0">
                <a:latin typeface="Century Gothic" panose="020B0502020202020204" pitchFamily="34" charset="0"/>
              </a:rPr>
              <a:t>   	     C</a:t>
            </a:r>
            <a:r>
              <a:rPr lang="en-GB" sz="2400" baseline="-25000" dirty="0" smtClean="0">
                <a:latin typeface="Century Gothic" panose="020B0502020202020204" pitchFamily="34" charset="0"/>
              </a:rPr>
              <a:t>t</a:t>
            </a:r>
            <a:r>
              <a:rPr lang="en-GB" sz="2400" dirty="0" smtClean="0">
                <a:latin typeface="Century Gothic" panose="020B0502020202020204" pitchFamily="34" charset="0"/>
              </a:rPr>
              <a:t> </a:t>
            </a:r>
            <a:r>
              <a:rPr lang="en-GB" sz="2400" dirty="0">
                <a:latin typeface="Century Gothic" panose="020B0502020202020204" pitchFamily="34" charset="0"/>
              </a:rPr>
              <a:t>= Cost in each project </a:t>
            </a:r>
            <a:r>
              <a:rPr lang="en-GB" sz="2400" dirty="0" smtClean="0">
                <a:latin typeface="Century Gothic" panose="020B0502020202020204" pitchFamily="34" charset="0"/>
              </a:rPr>
              <a:t>year;</a:t>
            </a:r>
            <a:r>
              <a:rPr lang="en-GB" sz="2400" dirty="0">
                <a:latin typeface="Century Gothic" panose="020B0502020202020204" pitchFamily="34" charset="0"/>
              </a:rPr>
              <a:t> </a:t>
            </a:r>
            <a:r>
              <a:rPr lang="en-GB" sz="2400" dirty="0" smtClean="0">
                <a:latin typeface="Century Gothic" panose="020B0502020202020204" pitchFamily="34" charset="0"/>
              </a:rPr>
              <a:t>n </a:t>
            </a:r>
            <a:r>
              <a:rPr lang="en-GB" sz="2400" dirty="0">
                <a:latin typeface="Century Gothic" panose="020B0502020202020204" pitchFamily="34" charset="0"/>
              </a:rPr>
              <a:t>= Number of years; and</a:t>
            </a:r>
            <a:endParaRPr lang="en-US" sz="2400" dirty="0">
              <a:latin typeface="Century Gothic" panose="020B0502020202020204" pitchFamily="34" charset="0"/>
            </a:endParaRPr>
          </a:p>
          <a:p>
            <a:r>
              <a:rPr lang="en-GB" sz="2400" dirty="0" smtClean="0">
                <a:latin typeface="Century Gothic" panose="020B0502020202020204" pitchFamily="34" charset="0"/>
              </a:rPr>
              <a:t>    	       r </a:t>
            </a:r>
            <a:r>
              <a:rPr lang="en-GB" sz="2400" dirty="0">
                <a:latin typeface="Century Gothic" panose="020B0502020202020204" pitchFamily="34" charset="0"/>
              </a:rPr>
              <a:t>= Interest or discount </a:t>
            </a:r>
            <a:r>
              <a:rPr lang="en-GB" sz="2400" dirty="0" smtClean="0">
                <a:latin typeface="Century Gothic" panose="020B0502020202020204" pitchFamily="34" charset="0"/>
              </a:rPr>
              <a:t>rate</a:t>
            </a:r>
          </a:p>
          <a:p>
            <a:endParaRPr lang="en-US" sz="2400" dirty="0" smtClean="0">
              <a:latin typeface="Century Gothic" panose="020B0502020202020204" pitchFamily="34" charset="0"/>
            </a:endParaRPr>
          </a:p>
          <a:p>
            <a:r>
              <a:rPr lang="en-US" sz="2400" b="1" dirty="0" smtClean="0">
                <a:latin typeface="Century Gothic" panose="020B0502020202020204" pitchFamily="34" charset="0"/>
              </a:rPr>
              <a:t>Decision </a:t>
            </a:r>
            <a:r>
              <a:rPr lang="en-US" sz="2400" b="1" dirty="0">
                <a:latin typeface="Century Gothic" panose="020B0502020202020204" pitchFamily="34" charset="0"/>
              </a:rPr>
              <a:t>rule:</a:t>
            </a:r>
          </a:p>
          <a:p>
            <a:r>
              <a:rPr lang="en-US" sz="2400" dirty="0" smtClean="0">
                <a:latin typeface="Century Gothic" panose="020B0502020202020204" pitchFamily="34" charset="0"/>
              </a:rPr>
              <a:t>	BCR </a:t>
            </a:r>
            <a:r>
              <a:rPr lang="en-US" sz="2400" dirty="0">
                <a:latin typeface="Century Gothic" panose="020B0502020202020204" pitchFamily="34" charset="0"/>
              </a:rPr>
              <a:t>&gt; 1	Project should be undertaken</a:t>
            </a:r>
          </a:p>
          <a:p>
            <a:r>
              <a:rPr lang="en-US" sz="2400" dirty="0" smtClean="0">
                <a:latin typeface="Century Gothic" panose="020B0502020202020204" pitchFamily="34" charset="0"/>
              </a:rPr>
              <a:t>	BCR </a:t>
            </a:r>
            <a:r>
              <a:rPr lang="en-US" sz="2400" dirty="0">
                <a:latin typeface="Century Gothic" panose="020B0502020202020204" pitchFamily="34" charset="0"/>
              </a:rPr>
              <a:t>= 1	Project is neither making profit nor loss </a:t>
            </a:r>
          </a:p>
          <a:p>
            <a:r>
              <a:rPr lang="en-US" sz="2400" dirty="0" smtClean="0">
                <a:latin typeface="Century Gothic" panose="020B0502020202020204" pitchFamily="34" charset="0"/>
              </a:rPr>
              <a:t>	BCR </a:t>
            </a:r>
            <a:r>
              <a:rPr lang="en-US" sz="2400" dirty="0">
                <a:latin typeface="Century Gothic" panose="020B0502020202020204" pitchFamily="34" charset="0"/>
              </a:rPr>
              <a:t>&lt; 1	Project should not be undertaken </a:t>
            </a:r>
          </a:p>
        </p:txBody>
      </p:sp>
    </p:spTree>
    <p:extLst>
      <p:ext uri="{BB962C8B-B14F-4D97-AF65-F5344CB8AC3E}">
        <p14:creationId xmlns:p14="http://schemas.microsoft.com/office/powerpoint/2010/main" val="20053780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55</a:t>
            </a:fld>
            <a:endParaRPr lang="en-US"/>
          </a:p>
        </p:txBody>
      </p:sp>
      <p:sp>
        <p:nvSpPr>
          <p:cNvPr id="6" name="Rectangle 5"/>
          <p:cNvSpPr/>
          <p:nvPr/>
        </p:nvSpPr>
        <p:spPr>
          <a:xfrm>
            <a:off x="608279" y="415921"/>
            <a:ext cx="11067905" cy="5816977"/>
          </a:xfrm>
          <a:prstGeom prst="rect">
            <a:avLst/>
          </a:prstGeom>
        </p:spPr>
        <p:txBody>
          <a:bodyPr wrap="square">
            <a:spAutoFit/>
          </a:bodyPr>
          <a:lstStyle/>
          <a:p>
            <a:pPr>
              <a:spcBef>
                <a:spcPts val="1200"/>
              </a:spcBef>
            </a:pPr>
            <a:r>
              <a:rPr lang="en-US" sz="2800" b="1" dirty="0" smtClean="0">
                <a:latin typeface="Century Gothic" panose="020B0502020202020204" pitchFamily="34" charset="0"/>
              </a:rPr>
              <a:t>5.1.1 Advantages and Disadvantages of BCR:</a:t>
            </a:r>
          </a:p>
          <a:p>
            <a:pPr>
              <a:spcBef>
                <a:spcPts val="1200"/>
              </a:spcBef>
            </a:pPr>
            <a:r>
              <a:rPr lang="en-US" sz="2200" b="1" dirty="0" smtClean="0">
                <a:latin typeface="Century Gothic" panose="020B0502020202020204" pitchFamily="34" charset="0"/>
              </a:rPr>
              <a:t>Advantages</a:t>
            </a:r>
            <a:endParaRPr lang="en-US" sz="2200" b="1" dirty="0">
              <a:latin typeface="Century Gothic" panose="020B0502020202020204" pitchFamily="34" charset="0"/>
            </a:endParaRPr>
          </a:p>
          <a:p>
            <a:pPr marL="342900" indent="-342900">
              <a:spcBef>
                <a:spcPts val="1200"/>
              </a:spcBef>
              <a:buFont typeface="Wingdings" pitchFamily="2" charset="2"/>
              <a:buChar char="ü"/>
            </a:pPr>
            <a:r>
              <a:rPr lang="en-US" sz="2200" dirty="0">
                <a:latin typeface="Century Gothic" panose="020B0502020202020204" pitchFamily="34" charset="0"/>
              </a:rPr>
              <a:t>Accepts all independent projects with a BCR value equal to or greater than </a:t>
            </a:r>
            <a:r>
              <a:rPr lang="en-US" sz="2200" dirty="0" smtClean="0">
                <a:latin typeface="Century Gothic" panose="020B0502020202020204" pitchFamily="34" charset="0"/>
              </a:rPr>
              <a:t>one;</a:t>
            </a:r>
            <a:endParaRPr lang="en-US" sz="2200" dirty="0">
              <a:latin typeface="Century Gothic" panose="020B0502020202020204" pitchFamily="34" charset="0"/>
            </a:endParaRPr>
          </a:p>
          <a:p>
            <a:pPr marL="342900" indent="-342900">
              <a:spcBef>
                <a:spcPts val="1200"/>
              </a:spcBef>
              <a:buFont typeface="Wingdings" pitchFamily="2" charset="2"/>
              <a:buChar char="ü"/>
            </a:pPr>
            <a:r>
              <a:rPr lang="en-US" sz="2200" dirty="0" smtClean="0">
                <a:latin typeface="Century Gothic" panose="020B0502020202020204" pitchFamily="34" charset="0"/>
              </a:rPr>
              <a:t>Considers </a:t>
            </a:r>
            <a:r>
              <a:rPr lang="en-US" sz="2200" dirty="0">
                <a:latin typeface="Century Gothic" panose="020B0502020202020204" pitchFamily="34" charset="0"/>
              </a:rPr>
              <a:t>the time value of </a:t>
            </a:r>
            <a:r>
              <a:rPr lang="en-US" sz="2200" dirty="0" smtClean="0">
                <a:latin typeface="Century Gothic" panose="020B0502020202020204" pitchFamily="34" charset="0"/>
              </a:rPr>
              <a:t>money; and</a:t>
            </a:r>
            <a:endParaRPr lang="en-US" sz="2200" dirty="0">
              <a:latin typeface="Century Gothic" panose="020B0502020202020204" pitchFamily="34" charset="0"/>
            </a:endParaRPr>
          </a:p>
          <a:p>
            <a:pPr marL="342900" indent="-342900">
              <a:spcBef>
                <a:spcPts val="1200"/>
              </a:spcBef>
              <a:buFont typeface="Wingdings" pitchFamily="2" charset="2"/>
              <a:buChar char="ü"/>
            </a:pPr>
            <a:r>
              <a:rPr lang="en-US" sz="2200" dirty="0">
                <a:latin typeface="Century Gothic" panose="020B0502020202020204" pitchFamily="34" charset="0"/>
              </a:rPr>
              <a:t>Considers the cash flow stream in its </a:t>
            </a:r>
            <a:r>
              <a:rPr lang="en-US" sz="2200" dirty="0" smtClean="0">
                <a:latin typeface="Century Gothic" panose="020B0502020202020204" pitchFamily="34" charset="0"/>
              </a:rPr>
              <a:t>entirety.</a:t>
            </a:r>
          </a:p>
          <a:p>
            <a:pPr algn="just">
              <a:spcBef>
                <a:spcPts val="1200"/>
              </a:spcBef>
            </a:pPr>
            <a:r>
              <a:rPr lang="en-US" sz="2200" b="1" dirty="0" smtClean="0">
                <a:latin typeface="Century Gothic" panose="020B0502020202020204" pitchFamily="34" charset="0"/>
              </a:rPr>
              <a:t>Disadvantages:</a:t>
            </a:r>
          </a:p>
          <a:p>
            <a:pPr marL="457200" lvl="0" indent="-457200">
              <a:spcBef>
                <a:spcPts val="1200"/>
              </a:spcBef>
              <a:buFont typeface="Wingdings" pitchFamily="2" charset="2"/>
              <a:buChar char="ü"/>
            </a:pPr>
            <a:r>
              <a:rPr lang="en-US" sz="2200" dirty="0">
                <a:solidFill>
                  <a:prstClr val="black"/>
                </a:solidFill>
                <a:latin typeface="Century Gothic" panose="020B0502020202020204" pitchFamily="34" charset="0"/>
              </a:rPr>
              <a:t>Discriminates against projects with relatively high gross returns and costs when in fact they have higher wealth-generating </a:t>
            </a:r>
            <a:r>
              <a:rPr lang="en-US" sz="2200" dirty="0" smtClean="0">
                <a:solidFill>
                  <a:prstClr val="black"/>
                </a:solidFill>
                <a:latin typeface="Century Gothic" panose="020B0502020202020204" pitchFamily="34" charset="0"/>
              </a:rPr>
              <a:t>capacity; and</a:t>
            </a:r>
            <a:endParaRPr lang="en-US" sz="2200" dirty="0">
              <a:solidFill>
                <a:prstClr val="black"/>
              </a:solidFill>
              <a:latin typeface="Century Gothic" panose="020B0502020202020204" pitchFamily="34" charset="0"/>
            </a:endParaRPr>
          </a:p>
          <a:p>
            <a:pPr marL="457200" lvl="0" indent="-457200">
              <a:spcBef>
                <a:spcPts val="1200"/>
              </a:spcBef>
              <a:buFont typeface="Wingdings" pitchFamily="2" charset="2"/>
              <a:buChar char="ü"/>
            </a:pPr>
            <a:r>
              <a:rPr lang="en-US" sz="2200" dirty="0">
                <a:solidFill>
                  <a:prstClr val="black"/>
                </a:solidFill>
                <a:latin typeface="Century Gothic" panose="020B0502020202020204" pitchFamily="34" charset="0"/>
              </a:rPr>
              <a:t>As in all discounted cash flow indicators (e.g., NPV and </a:t>
            </a:r>
            <a:r>
              <a:rPr lang="en-US" sz="2200" dirty="0" smtClean="0">
                <a:solidFill>
                  <a:prstClr val="black"/>
                </a:solidFill>
                <a:latin typeface="Century Gothic" panose="020B0502020202020204" pitchFamily="34" charset="0"/>
              </a:rPr>
              <a:t>IRR), ranking </a:t>
            </a:r>
            <a:r>
              <a:rPr lang="en-US" sz="2200" dirty="0">
                <a:solidFill>
                  <a:prstClr val="black"/>
                </a:solidFill>
                <a:latin typeface="Century Gothic" panose="020B0502020202020204" pitchFamily="34" charset="0"/>
              </a:rPr>
              <a:t>is influenced by the discount </a:t>
            </a:r>
            <a:r>
              <a:rPr lang="en-US" sz="2200" dirty="0" smtClean="0">
                <a:solidFill>
                  <a:prstClr val="black"/>
                </a:solidFill>
                <a:latin typeface="Century Gothic" panose="020B0502020202020204" pitchFamily="34" charset="0"/>
              </a:rPr>
              <a:t>rate.</a:t>
            </a:r>
            <a:endParaRPr lang="en-US" sz="2200" dirty="0" smtClean="0">
              <a:solidFill>
                <a:srgbClr val="C00000"/>
              </a:solidFill>
              <a:latin typeface="Century Gothic" panose="020B0502020202020204" pitchFamily="34" charset="0"/>
            </a:endParaRPr>
          </a:p>
          <a:p>
            <a:pPr algn="just">
              <a:spcBef>
                <a:spcPts val="1200"/>
              </a:spcBef>
            </a:pPr>
            <a:r>
              <a:rPr lang="en-US" sz="2200" dirty="0" smtClean="0">
                <a:solidFill>
                  <a:srgbClr val="C00000"/>
                </a:solidFill>
                <a:latin typeface="Century Gothic" panose="020B0502020202020204" pitchFamily="34" charset="0"/>
              </a:rPr>
              <a:t>NOTE: An </a:t>
            </a:r>
            <a:r>
              <a:rPr lang="en-US" sz="2200" dirty="0">
                <a:solidFill>
                  <a:srgbClr val="C00000"/>
                </a:solidFill>
                <a:latin typeface="Century Gothic" panose="020B0502020202020204" pitchFamily="34" charset="0"/>
              </a:rPr>
              <a:t>independent project refers to one whose acceptance or rejection is independent of the acceptance or rejection of other </a:t>
            </a:r>
            <a:r>
              <a:rPr lang="en-US" sz="2200" dirty="0" smtClean="0">
                <a:solidFill>
                  <a:srgbClr val="C00000"/>
                </a:solidFill>
                <a:latin typeface="Century Gothic" panose="020B0502020202020204" pitchFamily="34" charset="0"/>
              </a:rPr>
              <a:t>projects</a:t>
            </a:r>
            <a:endParaRPr lang="en-US" sz="2200"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38720759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56</a:t>
            </a:fld>
            <a:endParaRPr lang="en-US"/>
          </a:p>
        </p:txBody>
      </p:sp>
      <p:sp>
        <p:nvSpPr>
          <p:cNvPr id="8" name="Rectangle 7"/>
          <p:cNvSpPr/>
          <p:nvPr/>
        </p:nvSpPr>
        <p:spPr>
          <a:xfrm>
            <a:off x="838250" y="2700559"/>
            <a:ext cx="10691446" cy="1508105"/>
          </a:xfrm>
          <a:prstGeom prst="rect">
            <a:avLst/>
          </a:prstGeom>
        </p:spPr>
        <p:txBody>
          <a:bodyPr wrap="square">
            <a:spAutoFit/>
          </a:bodyPr>
          <a:lstStyle/>
          <a:p>
            <a:pPr>
              <a:spcBef>
                <a:spcPts val="1200"/>
              </a:spcBef>
            </a:pPr>
            <a:endParaRPr lang="en-US" sz="2400" dirty="0"/>
          </a:p>
          <a:p>
            <a:pPr>
              <a:spcBef>
                <a:spcPts val="1200"/>
              </a:spcBef>
            </a:pPr>
            <a:r>
              <a:rPr lang="en-US" sz="2400" dirty="0"/>
              <a:t>    </a:t>
            </a:r>
          </a:p>
          <a:p>
            <a:pPr>
              <a:spcBef>
                <a:spcPts val="1200"/>
              </a:spcBef>
            </a:pPr>
            <a:endParaRPr lang="en-US" sz="2400"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C16337A-D1B6-48B6-A28D-A2909F1F887F}"/>
                  </a:ext>
                </a:extLst>
              </p:cNvPr>
              <p:cNvSpPr txBox="1"/>
              <p:nvPr/>
            </p:nvSpPr>
            <p:spPr>
              <a:xfrm>
                <a:off x="378252" y="2612492"/>
                <a:ext cx="10304367" cy="762196"/>
              </a:xfrm>
              <a:prstGeom prst="rect">
                <a:avLst/>
              </a:prstGeom>
              <a:noFill/>
            </p:spPr>
            <p:txBody>
              <a:bodyPr wrap="square">
                <a:spAutoFit/>
              </a:bodyPr>
              <a:lstStyle/>
              <a:p>
                <a:pPr marL="228600" marR="0" indent="457200">
                  <a:spcBef>
                    <a:spcPts val="0"/>
                  </a:spcBef>
                  <a:spcAft>
                    <a:spcPts val="800"/>
                  </a:spcAft>
                </a:pPr>
                <a14:m>
                  <m:oMath xmlns:m="http://schemas.openxmlformats.org/officeDocument/2006/math">
                    <m:r>
                      <a:rPr lang="en-GB" sz="2800" i="1" smtClean="0">
                        <a:effectLst/>
                        <a:latin typeface="Cambria Math" panose="02040503050406030204" pitchFamily="18" charset="0"/>
                        <a:ea typeface="Times New Roman" panose="02020603050405020304" pitchFamily="18" charset="0"/>
                        <a:cs typeface="Times New Roman" panose="02020603050405020304" pitchFamily="18" charset="0"/>
                      </a:rPr>
                      <m:t>𝑁𝑃𝑉</m:t>
                    </m:r>
                    <m:r>
                      <a:rPr lang="en-GB" sz="28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𝐾</m:t>
                    </m:r>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=0</m:t>
                        </m:r>
                      </m:sub>
                      <m:sup>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𝑡</m:t>
                        </m:r>
                      </m:sup>
                      <m:e>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𝐵𝑡</m:t>
                            </m:r>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𝐶𝑡</m:t>
                            </m:r>
                          </m:num>
                          <m:den>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(1+</m:t>
                                </m:r>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𝑟</m:t>
                                </m:r>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𝑡</m:t>
                                </m:r>
                              </m:sup>
                            </m:sSup>
                          </m:den>
                        </m:f>
                      </m:e>
                    </m:nary>
                  </m:oMath>
                </a14:m>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For the  Year 0 Format</a:t>
                </a:r>
                <a:r>
                  <a:rPr lang="en-GB"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CC16337A-D1B6-48B6-A28D-A2909F1F887F}"/>
                  </a:ext>
                </a:extLst>
              </p:cNvPr>
              <p:cNvSpPr txBox="1">
                <a:spLocks noRot="1" noChangeAspect="1" noMove="1" noResize="1" noEditPoints="1" noAdjustHandles="1" noChangeArrowheads="1" noChangeShapeType="1" noTextEdit="1"/>
              </p:cNvSpPr>
              <p:nvPr/>
            </p:nvSpPr>
            <p:spPr>
              <a:xfrm>
                <a:off x="378252" y="2612492"/>
                <a:ext cx="10304367" cy="762196"/>
              </a:xfrm>
              <a:prstGeom prst="rect">
                <a:avLst/>
              </a:prstGeom>
              <a:blipFill>
                <a:blip r:embed="rId2"/>
                <a:stretch>
                  <a:fillRect b="-16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46061" y="3601114"/>
                <a:ext cx="10272715" cy="762196"/>
              </a:xfrm>
              <a:prstGeom prst="rect">
                <a:avLst/>
              </a:prstGeom>
            </p:spPr>
            <p:txBody>
              <a:bodyPr wrap="square">
                <a:spAutoFit/>
              </a:bodyPr>
              <a:lstStyle/>
              <a:p>
                <a:pPr marL="228600" lvl="0" indent="457200">
                  <a:spcAft>
                    <a:spcPts val="800"/>
                  </a:spcAft>
                </a:pPr>
                <a14:m>
                  <m:oMath xmlns:m="http://schemas.openxmlformats.org/officeDocument/2006/math">
                    <m:r>
                      <a:rPr lang="en-GB" sz="2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𝑁𝑃𝑉</m:t>
                    </m:r>
                    <m:r>
                      <a:rPr lang="en-GB" sz="2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n-US" sz="2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naryPr>
                      <m:sub>
                        <m:r>
                          <a:rPr lang="en-GB" sz="2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𝑡</m:t>
                        </m:r>
                        <m:r>
                          <a:rPr lang="en-GB" sz="2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sub>
                      <m:sup>
                        <m:r>
                          <a:rPr lang="en-GB" sz="2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𝑡</m:t>
                        </m:r>
                      </m:sup>
                      <m:e>
                        <m:f>
                          <m:fPr>
                            <m:ctrlPr>
                              <a:rPr lang="en-US" sz="2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GB" sz="2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𝐵𝑡</m:t>
                            </m:r>
                            <m:r>
                              <a:rPr lang="en-GB" sz="2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GB" sz="2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𝐶𝑡</m:t>
                            </m:r>
                          </m:num>
                          <m:den>
                            <m:sSup>
                              <m:sSupPr>
                                <m:ctrlPr>
                                  <a:rPr lang="en-US" sz="2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GB" sz="2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r>
                                  <a:rPr lang="en-GB" sz="2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𝑟</m:t>
                                </m:r>
                                <m:r>
                                  <a:rPr lang="en-GB" sz="2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sup>
                                <m:r>
                                  <a:rPr lang="en-GB" sz="2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𝑡</m:t>
                                </m:r>
                              </m:sup>
                            </m:sSup>
                          </m:den>
                        </m:f>
                      </m:e>
                    </m:nary>
                  </m:oMath>
                </a14:m>
                <a:r>
                  <a:rPr lang="en-GB"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(For </a:t>
                </a:r>
                <a:r>
                  <a:rPr lang="en-GB"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  Year </a:t>
                </a:r>
                <a:r>
                  <a:rPr lang="en-GB" sz="2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 Format</a:t>
                </a:r>
                <a:r>
                  <a:rPr lang="en-GB"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46061" y="3601114"/>
                <a:ext cx="10272715" cy="762196"/>
              </a:xfrm>
              <a:prstGeom prst="rect">
                <a:avLst/>
              </a:prstGeom>
              <a:blipFill>
                <a:blip r:embed="rId3"/>
                <a:stretch>
                  <a:fillRect b="-1600"/>
                </a:stretch>
              </a:blipFill>
            </p:spPr>
            <p:txBody>
              <a:bodyPr/>
              <a:lstStyle/>
              <a:p>
                <a:r>
                  <a:rPr lang="en-US">
                    <a:noFill/>
                  </a:rPr>
                  <a:t> </a:t>
                </a:r>
              </a:p>
            </p:txBody>
          </p:sp>
        </mc:Fallback>
      </mc:AlternateContent>
      <p:sp>
        <p:nvSpPr>
          <p:cNvPr id="10" name="Rectangle 9"/>
          <p:cNvSpPr/>
          <p:nvPr/>
        </p:nvSpPr>
        <p:spPr>
          <a:xfrm>
            <a:off x="689752" y="4521591"/>
            <a:ext cx="10584215" cy="2154436"/>
          </a:xfrm>
          <a:prstGeom prst="rect">
            <a:avLst/>
          </a:prstGeom>
        </p:spPr>
        <p:txBody>
          <a:bodyPr wrap="square">
            <a:spAutoFit/>
          </a:bodyPr>
          <a:lstStyle/>
          <a:p>
            <a:pPr lvl="0">
              <a:spcBef>
                <a:spcPts val="1200"/>
              </a:spcBef>
            </a:pPr>
            <a:r>
              <a:rPr lang="en-US" sz="2400" b="1" dirty="0" smtClean="0">
                <a:solidFill>
                  <a:prstClr val="black"/>
                </a:solidFill>
              </a:rPr>
              <a:t>Where</a:t>
            </a:r>
            <a:r>
              <a:rPr lang="en-US" sz="2400" dirty="0">
                <a:solidFill>
                  <a:prstClr val="black"/>
                </a:solidFill>
              </a:rPr>
              <a:t>: </a:t>
            </a:r>
            <a:r>
              <a:rPr lang="en-US" sz="2000" dirty="0" smtClean="0">
                <a:solidFill>
                  <a:prstClr val="black"/>
                </a:solidFill>
              </a:rPr>
              <a:t>NPV </a:t>
            </a:r>
            <a:r>
              <a:rPr lang="en-US" sz="2000" dirty="0">
                <a:solidFill>
                  <a:prstClr val="black"/>
                </a:solidFill>
              </a:rPr>
              <a:t>= Net Present Value; </a:t>
            </a:r>
            <a:r>
              <a:rPr lang="en-US" sz="2000" dirty="0" err="1" smtClean="0">
                <a:solidFill>
                  <a:prstClr val="black"/>
                </a:solidFill>
              </a:rPr>
              <a:t>Bt</a:t>
            </a:r>
            <a:r>
              <a:rPr lang="en-US" sz="2000" dirty="0" smtClean="0">
                <a:solidFill>
                  <a:prstClr val="black"/>
                </a:solidFill>
              </a:rPr>
              <a:t> = </a:t>
            </a:r>
            <a:r>
              <a:rPr lang="en-US" sz="2000" dirty="0">
                <a:solidFill>
                  <a:prstClr val="black"/>
                </a:solidFill>
              </a:rPr>
              <a:t>Benefits accruing in period t; </a:t>
            </a:r>
            <a:r>
              <a:rPr lang="en-US" sz="2000" dirty="0" smtClean="0">
                <a:solidFill>
                  <a:prstClr val="black"/>
                </a:solidFill>
              </a:rPr>
              <a:t>Ct </a:t>
            </a:r>
            <a:r>
              <a:rPr lang="en-US" sz="2000" dirty="0">
                <a:solidFill>
                  <a:prstClr val="black"/>
                </a:solidFill>
              </a:rPr>
              <a:t>= Costs incurred in period t; </a:t>
            </a:r>
            <a:r>
              <a:rPr lang="en-US" sz="2000" dirty="0" smtClean="0">
                <a:solidFill>
                  <a:prstClr val="black"/>
                </a:solidFill>
              </a:rPr>
              <a:t>	r </a:t>
            </a:r>
            <a:r>
              <a:rPr lang="en-US" sz="2000" dirty="0">
                <a:solidFill>
                  <a:prstClr val="black"/>
                </a:solidFill>
              </a:rPr>
              <a:t>= Discounted or interest </a:t>
            </a:r>
            <a:r>
              <a:rPr lang="en-US" sz="2000" dirty="0" smtClean="0">
                <a:solidFill>
                  <a:prstClr val="black"/>
                </a:solidFill>
              </a:rPr>
              <a:t>rate; and </a:t>
            </a:r>
            <a:r>
              <a:rPr lang="en-US" sz="2000" dirty="0">
                <a:solidFill>
                  <a:prstClr val="black"/>
                </a:solidFill>
              </a:rPr>
              <a:t>t = Life of the </a:t>
            </a:r>
            <a:r>
              <a:rPr lang="en-US" sz="2000" dirty="0" smtClean="0">
                <a:solidFill>
                  <a:prstClr val="black"/>
                </a:solidFill>
              </a:rPr>
              <a:t>project</a:t>
            </a:r>
            <a:endParaRPr lang="en-US" sz="1400" dirty="0">
              <a:solidFill>
                <a:prstClr val="black"/>
              </a:solidFill>
            </a:endParaRPr>
          </a:p>
          <a:p>
            <a:pPr lvl="0">
              <a:spcBef>
                <a:spcPts val="1200"/>
              </a:spcBef>
            </a:pPr>
            <a:r>
              <a:rPr lang="en-US" sz="2000" b="1" dirty="0" smtClean="0">
                <a:solidFill>
                  <a:schemeClr val="bg2">
                    <a:lumMod val="25000"/>
                  </a:schemeClr>
                </a:solidFill>
              </a:rPr>
              <a:t>	Decision </a:t>
            </a:r>
            <a:r>
              <a:rPr lang="en-US" sz="2000" b="1" dirty="0">
                <a:solidFill>
                  <a:schemeClr val="bg2">
                    <a:lumMod val="25000"/>
                  </a:schemeClr>
                </a:solidFill>
              </a:rPr>
              <a:t>Rule</a:t>
            </a:r>
            <a:r>
              <a:rPr lang="en-US" sz="2000" dirty="0">
                <a:solidFill>
                  <a:schemeClr val="bg2">
                    <a:lumMod val="25000"/>
                  </a:schemeClr>
                </a:solidFill>
              </a:rPr>
              <a:t>:</a:t>
            </a:r>
          </a:p>
          <a:p>
            <a:pPr lvl="0">
              <a:spcBef>
                <a:spcPts val="1200"/>
              </a:spcBef>
            </a:pPr>
            <a:r>
              <a:rPr lang="en-US" sz="2000" dirty="0">
                <a:solidFill>
                  <a:schemeClr val="bg2">
                    <a:lumMod val="25000"/>
                  </a:schemeClr>
                </a:solidFill>
              </a:rPr>
              <a:t>		</a:t>
            </a:r>
            <a:r>
              <a:rPr lang="en-US" sz="2000" dirty="0" smtClean="0">
                <a:solidFill>
                  <a:schemeClr val="bg2">
                    <a:lumMod val="25000"/>
                  </a:schemeClr>
                </a:solidFill>
              </a:rPr>
              <a:t>	NPV </a:t>
            </a:r>
            <a:r>
              <a:rPr lang="en-US" sz="2000" dirty="0">
                <a:solidFill>
                  <a:schemeClr val="bg2">
                    <a:lumMod val="25000"/>
                  </a:schemeClr>
                </a:solidFill>
              </a:rPr>
              <a:t>≥ 0	Accept project</a:t>
            </a:r>
          </a:p>
          <a:p>
            <a:pPr lvl="0">
              <a:spcBef>
                <a:spcPts val="1200"/>
              </a:spcBef>
            </a:pPr>
            <a:r>
              <a:rPr lang="en-US" sz="2000" dirty="0">
                <a:solidFill>
                  <a:schemeClr val="bg2">
                    <a:lumMod val="25000"/>
                  </a:schemeClr>
                </a:solidFill>
              </a:rPr>
              <a:t>		</a:t>
            </a:r>
            <a:r>
              <a:rPr lang="en-US" sz="2000" dirty="0" smtClean="0">
                <a:solidFill>
                  <a:schemeClr val="bg2">
                    <a:lumMod val="25000"/>
                  </a:schemeClr>
                </a:solidFill>
              </a:rPr>
              <a:t>	NPV </a:t>
            </a:r>
            <a:r>
              <a:rPr lang="en-US" sz="2000" dirty="0">
                <a:solidFill>
                  <a:schemeClr val="bg2">
                    <a:lumMod val="25000"/>
                  </a:schemeClr>
                </a:solidFill>
              </a:rPr>
              <a:t>&lt; 0	Reject project </a:t>
            </a:r>
          </a:p>
        </p:txBody>
      </p:sp>
      <p:sp>
        <p:nvSpPr>
          <p:cNvPr id="2" name="Rectangle 1"/>
          <p:cNvSpPr/>
          <p:nvPr/>
        </p:nvSpPr>
        <p:spPr>
          <a:xfrm>
            <a:off x="378252" y="145256"/>
            <a:ext cx="11639124" cy="2062103"/>
          </a:xfrm>
          <a:prstGeom prst="rect">
            <a:avLst/>
          </a:prstGeom>
        </p:spPr>
        <p:txBody>
          <a:bodyPr wrap="square">
            <a:spAutoFit/>
          </a:bodyPr>
          <a:lstStyle/>
          <a:p>
            <a:pPr lvl="0">
              <a:spcBef>
                <a:spcPts val="1200"/>
              </a:spcBef>
            </a:pPr>
            <a:r>
              <a:rPr lang="en-US" sz="3200" b="1" dirty="0">
                <a:solidFill>
                  <a:prstClr val="black"/>
                </a:solidFill>
                <a:latin typeface="Century Gothic" panose="020B0502020202020204" pitchFamily="34" charset="0"/>
              </a:rPr>
              <a:t>5.2 Net Present Value (NPV)</a:t>
            </a:r>
          </a:p>
          <a:p>
            <a:pPr marL="285750" lvl="0" indent="-285750">
              <a:spcBef>
                <a:spcPts val="1200"/>
              </a:spcBef>
              <a:buFont typeface="Wingdings" pitchFamily="2" charset="2"/>
              <a:buChar char="ü"/>
            </a:pPr>
            <a:r>
              <a:rPr lang="en-US" sz="2200" dirty="0">
                <a:solidFill>
                  <a:prstClr val="black"/>
                </a:solidFill>
                <a:latin typeface="Century Gothic" panose="020B0502020202020204" pitchFamily="34" charset="0"/>
              </a:rPr>
              <a:t>Represents the value of the discounted benefit less the discounted costs.</a:t>
            </a:r>
          </a:p>
          <a:p>
            <a:pPr marL="285750" lvl="0" indent="-285750">
              <a:spcBef>
                <a:spcPts val="1200"/>
              </a:spcBef>
              <a:buFont typeface="Wingdings" pitchFamily="2" charset="2"/>
              <a:buChar char="ü"/>
            </a:pPr>
            <a:r>
              <a:rPr lang="en-US" sz="2200" dirty="0">
                <a:solidFill>
                  <a:prstClr val="black"/>
                </a:solidFill>
                <a:latin typeface="Century Gothic" panose="020B0502020202020204" pitchFamily="34" charset="0"/>
              </a:rPr>
              <a:t>It is also expressed as the present worth of the incremental net benefit or cash flow</a:t>
            </a:r>
          </a:p>
          <a:p>
            <a:pPr marL="285750" lvl="0" indent="-285750">
              <a:spcBef>
                <a:spcPts val="1200"/>
              </a:spcBef>
              <a:buFont typeface="Wingdings" pitchFamily="2" charset="2"/>
              <a:buChar char="ü"/>
            </a:pPr>
            <a:r>
              <a:rPr lang="en-US" sz="2200" dirty="0">
                <a:solidFill>
                  <a:prstClr val="black"/>
                </a:solidFill>
                <a:latin typeface="Century Gothic" panose="020B0502020202020204" pitchFamily="34" charset="0"/>
              </a:rPr>
              <a:t>The model for NPV can be in two forms, as presented in Equations 9 &amp; 10</a:t>
            </a:r>
          </a:p>
        </p:txBody>
      </p:sp>
    </p:spTree>
    <p:extLst>
      <p:ext uri="{BB962C8B-B14F-4D97-AF65-F5344CB8AC3E}">
        <p14:creationId xmlns:p14="http://schemas.microsoft.com/office/powerpoint/2010/main" val="1515234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57</a:t>
            </a:fld>
            <a:endParaRPr lang="en-US"/>
          </a:p>
        </p:txBody>
      </p:sp>
      <p:sp>
        <p:nvSpPr>
          <p:cNvPr id="6" name="Rectangle 5"/>
          <p:cNvSpPr/>
          <p:nvPr/>
        </p:nvSpPr>
        <p:spPr>
          <a:xfrm>
            <a:off x="712298" y="415889"/>
            <a:ext cx="10817397" cy="6186309"/>
          </a:xfrm>
          <a:prstGeom prst="rect">
            <a:avLst/>
          </a:prstGeom>
        </p:spPr>
        <p:txBody>
          <a:bodyPr wrap="square">
            <a:spAutoFit/>
          </a:bodyPr>
          <a:lstStyle/>
          <a:p>
            <a:pPr>
              <a:spcBef>
                <a:spcPts val="1200"/>
              </a:spcBef>
            </a:pPr>
            <a:r>
              <a:rPr lang="en-US" sz="2800" b="1" dirty="0" smtClean="0">
                <a:latin typeface="Century Gothic" panose="020B0502020202020204" pitchFamily="34" charset="0"/>
              </a:rPr>
              <a:t>5.2.1	Advantages and Disadvantages of NPV</a:t>
            </a:r>
          </a:p>
          <a:p>
            <a:pPr>
              <a:spcBef>
                <a:spcPts val="1200"/>
              </a:spcBef>
            </a:pPr>
            <a:r>
              <a:rPr lang="en-US" sz="2400" b="1" dirty="0" smtClean="0">
                <a:latin typeface="Century Gothic" panose="020B0502020202020204" pitchFamily="34" charset="0"/>
              </a:rPr>
              <a:t>Advantages:</a:t>
            </a:r>
            <a:endParaRPr lang="en-US" sz="2400" b="1" dirty="0">
              <a:latin typeface="Century Gothic" panose="020B0502020202020204" pitchFamily="34" charset="0"/>
            </a:endParaRPr>
          </a:p>
          <a:p>
            <a:pPr marL="457200" indent="-457200">
              <a:spcBef>
                <a:spcPts val="1200"/>
              </a:spcBef>
              <a:buFont typeface="Wingdings" pitchFamily="2" charset="2"/>
              <a:buChar char="ü"/>
            </a:pPr>
            <a:r>
              <a:rPr lang="en-US" sz="2400" dirty="0">
                <a:latin typeface="Century Gothic" panose="020B0502020202020204" pitchFamily="34" charset="0"/>
              </a:rPr>
              <a:t>Takes account of the time value of </a:t>
            </a:r>
            <a:r>
              <a:rPr lang="en-US" sz="2400" dirty="0" smtClean="0">
                <a:latin typeface="Century Gothic" panose="020B0502020202020204" pitchFamily="34" charset="0"/>
              </a:rPr>
              <a:t>money;</a:t>
            </a:r>
            <a:endParaRPr lang="en-US" sz="2400" dirty="0">
              <a:latin typeface="Century Gothic" panose="020B0502020202020204" pitchFamily="34" charset="0"/>
            </a:endParaRPr>
          </a:p>
          <a:p>
            <a:pPr marL="457200" indent="-457200">
              <a:spcBef>
                <a:spcPts val="1200"/>
              </a:spcBef>
              <a:buFont typeface="Wingdings" pitchFamily="2" charset="2"/>
              <a:buChar char="ü"/>
            </a:pPr>
            <a:r>
              <a:rPr lang="en-US" sz="2400" dirty="0">
                <a:latin typeface="Century Gothic" panose="020B0502020202020204" pitchFamily="34" charset="0"/>
              </a:rPr>
              <a:t>Meets with the objective of wealth </a:t>
            </a:r>
            <a:r>
              <a:rPr lang="en-US" sz="2400" dirty="0" smtClean="0">
                <a:latin typeface="Century Gothic" panose="020B0502020202020204" pitchFamily="34" charset="0"/>
              </a:rPr>
              <a:t>maximization;</a:t>
            </a:r>
            <a:endParaRPr lang="en-US" sz="2400" dirty="0">
              <a:latin typeface="Century Gothic" panose="020B0502020202020204" pitchFamily="34" charset="0"/>
            </a:endParaRPr>
          </a:p>
          <a:p>
            <a:pPr marL="457200" indent="-457200">
              <a:spcBef>
                <a:spcPts val="1200"/>
              </a:spcBef>
              <a:buFont typeface="Wingdings" pitchFamily="2" charset="2"/>
              <a:buChar char="ü"/>
            </a:pPr>
            <a:r>
              <a:rPr lang="en-US" sz="2400" dirty="0">
                <a:latin typeface="Century Gothic" panose="020B0502020202020204" pitchFamily="34" charset="0"/>
              </a:rPr>
              <a:t>NPVs for various projects can be </a:t>
            </a:r>
            <a:r>
              <a:rPr lang="en-US" sz="2400" dirty="0" smtClean="0">
                <a:latin typeface="Century Gothic" panose="020B0502020202020204" pitchFamily="34" charset="0"/>
              </a:rPr>
              <a:t>added, for example:</a:t>
            </a:r>
          </a:p>
          <a:p>
            <a:pPr>
              <a:spcBef>
                <a:spcPts val="1200"/>
              </a:spcBef>
            </a:pPr>
            <a:r>
              <a:rPr lang="en-US" sz="2400" dirty="0" smtClean="0">
                <a:latin typeface="Century Gothic" panose="020B0502020202020204" pitchFamily="34" charset="0"/>
              </a:rPr>
              <a:t>		NPV </a:t>
            </a:r>
            <a:r>
              <a:rPr lang="en-US" sz="2400" dirty="0">
                <a:latin typeface="Century Gothic" panose="020B0502020202020204" pitchFamily="34" charset="0"/>
              </a:rPr>
              <a:t>(A+B) = NPV(A) + NPV(B</a:t>
            </a:r>
            <a:r>
              <a:rPr lang="en-US" sz="2400" dirty="0" smtClean="0">
                <a:latin typeface="Century Gothic" panose="020B0502020202020204" pitchFamily="34" charset="0"/>
              </a:rPr>
              <a:t>);</a:t>
            </a:r>
            <a:endParaRPr lang="en-US" sz="2400" dirty="0">
              <a:latin typeface="Century Gothic" panose="020B0502020202020204" pitchFamily="34" charset="0"/>
            </a:endParaRPr>
          </a:p>
          <a:p>
            <a:pPr marL="457200" indent="-457200">
              <a:spcBef>
                <a:spcPts val="1200"/>
              </a:spcBef>
              <a:buFont typeface="Wingdings" pitchFamily="2" charset="2"/>
              <a:buChar char="ü"/>
            </a:pPr>
            <a:r>
              <a:rPr lang="en-US" sz="2400" dirty="0">
                <a:latin typeface="Century Gothic" panose="020B0502020202020204" pitchFamily="34" charset="0"/>
              </a:rPr>
              <a:t>Considers the time value of </a:t>
            </a:r>
            <a:r>
              <a:rPr lang="en-US" sz="2400" dirty="0" smtClean="0">
                <a:latin typeface="Century Gothic" panose="020B0502020202020204" pitchFamily="34" charset="0"/>
              </a:rPr>
              <a:t>money; and</a:t>
            </a:r>
            <a:endParaRPr lang="en-US" sz="2400" dirty="0">
              <a:latin typeface="Century Gothic" panose="020B0502020202020204" pitchFamily="34" charset="0"/>
            </a:endParaRPr>
          </a:p>
          <a:p>
            <a:pPr marL="457200" indent="-457200">
              <a:spcBef>
                <a:spcPts val="1200"/>
              </a:spcBef>
              <a:buFont typeface="Wingdings" pitchFamily="2" charset="2"/>
              <a:buChar char="ü"/>
            </a:pPr>
            <a:r>
              <a:rPr lang="en-US" sz="2400" dirty="0">
                <a:latin typeface="Century Gothic" panose="020B0502020202020204" pitchFamily="34" charset="0"/>
              </a:rPr>
              <a:t>Considers the cash flow stream in its </a:t>
            </a:r>
            <a:r>
              <a:rPr lang="en-US" sz="2400" dirty="0" smtClean="0">
                <a:latin typeface="Century Gothic" panose="020B0502020202020204" pitchFamily="34" charset="0"/>
              </a:rPr>
              <a:t>entirety.</a:t>
            </a:r>
          </a:p>
          <a:p>
            <a:pPr>
              <a:spcBef>
                <a:spcPts val="1200"/>
              </a:spcBef>
            </a:pPr>
            <a:r>
              <a:rPr lang="en-US" sz="2400" b="1" dirty="0">
                <a:latin typeface="Century Gothic" panose="020B0502020202020204" pitchFamily="34" charset="0"/>
              </a:rPr>
              <a:t>Disadvantages:</a:t>
            </a:r>
          </a:p>
          <a:p>
            <a:pPr marL="457200" indent="-457200">
              <a:spcBef>
                <a:spcPts val="1200"/>
              </a:spcBef>
              <a:buFont typeface="Wingdings" pitchFamily="2" charset="2"/>
              <a:buChar char="ü"/>
            </a:pPr>
            <a:r>
              <a:rPr lang="en-US" sz="2400" dirty="0" smtClean="0">
                <a:latin typeface="Century Gothic" panose="020B0502020202020204" pitchFamily="34" charset="0"/>
              </a:rPr>
              <a:t>Employs </a:t>
            </a:r>
            <a:r>
              <a:rPr lang="en-US" sz="2400" dirty="0">
                <a:latin typeface="Century Gothic" panose="020B0502020202020204" pitchFamily="34" charset="0"/>
              </a:rPr>
              <a:t>the absolute value, hence, may not appear meaningful to investors that think in terms of the rate of return</a:t>
            </a:r>
          </a:p>
          <a:p>
            <a:pPr marL="457200" indent="-457200">
              <a:spcBef>
                <a:spcPts val="1200"/>
              </a:spcBef>
              <a:buFont typeface="Wingdings" pitchFamily="2" charset="2"/>
              <a:buChar char="ü"/>
            </a:pPr>
            <a:endParaRPr lang="en-US" sz="2800" dirty="0"/>
          </a:p>
        </p:txBody>
      </p:sp>
    </p:spTree>
    <p:extLst>
      <p:ext uri="{BB962C8B-B14F-4D97-AF65-F5344CB8AC3E}">
        <p14:creationId xmlns:p14="http://schemas.microsoft.com/office/powerpoint/2010/main" val="42865313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58</a:t>
            </a:fld>
            <a:endParaRPr lang="en-US"/>
          </a:p>
        </p:txBody>
      </p:sp>
      <p:sp>
        <p:nvSpPr>
          <p:cNvPr id="6" name="Rectangle 5"/>
          <p:cNvSpPr/>
          <p:nvPr/>
        </p:nvSpPr>
        <p:spPr>
          <a:xfrm>
            <a:off x="475338" y="314837"/>
            <a:ext cx="11054358" cy="2616101"/>
          </a:xfrm>
          <a:prstGeom prst="rect">
            <a:avLst/>
          </a:prstGeom>
        </p:spPr>
        <p:txBody>
          <a:bodyPr wrap="square">
            <a:spAutoFit/>
          </a:bodyPr>
          <a:lstStyle/>
          <a:p>
            <a:pPr>
              <a:spcBef>
                <a:spcPts val="600"/>
              </a:spcBef>
            </a:pPr>
            <a:r>
              <a:rPr lang="en-US" sz="2400" b="1" dirty="0">
                <a:latin typeface="Century Gothic" panose="020B0502020202020204" pitchFamily="34" charset="0"/>
              </a:rPr>
              <a:t>5.3 Internal Rate of </a:t>
            </a:r>
            <a:r>
              <a:rPr lang="en-US" sz="2400" b="1" dirty="0" smtClean="0">
                <a:latin typeface="Century Gothic" panose="020B0502020202020204" pitchFamily="34" charset="0"/>
              </a:rPr>
              <a:t>Return (IRR)</a:t>
            </a:r>
            <a:endParaRPr lang="en-US" sz="2400" b="1" dirty="0">
              <a:latin typeface="Century Gothic" panose="020B0502020202020204" pitchFamily="34" charset="0"/>
            </a:endParaRPr>
          </a:p>
          <a:p>
            <a:pPr marL="342900" indent="-342900">
              <a:spcBef>
                <a:spcPts val="600"/>
              </a:spcBef>
              <a:buFont typeface="Wingdings" pitchFamily="2" charset="2"/>
              <a:buChar char="ü"/>
            </a:pPr>
            <a:r>
              <a:rPr lang="en-US" sz="2400" dirty="0">
                <a:latin typeface="Century Gothic" panose="020B0502020202020204" pitchFamily="34" charset="0"/>
              </a:rPr>
              <a:t>This is the discount rate that gives zero </a:t>
            </a:r>
            <a:r>
              <a:rPr lang="en-US" sz="2400" dirty="0" smtClean="0">
                <a:latin typeface="Century Gothic" panose="020B0502020202020204" pitchFamily="34" charset="0"/>
              </a:rPr>
              <a:t>NPV,</a:t>
            </a:r>
          </a:p>
          <a:p>
            <a:pPr marL="342900" indent="-342900">
              <a:spcBef>
                <a:spcPts val="600"/>
              </a:spcBef>
              <a:buFont typeface="Wingdings" pitchFamily="2" charset="2"/>
              <a:buChar char="ü"/>
            </a:pPr>
            <a:r>
              <a:rPr lang="en-US" sz="2400" dirty="0" smtClean="0">
                <a:latin typeface="Century Gothic" panose="020B0502020202020204" pitchFamily="34" charset="0"/>
              </a:rPr>
              <a:t>Calculating IRR </a:t>
            </a:r>
            <a:r>
              <a:rPr lang="en-US" sz="2400" dirty="0">
                <a:latin typeface="Century Gothic" panose="020B0502020202020204" pitchFamily="34" charset="0"/>
              </a:rPr>
              <a:t>manually can be complicated and time consuming. </a:t>
            </a:r>
          </a:p>
          <a:p>
            <a:pPr marL="342900" indent="-342900">
              <a:spcBef>
                <a:spcPts val="600"/>
              </a:spcBef>
              <a:buFont typeface="Wingdings" pitchFamily="2" charset="2"/>
              <a:buChar char="ü"/>
            </a:pPr>
            <a:r>
              <a:rPr lang="en-US" sz="2400" dirty="0" smtClean="0">
                <a:latin typeface="Century Gothic" panose="020B0502020202020204" pitchFamily="34" charset="0"/>
              </a:rPr>
              <a:t>Trial and error may be used to determine the IRR however, Microsoft </a:t>
            </a:r>
            <a:r>
              <a:rPr lang="en-US" sz="2400" dirty="0">
                <a:latin typeface="Century Gothic" panose="020B0502020202020204" pitchFamily="34" charset="0"/>
              </a:rPr>
              <a:t>Excel </a:t>
            </a:r>
            <a:r>
              <a:rPr lang="en-US" sz="2400" dirty="0" smtClean="0">
                <a:latin typeface="Century Gothic" panose="020B0502020202020204" pitchFamily="34" charset="0"/>
              </a:rPr>
              <a:t>does that </a:t>
            </a:r>
            <a:r>
              <a:rPr lang="en-US" sz="2400" dirty="0">
                <a:latin typeface="Century Gothic" panose="020B0502020202020204" pitchFamily="34" charset="0"/>
              </a:rPr>
              <a:t>efficiently. </a:t>
            </a:r>
            <a:endParaRPr lang="en-US" sz="2400" dirty="0" smtClean="0">
              <a:latin typeface="Century Gothic" panose="020B0502020202020204" pitchFamily="34" charset="0"/>
            </a:endParaRPr>
          </a:p>
          <a:p>
            <a:pPr marL="342900" indent="-342900">
              <a:spcBef>
                <a:spcPts val="600"/>
              </a:spcBef>
              <a:buFont typeface="Wingdings" pitchFamily="2" charset="2"/>
              <a:buChar char="ü"/>
            </a:pPr>
            <a:r>
              <a:rPr lang="en-US" sz="2400" dirty="0" smtClean="0">
                <a:latin typeface="Century Gothic" panose="020B0502020202020204" pitchFamily="34" charset="0"/>
              </a:rPr>
              <a:t>The </a:t>
            </a:r>
            <a:r>
              <a:rPr lang="en-US" sz="2400" dirty="0">
                <a:latin typeface="Century Gothic" panose="020B0502020202020204" pitchFamily="34" charset="0"/>
              </a:rPr>
              <a:t>model for deriving the IRR is given in Equation </a:t>
            </a:r>
            <a:r>
              <a:rPr lang="en-US" sz="2400" dirty="0" smtClean="0">
                <a:latin typeface="Century Gothic" panose="020B0502020202020204" pitchFamily="34" charset="0"/>
              </a:rPr>
              <a:t>12 </a:t>
            </a:r>
            <a:r>
              <a:rPr lang="en-US" sz="2400" dirty="0">
                <a:latin typeface="Century Gothic" panose="020B0502020202020204" pitchFamily="34" charset="0"/>
              </a:rPr>
              <a:t>below</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2C44C31-A33B-433A-8431-16283E6401AB}"/>
                  </a:ext>
                </a:extLst>
              </p:cNvPr>
              <p:cNvSpPr txBox="1"/>
              <p:nvPr/>
            </p:nvSpPr>
            <p:spPr>
              <a:xfrm>
                <a:off x="1166831" y="3124890"/>
                <a:ext cx="9876692" cy="778675"/>
              </a:xfrm>
              <a:prstGeom prst="rect">
                <a:avLst/>
              </a:prstGeom>
              <a:noFill/>
            </p:spPr>
            <p:txBody>
              <a:bodyPr wrap="square">
                <a:spAutoFit/>
              </a:bodyPr>
              <a:lstStyle/>
              <a:p>
                <a14:m>
                  <m:oMath xmlns:m="http://schemas.openxmlformats.org/officeDocument/2006/math">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𝐼</m:t>
                    </m:r>
                    <m:r>
                      <a:rPr lang="en-GB" sz="2800" i="1" smtClean="0">
                        <a:effectLst/>
                        <a:latin typeface="Cambria Math" panose="02040503050406030204" pitchFamily="18" charset="0"/>
                        <a:ea typeface="Times New Roman" panose="02020603050405020304" pitchFamily="18" charset="0"/>
                        <a:cs typeface="Times New Roman" panose="02020603050405020304" pitchFamily="18" charset="0"/>
                      </a:rPr>
                      <m:t>𝑅𝑅</m:t>
                    </m:r>
                    <m:r>
                      <a:rPr lang="en-GB" sz="280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GB" sz="2800" i="1" smtClean="0">
                        <a:effectLst/>
                        <a:latin typeface="Cambria Math" panose="02040503050406030204" pitchFamily="18" charset="0"/>
                        <a:ea typeface="Times New Roman" panose="02020603050405020304" pitchFamily="18" charset="0"/>
                        <a:cs typeface="Times New Roman" panose="02020603050405020304" pitchFamily="18" charset="0"/>
                      </a:rPr>
                      <m:t>𝑅</m:t>
                    </m:r>
                    <m:r>
                      <a:rPr lang="en-GB" sz="2800" i="1" smtClean="0">
                        <a:effectLst/>
                        <a:latin typeface="Cambria Math" panose="02040503050406030204" pitchFamily="18" charset="0"/>
                        <a:ea typeface="Times New Roman" panose="02020603050405020304" pitchFamily="18" charset="0"/>
                        <a:cs typeface="Times New Roman" panose="02020603050405020304" pitchFamily="18" charset="0"/>
                      </a:rPr>
                      <m:t>1 +</m:t>
                    </m:r>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𝑁𝑃𝑉</m:t>
                        </m:r>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1)×(</m:t>
                        </m:r>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2− </m:t>
                        </m:r>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𝑁𝑃𝑉</m:t>
                        </m:r>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1−|</m:t>
                        </m:r>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𝑁𝑃𝑉</m:t>
                        </m:r>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GB" sz="1400" dirty="0">
                    <a:effectLst/>
                    <a:latin typeface="Times New Roman" panose="02020603050405020304" pitchFamily="18" charset="0"/>
                    <a:ea typeface="Times New Roman" panose="02020603050405020304" pitchFamily="18" charset="0"/>
                  </a:rPr>
                  <a:t>						</a:t>
                </a:r>
                <a:r>
                  <a:rPr lang="en-GB" sz="2000" dirty="0">
                    <a:effectLst/>
                    <a:latin typeface="Times New Roman" panose="02020603050405020304" pitchFamily="18" charset="0"/>
                    <a:ea typeface="Times New Roman" panose="02020603050405020304" pitchFamily="18" charset="0"/>
                  </a:rPr>
                  <a:t>(</a:t>
                </a:r>
                <a:r>
                  <a:rPr lang="en-GB" sz="2000" dirty="0" smtClean="0">
                    <a:effectLst/>
                    <a:latin typeface="Times New Roman" panose="02020603050405020304" pitchFamily="18" charset="0"/>
                    <a:ea typeface="Times New Roman" panose="02020603050405020304" pitchFamily="18" charset="0"/>
                  </a:rPr>
                  <a:t>11)</a:t>
                </a:r>
                <a:endParaRPr lang="en-US" sz="2000" dirty="0"/>
              </a:p>
            </p:txBody>
          </p:sp>
        </mc:Choice>
        <mc:Fallback xmlns="">
          <p:sp>
            <p:nvSpPr>
              <p:cNvPr id="8" name="TextBox 7">
                <a:extLst>
                  <a:ext uri="{FF2B5EF4-FFF2-40B4-BE49-F238E27FC236}">
                    <a16:creationId xmlns:a16="http://schemas.microsoft.com/office/drawing/2014/main" id="{02C44C31-A33B-433A-8431-16283E6401AB}"/>
                  </a:ext>
                </a:extLst>
              </p:cNvPr>
              <p:cNvSpPr txBox="1">
                <a:spLocks noRot="1" noChangeAspect="1" noMove="1" noResize="1" noEditPoints="1" noAdjustHandles="1" noChangeArrowheads="1" noChangeShapeType="1" noTextEdit="1"/>
              </p:cNvSpPr>
              <p:nvPr/>
            </p:nvSpPr>
            <p:spPr>
              <a:xfrm>
                <a:off x="1166831" y="3124890"/>
                <a:ext cx="9876692" cy="778675"/>
              </a:xfrm>
              <a:prstGeom prst="rect">
                <a:avLst/>
              </a:prstGeom>
              <a:blipFill>
                <a:blip r:embed="rId2"/>
                <a:stretch>
                  <a:fillRect/>
                </a:stretch>
              </a:blipFill>
            </p:spPr>
            <p:txBody>
              <a:bodyPr/>
              <a:lstStyle/>
              <a:p>
                <a:r>
                  <a:rPr lang="en-US">
                    <a:noFill/>
                  </a:rPr>
                  <a:t> </a:t>
                </a:r>
              </a:p>
            </p:txBody>
          </p:sp>
        </mc:Fallback>
      </mc:AlternateContent>
      <p:sp>
        <p:nvSpPr>
          <p:cNvPr id="7" name="Rectangle 6"/>
          <p:cNvSpPr/>
          <p:nvPr/>
        </p:nvSpPr>
        <p:spPr>
          <a:xfrm>
            <a:off x="475338" y="4097517"/>
            <a:ext cx="11542038" cy="2492990"/>
          </a:xfrm>
          <a:prstGeom prst="rect">
            <a:avLst/>
          </a:prstGeom>
        </p:spPr>
        <p:txBody>
          <a:bodyPr wrap="square">
            <a:spAutoFit/>
          </a:bodyPr>
          <a:lstStyle/>
          <a:p>
            <a:pPr>
              <a:spcBef>
                <a:spcPts val="1200"/>
              </a:spcBef>
            </a:pPr>
            <a:r>
              <a:rPr lang="en-US" dirty="0" smtClean="0"/>
              <a:t>Where:	R1 </a:t>
            </a:r>
            <a:r>
              <a:rPr lang="en-US" dirty="0"/>
              <a:t>= Lower discount </a:t>
            </a:r>
            <a:r>
              <a:rPr lang="en-US" dirty="0" smtClean="0"/>
              <a:t>rate; R2 </a:t>
            </a:r>
            <a:r>
              <a:rPr lang="en-US" dirty="0"/>
              <a:t>= Higher discount </a:t>
            </a:r>
            <a:r>
              <a:rPr lang="en-US" dirty="0" smtClean="0"/>
              <a:t>rate; NPV1 </a:t>
            </a:r>
            <a:r>
              <a:rPr lang="en-US" dirty="0"/>
              <a:t>= Higher Net Present </a:t>
            </a:r>
            <a:r>
              <a:rPr lang="en-US" dirty="0" smtClean="0"/>
              <a:t>Value; 	|</a:t>
            </a:r>
            <a:r>
              <a:rPr lang="en-US" dirty="0"/>
              <a:t>NPV2| = Absolute value of  Lower Net Present </a:t>
            </a:r>
            <a:r>
              <a:rPr lang="en-US" dirty="0" smtClean="0"/>
              <a:t>Value.</a:t>
            </a:r>
          </a:p>
          <a:p>
            <a:pPr>
              <a:spcBef>
                <a:spcPts val="1200"/>
              </a:spcBef>
            </a:pPr>
            <a:r>
              <a:rPr lang="en-US" dirty="0" smtClean="0">
                <a:solidFill>
                  <a:srgbClr val="C00000"/>
                </a:solidFill>
              </a:rPr>
              <a:t>	Note</a:t>
            </a:r>
            <a:r>
              <a:rPr lang="en-US" dirty="0">
                <a:solidFill>
                  <a:srgbClr val="C00000"/>
                </a:solidFill>
              </a:rPr>
              <a:t>: NPV1 needs to be positive and NPV2 </a:t>
            </a:r>
            <a:r>
              <a:rPr lang="en-US" dirty="0" smtClean="0">
                <a:solidFill>
                  <a:srgbClr val="C00000"/>
                </a:solidFill>
              </a:rPr>
              <a:t>negative</a:t>
            </a:r>
          </a:p>
          <a:p>
            <a:pPr>
              <a:spcBef>
                <a:spcPts val="1200"/>
              </a:spcBef>
            </a:pPr>
            <a:endParaRPr lang="en-US" dirty="0">
              <a:solidFill>
                <a:srgbClr val="C00000"/>
              </a:solidFill>
            </a:endParaRPr>
          </a:p>
          <a:p>
            <a:pPr>
              <a:spcBef>
                <a:spcPts val="600"/>
              </a:spcBef>
            </a:pPr>
            <a:r>
              <a:rPr lang="en-US" b="1" dirty="0"/>
              <a:t>Decision rule</a:t>
            </a:r>
            <a:r>
              <a:rPr lang="en-US" dirty="0"/>
              <a:t>:</a:t>
            </a:r>
          </a:p>
          <a:p>
            <a:pPr>
              <a:spcBef>
                <a:spcPts val="600"/>
              </a:spcBef>
            </a:pPr>
            <a:r>
              <a:rPr lang="en-US" dirty="0"/>
              <a:t>Accept any project with IRR equal to or more than the predetermined discount </a:t>
            </a:r>
            <a:r>
              <a:rPr lang="en-US" dirty="0" smtClean="0"/>
              <a:t>rate and; Reject </a:t>
            </a:r>
            <a:r>
              <a:rPr lang="en-US" dirty="0"/>
              <a:t>project with IRR below the predetermined discount rate</a:t>
            </a:r>
          </a:p>
        </p:txBody>
      </p:sp>
    </p:spTree>
    <p:extLst>
      <p:ext uri="{BB962C8B-B14F-4D97-AF65-F5344CB8AC3E}">
        <p14:creationId xmlns:p14="http://schemas.microsoft.com/office/powerpoint/2010/main" val="32090359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59</a:t>
            </a:fld>
            <a:endParaRPr lang="en-US"/>
          </a:p>
        </p:txBody>
      </p:sp>
      <p:sp>
        <p:nvSpPr>
          <p:cNvPr id="6" name="Rectangle 5"/>
          <p:cNvSpPr/>
          <p:nvPr/>
        </p:nvSpPr>
        <p:spPr>
          <a:xfrm>
            <a:off x="705565" y="421040"/>
            <a:ext cx="10295370" cy="5970865"/>
          </a:xfrm>
          <a:prstGeom prst="rect">
            <a:avLst/>
          </a:prstGeom>
        </p:spPr>
        <p:txBody>
          <a:bodyPr wrap="square">
            <a:spAutoFit/>
          </a:bodyPr>
          <a:lstStyle/>
          <a:p>
            <a:pPr>
              <a:spcBef>
                <a:spcPts val="1200"/>
              </a:spcBef>
            </a:pPr>
            <a:r>
              <a:rPr lang="en-GB" sz="3200" b="1" dirty="0" smtClean="0">
                <a:latin typeface="Century Gothic" panose="020B0502020202020204" pitchFamily="34" charset="0"/>
              </a:rPr>
              <a:t>5.3.1 Advantages and Disadvantages of IRR:</a:t>
            </a:r>
            <a:endParaRPr lang="en-US" sz="3200" dirty="0">
              <a:latin typeface="Century Gothic" panose="020B0502020202020204" pitchFamily="34" charset="0"/>
            </a:endParaRPr>
          </a:p>
          <a:p>
            <a:pPr lvl="0">
              <a:spcBef>
                <a:spcPts val="1200"/>
              </a:spcBef>
            </a:pPr>
            <a:r>
              <a:rPr lang="en-GB" sz="2800" b="1" dirty="0" smtClean="0">
                <a:latin typeface="Century Gothic" panose="020B0502020202020204" pitchFamily="34" charset="0"/>
              </a:rPr>
              <a:t>Advantages:</a:t>
            </a:r>
          </a:p>
          <a:p>
            <a:pPr marL="457200" lvl="0" indent="-457200">
              <a:spcBef>
                <a:spcPts val="1200"/>
              </a:spcBef>
              <a:buFont typeface="Wingdings" pitchFamily="2" charset="2"/>
              <a:buChar char="ü"/>
            </a:pPr>
            <a:r>
              <a:rPr lang="en-GB" sz="2800" dirty="0" smtClean="0">
                <a:latin typeface="Century Gothic" panose="020B0502020202020204" pitchFamily="34" charset="0"/>
              </a:rPr>
              <a:t>Considers </a:t>
            </a:r>
            <a:r>
              <a:rPr lang="en-GB" sz="2800" dirty="0">
                <a:latin typeface="Century Gothic" panose="020B0502020202020204" pitchFamily="34" charset="0"/>
              </a:rPr>
              <a:t>the time value of money</a:t>
            </a:r>
            <a:endParaRPr lang="en-US" sz="2800" dirty="0">
              <a:latin typeface="Century Gothic" panose="020B0502020202020204" pitchFamily="34" charset="0"/>
            </a:endParaRPr>
          </a:p>
          <a:p>
            <a:pPr marL="457200" lvl="0" indent="-457200">
              <a:spcBef>
                <a:spcPts val="1200"/>
              </a:spcBef>
              <a:buFont typeface="Wingdings" pitchFamily="2" charset="2"/>
              <a:buChar char="ü"/>
            </a:pPr>
            <a:r>
              <a:rPr lang="en-GB" sz="2800" dirty="0">
                <a:latin typeface="Century Gothic" panose="020B0502020202020204" pitchFamily="34" charset="0"/>
              </a:rPr>
              <a:t>Considers the cash flow stream in its </a:t>
            </a:r>
            <a:r>
              <a:rPr lang="en-GB" sz="2800" dirty="0" smtClean="0">
                <a:latin typeface="Century Gothic" panose="020B0502020202020204" pitchFamily="34" charset="0"/>
              </a:rPr>
              <a:t>entirety</a:t>
            </a:r>
          </a:p>
          <a:p>
            <a:pPr lvl="0">
              <a:spcBef>
                <a:spcPts val="1200"/>
              </a:spcBef>
            </a:pPr>
            <a:r>
              <a:rPr lang="en-US" sz="2800" b="1" dirty="0">
                <a:latin typeface="Century Gothic" panose="020B0502020202020204" pitchFamily="34" charset="0"/>
              </a:rPr>
              <a:t>Disadvantages:</a:t>
            </a:r>
          </a:p>
          <a:p>
            <a:pPr marL="457200" lvl="0" indent="-457200">
              <a:spcBef>
                <a:spcPts val="1200"/>
              </a:spcBef>
              <a:buFont typeface="Wingdings" pitchFamily="2" charset="2"/>
              <a:buChar char="ü"/>
            </a:pPr>
            <a:r>
              <a:rPr lang="en-US" sz="2800" dirty="0">
                <a:latin typeface="Century Gothic" panose="020B0502020202020204" pitchFamily="34" charset="0"/>
              </a:rPr>
              <a:t>Project cannot be confidently ranked on the basis of the IRR, as it can lead to erroneous investment choice in the case of mutually exclusive projects (though NPV criteria can be used to redress this problem</a:t>
            </a:r>
            <a:r>
              <a:rPr lang="en-US" sz="2800" dirty="0" smtClean="0">
                <a:latin typeface="Century Gothic" panose="020B0502020202020204" pitchFamily="34" charset="0"/>
              </a:rPr>
              <a:t>); and</a:t>
            </a:r>
            <a:endParaRPr lang="en-US" sz="2800" dirty="0">
              <a:latin typeface="Century Gothic" panose="020B0502020202020204" pitchFamily="34" charset="0"/>
            </a:endParaRPr>
          </a:p>
          <a:p>
            <a:pPr marL="457200" lvl="0" indent="-457200">
              <a:spcBef>
                <a:spcPts val="1200"/>
              </a:spcBef>
              <a:buFont typeface="Wingdings" pitchFamily="2" charset="2"/>
              <a:buChar char="ü"/>
            </a:pPr>
            <a:r>
              <a:rPr lang="en-US" sz="2800" dirty="0">
                <a:latin typeface="Century Gothic" panose="020B0502020202020204" pitchFamily="34" charset="0"/>
              </a:rPr>
              <a:t>Ranking is influenced by the discount </a:t>
            </a:r>
            <a:r>
              <a:rPr lang="en-US" sz="2800" dirty="0" smtClean="0">
                <a:latin typeface="Century Gothic" panose="020B0502020202020204" pitchFamily="34" charset="0"/>
              </a:rPr>
              <a:t>rate.</a:t>
            </a:r>
            <a:endParaRPr lang="en-US" sz="2800" dirty="0">
              <a:latin typeface="Century Gothic" panose="020B0502020202020204" pitchFamily="34" charset="0"/>
            </a:endParaRPr>
          </a:p>
          <a:p>
            <a:pPr marL="457200" lvl="0" indent="-457200">
              <a:spcBef>
                <a:spcPts val="1200"/>
              </a:spcBef>
              <a:buFont typeface="Wingdings" pitchFamily="2" charset="2"/>
              <a:buChar char="ü"/>
            </a:pPr>
            <a:endParaRPr lang="en-US" sz="2800" dirty="0">
              <a:effectLst/>
            </a:endParaRPr>
          </a:p>
        </p:txBody>
      </p:sp>
    </p:spTree>
    <p:extLst>
      <p:ext uri="{BB962C8B-B14F-4D97-AF65-F5344CB8AC3E}">
        <p14:creationId xmlns:p14="http://schemas.microsoft.com/office/powerpoint/2010/main" val="3206715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81329"/>
            <a:ext cx="10972800" cy="4925981"/>
          </a:xfrm>
        </p:spPr>
        <p:txBody>
          <a:bodyPr>
            <a:normAutofit/>
          </a:bodyPr>
          <a:lstStyle/>
          <a:p>
            <a:pPr>
              <a:spcBef>
                <a:spcPts val="1800"/>
              </a:spcBef>
              <a:buFont typeface="Wingdings" panose="05000000000000000000" pitchFamily="2" charset="2"/>
              <a:buChar char="ü"/>
            </a:pPr>
            <a:r>
              <a:rPr lang="en-GB" dirty="0"/>
              <a:t>CBA is an analytical tool that applies a systematic process for calculating and comparing benefits and costs of </a:t>
            </a:r>
            <a:r>
              <a:rPr lang="en-GB" dirty="0" smtClean="0"/>
              <a:t>investments</a:t>
            </a:r>
            <a:endParaRPr lang="en-GB" dirty="0"/>
          </a:p>
          <a:p>
            <a:pPr>
              <a:spcBef>
                <a:spcPts val="1800"/>
              </a:spcBef>
              <a:buFont typeface="Wingdings" panose="05000000000000000000" pitchFamily="2" charset="2"/>
              <a:buChar char="ü"/>
            </a:pPr>
            <a:r>
              <a:rPr lang="en-GB" dirty="0" smtClean="0"/>
              <a:t>CBA </a:t>
            </a:r>
            <a:r>
              <a:rPr lang="en-GB" dirty="0"/>
              <a:t>involves identifying, measuring, and comparing monetary costs and benefits of an investment programme or project (Campbell and Brown, 2016)</a:t>
            </a:r>
          </a:p>
          <a:p>
            <a:pPr>
              <a:spcBef>
                <a:spcPts val="1800"/>
              </a:spcBef>
              <a:buFont typeface="Wingdings" panose="05000000000000000000" pitchFamily="2" charset="2"/>
              <a:buChar char="ü"/>
            </a:pPr>
            <a:r>
              <a:rPr lang="en-GB" dirty="0"/>
              <a:t>A Cost is anything that reduces or takes away from your objectives</a:t>
            </a:r>
            <a:endParaRPr lang="en-US" dirty="0"/>
          </a:p>
          <a:p>
            <a:pPr>
              <a:spcBef>
                <a:spcPts val="1800"/>
              </a:spcBef>
              <a:buFont typeface="Wingdings" panose="05000000000000000000" pitchFamily="2" charset="2"/>
              <a:buChar char="ü"/>
            </a:pPr>
            <a:r>
              <a:rPr lang="en-GB" dirty="0"/>
              <a:t> Benefits increases or contributes to your objectives (Gittinger, 1984).</a:t>
            </a:r>
            <a:endParaRPr lang="en-US" dirty="0"/>
          </a:p>
          <a:p>
            <a:pPr>
              <a:buFont typeface="Wingdings" panose="05000000000000000000" pitchFamily="2" charset="2"/>
              <a:buChar char="ü"/>
            </a:pPr>
            <a:endParaRPr lang="en-US" dirty="0"/>
          </a:p>
        </p:txBody>
      </p:sp>
      <p:sp>
        <p:nvSpPr>
          <p:cNvPr id="4" name="Date Placeholder 3"/>
          <p:cNvSpPr>
            <a:spLocks noGrp="1"/>
          </p:cNvSpPr>
          <p:nvPr>
            <p:ph type="dt" sz="half" idx="10"/>
          </p:nvPr>
        </p:nvSpPr>
        <p:spPr/>
        <p:txBody>
          <a:bodyPr/>
          <a:lstStyle/>
          <a:p>
            <a:fld id="{731FA018-E362-4ABA-AA70-4402FBAC3492}" type="datetime1">
              <a:rPr lang="en-US" smtClean="0"/>
              <a:t>12/24/2022</a:t>
            </a:fld>
            <a:endParaRPr lang="en-US" dirty="0"/>
          </a:p>
        </p:txBody>
      </p:sp>
      <p:sp>
        <p:nvSpPr>
          <p:cNvPr id="5" name="Slide Number Placeholder 4"/>
          <p:cNvSpPr>
            <a:spLocks noGrp="1"/>
          </p:cNvSpPr>
          <p:nvPr>
            <p:ph type="sldNum" sz="quarter" idx="12"/>
          </p:nvPr>
        </p:nvSpPr>
        <p:spPr/>
        <p:txBody>
          <a:bodyPr/>
          <a:lstStyle/>
          <a:p>
            <a:fld id="{95E11320-7313-4A05-9E87-C3F6FA9FA174}" type="slidenum">
              <a:rPr lang="en-US" smtClean="0"/>
              <a:t>6</a:t>
            </a:fld>
            <a:endParaRPr lang="en-US" dirty="0"/>
          </a:p>
        </p:txBody>
      </p:sp>
      <p:sp>
        <p:nvSpPr>
          <p:cNvPr id="2" name="Title 1"/>
          <p:cNvSpPr>
            <a:spLocks noGrp="1"/>
          </p:cNvSpPr>
          <p:nvPr>
            <p:ph type="title"/>
          </p:nvPr>
        </p:nvSpPr>
        <p:spPr/>
        <p:txBody>
          <a:bodyPr>
            <a:normAutofit/>
          </a:bodyPr>
          <a:lstStyle/>
          <a:p>
            <a:r>
              <a:rPr lang="en-US" sz="4000" b="1" dirty="0"/>
              <a:t>1.1 Meaning of Cost-Benefit Analysis (CBA)</a:t>
            </a:r>
          </a:p>
        </p:txBody>
      </p:sp>
    </p:spTree>
    <p:extLst>
      <p:ext uri="{BB962C8B-B14F-4D97-AF65-F5344CB8AC3E}">
        <p14:creationId xmlns:p14="http://schemas.microsoft.com/office/powerpoint/2010/main" val="14029996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60</a:t>
            </a:fld>
            <a:endParaRPr lang="en-US"/>
          </a:p>
        </p:txBody>
      </p:sp>
      <p:sp>
        <p:nvSpPr>
          <p:cNvPr id="6" name="Rectangle 5"/>
          <p:cNvSpPr/>
          <p:nvPr/>
        </p:nvSpPr>
        <p:spPr>
          <a:xfrm>
            <a:off x="969085" y="797730"/>
            <a:ext cx="9778632" cy="3570208"/>
          </a:xfrm>
          <a:prstGeom prst="rect">
            <a:avLst/>
          </a:prstGeom>
        </p:spPr>
        <p:txBody>
          <a:bodyPr wrap="square">
            <a:spAutoFit/>
          </a:bodyPr>
          <a:lstStyle/>
          <a:p>
            <a:pPr>
              <a:spcBef>
                <a:spcPts val="1200"/>
              </a:spcBef>
            </a:pPr>
            <a:r>
              <a:rPr lang="en-US" sz="2800" b="1" dirty="0"/>
              <a:t>5.4 Mutually exclusive projects</a:t>
            </a:r>
          </a:p>
          <a:p>
            <a:pPr marL="285750" indent="-285750">
              <a:spcBef>
                <a:spcPts val="1200"/>
              </a:spcBef>
              <a:buFont typeface="Wingdings" pitchFamily="2" charset="2"/>
              <a:buChar char="ü"/>
            </a:pPr>
            <a:r>
              <a:rPr lang="en-US" sz="2800" dirty="0">
                <a:latin typeface="Century Gothic" panose="020B0502020202020204" pitchFamily="34" charset="0"/>
              </a:rPr>
              <a:t>Projects are considered to be mutually exclusive when they cannot be executed at the same time.</a:t>
            </a:r>
          </a:p>
          <a:p>
            <a:pPr marL="285750" indent="-285750">
              <a:spcBef>
                <a:spcPts val="1200"/>
              </a:spcBef>
              <a:buFont typeface="Wingdings" pitchFamily="2" charset="2"/>
              <a:buChar char="ü"/>
            </a:pPr>
            <a:r>
              <a:rPr lang="en-US" sz="2800" dirty="0">
                <a:latin typeface="Century Gothic" panose="020B0502020202020204" pitchFamily="34" charset="0"/>
              </a:rPr>
              <a:t>Only one project may be selected at the expense of the other.</a:t>
            </a:r>
          </a:p>
          <a:p>
            <a:pPr marL="285750" indent="-285750">
              <a:spcBef>
                <a:spcPts val="1200"/>
              </a:spcBef>
              <a:buFont typeface="Wingdings" pitchFamily="2" charset="2"/>
              <a:buChar char="ü"/>
            </a:pPr>
            <a:r>
              <a:rPr lang="en-US" sz="2800" dirty="0">
                <a:latin typeface="Century Gothic" panose="020B0502020202020204" pitchFamily="34" charset="0"/>
              </a:rPr>
              <a:t>For mutually exclusive projects, the project that maximizes net benefits is favoured</a:t>
            </a:r>
            <a:r>
              <a:rPr lang="en-US" sz="2800" dirty="0"/>
              <a:t>.</a:t>
            </a:r>
          </a:p>
        </p:txBody>
      </p:sp>
    </p:spTree>
    <p:extLst>
      <p:ext uri="{BB962C8B-B14F-4D97-AF65-F5344CB8AC3E}">
        <p14:creationId xmlns:p14="http://schemas.microsoft.com/office/powerpoint/2010/main" val="12068825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61</a:t>
            </a:fld>
            <a:endParaRPr lang="en-US"/>
          </a:p>
        </p:txBody>
      </p:sp>
      <p:sp>
        <p:nvSpPr>
          <p:cNvPr id="6" name="Rectangle 5"/>
          <p:cNvSpPr/>
          <p:nvPr/>
        </p:nvSpPr>
        <p:spPr>
          <a:xfrm>
            <a:off x="569047" y="476133"/>
            <a:ext cx="10713242" cy="5016758"/>
          </a:xfrm>
          <a:prstGeom prst="rect">
            <a:avLst/>
          </a:prstGeom>
        </p:spPr>
        <p:txBody>
          <a:bodyPr wrap="square">
            <a:spAutoFit/>
          </a:bodyPr>
          <a:lstStyle/>
          <a:p>
            <a:r>
              <a:rPr lang="en-US" sz="2800" b="1" dirty="0"/>
              <a:t>5.5 Capital constraints</a:t>
            </a:r>
          </a:p>
          <a:p>
            <a:pPr marL="285750" indent="-285750">
              <a:spcBef>
                <a:spcPts val="1200"/>
              </a:spcBef>
              <a:buFont typeface="Wingdings" pitchFamily="2" charset="2"/>
              <a:buChar char="ü"/>
            </a:pPr>
            <a:r>
              <a:rPr lang="en-US" sz="2800" dirty="0">
                <a:latin typeface="Century Gothic" panose="020B0502020202020204" pitchFamily="34" charset="0"/>
              </a:rPr>
              <a:t>When there are constraints to initial capital, the choice of project is not so simple.</a:t>
            </a:r>
          </a:p>
          <a:p>
            <a:pPr marL="285750" indent="-285750">
              <a:spcBef>
                <a:spcPts val="1200"/>
              </a:spcBef>
              <a:buFont typeface="Wingdings" pitchFamily="2" charset="2"/>
              <a:buChar char="ü"/>
            </a:pPr>
            <a:r>
              <a:rPr lang="en-US" sz="2800" dirty="0">
                <a:latin typeface="Century Gothic" panose="020B0502020202020204" pitchFamily="34" charset="0"/>
              </a:rPr>
              <a:t>For example, alternative projects may all have positive net benefit</a:t>
            </a:r>
          </a:p>
          <a:p>
            <a:pPr marL="285750" indent="-285750">
              <a:spcBef>
                <a:spcPts val="1200"/>
              </a:spcBef>
              <a:buFont typeface="Wingdings" pitchFamily="2" charset="2"/>
              <a:buChar char="ü"/>
            </a:pPr>
            <a:r>
              <a:rPr lang="en-US" sz="2800" dirty="0">
                <a:latin typeface="Century Gothic" panose="020B0502020202020204" pitchFamily="34" charset="0"/>
              </a:rPr>
              <a:t>With a constraint on initial investment, the preferred approach is to use NPV (just as in the mutually exclusive projects case) (Crawford, 2019)</a:t>
            </a:r>
          </a:p>
          <a:p>
            <a:pPr marL="285750" indent="-285750">
              <a:spcBef>
                <a:spcPts val="1200"/>
              </a:spcBef>
              <a:buFont typeface="Wingdings" pitchFamily="2" charset="2"/>
              <a:buChar char="ü"/>
            </a:pPr>
            <a:r>
              <a:rPr lang="en-US" sz="2800" dirty="0">
                <a:latin typeface="Century Gothic" panose="020B0502020202020204" pitchFamily="34" charset="0"/>
              </a:rPr>
              <a:t>Ranking of the NPV enables one to select the project that maximizes net benefit.</a:t>
            </a:r>
          </a:p>
        </p:txBody>
      </p:sp>
    </p:spTree>
    <p:extLst>
      <p:ext uri="{BB962C8B-B14F-4D97-AF65-F5344CB8AC3E}">
        <p14:creationId xmlns:p14="http://schemas.microsoft.com/office/powerpoint/2010/main" val="31226749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62</a:t>
            </a:fld>
            <a:endParaRPr lang="en-US"/>
          </a:p>
        </p:txBody>
      </p:sp>
      <p:sp>
        <p:nvSpPr>
          <p:cNvPr id="6" name="Rectangle 5"/>
          <p:cNvSpPr/>
          <p:nvPr/>
        </p:nvSpPr>
        <p:spPr>
          <a:xfrm>
            <a:off x="537219" y="536860"/>
            <a:ext cx="11180163" cy="5832366"/>
          </a:xfrm>
          <a:prstGeom prst="rect">
            <a:avLst/>
          </a:prstGeom>
        </p:spPr>
        <p:txBody>
          <a:bodyPr wrap="square">
            <a:spAutoFit/>
          </a:bodyPr>
          <a:lstStyle/>
          <a:p>
            <a:pPr algn="just">
              <a:spcBef>
                <a:spcPts val="1800"/>
              </a:spcBef>
            </a:pPr>
            <a:r>
              <a:rPr lang="en-US" sz="2800" b="1" dirty="0"/>
              <a:t>5.6 Conclusions on use of NPV, IRR, B/C ratio</a:t>
            </a:r>
          </a:p>
          <a:p>
            <a:pPr marL="285750" indent="-285750" algn="just">
              <a:spcBef>
                <a:spcPts val="1800"/>
              </a:spcBef>
              <a:buFont typeface="Wingdings" pitchFamily="2" charset="2"/>
              <a:buChar char="ü"/>
            </a:pPr>
            <a:r>
              <a:rPr lang="en-US" sz="2000" dirty="0"/>
              <a:t>In CBA, the excess of total benefit over total </a:t>
            </a:r>
            <a:r>
              <a:rPr lang="en-US" sz="2000" dirty="0" smtClean="0"/>
              <a:t>cost </a:t>
            </a:r>
            <a:r>
              <a:rPr lang="en-US" sz="2000" dirty="0"/>
              <a:t>is represented by the net present value (NPV) of the </a:t>
            </a:r>
            <a:r>
              <a:rPr lang="en-US" sz="2000" dirty="0" smtClean="0"/>
              <a:t>project.</a:t>
            </a:r>
            <a:endParaRPr lang="en-US" sz="2000" dirty="0"/>
          </a:p>
          <a:p>
            <a:pPr marL="285750" indent="-285750" algn="just">
              <a:spcBef>
                <a:spcPts val="1800"/>
              </a:spcBef>
              <a:buFont typeface="Wingdings" pitchFamily="2" charset="2"/>
              <a:buChar char="ü"/>
            </a:pPr>
            <a:r>
              <a:rPr lang="en-US" sz="2000" dirty="0"/>
              <a:t>The values of future costs and benefits used in estimating NPV are based on forecasts that cannot be known with certainty.</a:t>
            </a:r>
          </a:p>
          <a:p>
            <a:pPr marL="285750" indent="-285750" algn="just">
              <a:spcBef>
                <a:spcPts val="1800"/>
              </a:spcBef>
              <a:buFont typeface="Wingdings" pitchFamily="2" charset="2"/>
              <a:buChar char="ü"/>
            </a:pPr>
            <a:r>
              <a:rPr lang="en-US" sz="2000" dirty="0"/>
              <a:t>The IRR is the discount rate at which the NPV of a project is zero. </a:t>
            </a:r>
          </a:p>
          <a:p>
            <a:pPr marL="285750" indent="-285750" algn="just">
              <a:spcBef>
                <a:spcPts val="1800"/>
              </a:spcBef>
              <a:buFont typeface="Wingdings" pitchFamily="2" charset="2"/>
              <a:buChar char="ü"/>
            </a:pPr>
            <a:r>
              <a:rPr lang="en-US" sz="2000" dirty="0"/>
              <a:t>The decision-maker decides whether this rate of return is ‘acceptable’ or not.</a:t>
            </a:r>
          </a:p>
          <a:p>
            <a:pPr marL="285750" indent="-285750" algn="just">
              <a:spcBef>
                <a:spcPts val="1800"/>
              </a:spcBef>
              <a:buFont typeface="Wingdings" pitchFamily="2" charset="2"/>
              <a:buChar char="ü"/>
            </a:pPr>
            <a:r>
              <a:rPr lang="en-US" sz="2000" dirty="0"/>
              <a:t>Projects that have IRR greater than the recommended discount rates are regarded as </a:t>
            </a:r>
            <a:r>
              <a:rPr lang="en-US" sz="2000" dirty="0" smtClean="0"/>
              <a:t>acceptable</a:t>
            </a:r>
          </a:p>
          <a:p>
            <a:pPr marL="285750" indent="-285750" algn="just">
              <a:spcBef>
                <a:spcPts val="1800"/>
              </a:spcBef>
              <a:buFont typeface="Wingdings" pitchFamily="2" charset="2"/>
              <a:buChar char="ü"/>
            </a:pPr>
            <a:r>
              <a:rPr lang="en-US" sz="2000" dirty="0" smtClean="0"/>
              <a:t>A </a:t>
            </a:r>
            <a:r>
              <a:rPr lang="en-US" sz="2000" dirty="0"/>
              <a:t>BCR ratio greater than 1 indicates there is net benefit to the project based on present values of the costs and benefits</a:t>
            </a:r>
            <a:r>
              <a:rPr lang="en-US" sz="2000" dirty="0" smtClean="0"/>
              <a:t>.</a:t>
            </a:r>
            <a:endParaRPr lang="en-US" sz="2000" dirty="0"/>
          </a:p>
          <a:p>
            <a:pPr marL="285750" indent="-285750" algn="just">
              <a:spcBef>
                <a:spcPts val="1800"/>
              </a:spcBef>
              <a:buFont typeface="Wingdings" pitchFamily="2" charset="2"/>
              <a:buChar char="ü"/>
            </a:pPr>
            <a:r>
              <a:rPr lang="en-US" sz="2000" dirty="0"/>
              <a:t>The BCR must be greater than 1 for the benefits of a proposal to exceed the associated costs</a:t>
            </a:r>
          </a:p>
        </p:txBody>
      </p:sp>
    </p:spTree>
    <p:extLst>
      <p:ext uri="{BB962C8B-B14F-4D97-AF65-F5344CB8AC3E}">
        <p14:creationId xmlns:p14="http://schemas.microsoft.com/office/powerpoint/2010/main" val="24122271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95855" y="501424"/>
            <a:ext cx="11068972" cy="5416050"/>
          </a:xfrm>
          <a:prstGeom prst="rect">
            <a:avLst/>
          </a:prstGeom>
        </p:spPr>
      </p:pic>
    </p:spTree>
    <p:extLst>
      <p:ext uri="{BB962C8B-B14F-4D97-AF65-F5344CB8AC3E}">
        <p14:creationId xmlns:p14="http://schemas.microsoft.com/office/powerpoint/2010/main" val="17088688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15893" y="1277818"/>
            <a:ext cx="9944468" cy="4469839"/>
          </a:xfrm>
          <a:prstGeom prst="rect">
            <a:avLst/>
          </a:prstGeom>
        </p:spPr>
      </p:pic>
      <p:pic>
        <p:nvPicPr>
          <p:cNvPr id="4" name="Picture 3"/>
          <p:cNvPicPr>
            <a:picLocks noChangeAspect="1"/>
          </p:cNvPicPr>
          <p:nvPr/>
        </p:nvPicPr>
        <p:blipFill>
          <a:blip r:embed="rId3"/>
          <a:stretch>
            <a:fillRect/>
          </a:stretch>
        </p:blipFill>
        <p:spPr>
          <a:xfrm>
            <a:off x="612267" y="457172"/>
            <a:ext cx="9942522" cy="673055"/>
          </a:xfrm>
          <a:prstGeom prst="rect">
            <a:avLst/>
          </a:prstGeom>
        </p:spPr>
      </p:pic>
    </p:spTree>
    <p:extLst>
      <p:ext uri="{BB962C8B-B14F-4D97-AF65-F5344CB8AC3E}">
        <p14:creationId xmlns:p14="http://schemas.microsoft.com/office/powerpoint/2010/main" val="9616076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65</a:t>
            </a:fld>
            <a:endParaRPr lang="en-US"/>
          </a:p>
        </p:txBody>
      </p:sp>
      <p:sp>
        <p:nvSpPr>
          <p:cNvPr id="2" name="Title 1"/>
          <p:cNvSpPr>
            <a:spLocks noGrp="1"/>
          </p:cNvSpPr>
          <p:nvPr>
            <p:ph type="title"/>
          </p:nvPr>
        </p:nvSpPr>
        <p:spPr>
          <a:xfrm>
            <a:off x="556896" y="414921"/>
            <a:ext cx="10972800" cy="1143000"/>
          </a:xfrm>
        </p:spPr>
        <p:txBody>
          <a:bodyPr>
            <a:normAutofit fontScale="90000"/>
          </a:bodyPr>
          <a:lstStyle/>
          <a:p>
            <a:pPr algn="ctr"/>
            <a:r>
              <a:rPr lang="en-GB" sz="3600" b="1" cap="all" dirty="0">
                <a:solidFill>
                  <a:schemeClr val="accent4">
                    <a:lumMod val="60000"/>
                    <a:lumOff val="40000"/>
                  </a:schemeClr>
                </a:solidFill>
              </a:rPr>
              <a:t>MODULE </a:t>
            </a:r>
            <a:r>
              <a:rPr lang="en-GB" sz="3600" b="1" cap="all" dirty="0" smtClean="0">
                <a:solidFill>
                  <a:schemeClr val="accent4">
                    <a:lumMod val="60000"/>
                    <a:lumOff val="40000"/>
                  </a:schemeClr>
                </a:solidFill>
              </a:rPr>
              <a:t>6</a:t>
            </a:r>
            <a:r>
              <a:rPr lang="en-GB" sz="3600" b="1" cap="all" dirty="0" smtClean="0"/>
              <a:t/>
            </a:r>
            <a:br>
              <a:rPr lang="en-GB" sz="3600" b="1" cap="all" dirty="0" smtClean="0"/>
            </a:br>
            <a:r>
              <a:rPr lang="en-GB" sz="3600" b="1" cap="all" dirty="0" smtClean="0"/>
              <a:t>RISK </a:t>
            </a:r>
            <a:r>
              <a:rPr lang="en-GB" sz="3600" b="1" cap="all" dirty="0"/>
              <a:t>ANALYSIS IN </a:t>
            </a:r>
            <a:r>
              <a:rPr lang="en-GB" sz="3600" b="1" cap="all" dirty="0" smtClean="0"/>
              <a:t>CBA</a:t>
            </a:r>
            <a:endParaRPr lang="en-US" dirty="0"/>
          </a:p>
        </p:txBody>
      </p:sp>
      <p:sp>
        <p:nvSpPr>
          <p:cNvPr id="6" name="Rectangle 5"/>
          <p:cNvSpPr/>
          <p:nvPr/>
        </p:nvSpPr>
        <p:spPr>
          <a:xfrm>
            <a:off x="556896" y="1557921"/>
            <a:ext cx="11147424" cy="4231928"/>
          </a:xfrm>
          <a:prstGeom prst="rect">
            <a:avLst/>
          </a:prstGeom>
        </p:spPr>
        <p:txBody>
          <a:bodyPr wrap="square">
            <a:spAutoFit/>
          </a:bodyPr>
          <a:lstStyle/>
          <a:p>
            <a:pPr>
              <a:spcBef>
                <a:spcPts val="1800"/>
              </a:spcBef>
            </a:pPr>
            <a:r>
              <a:rPr lang="en-US" sz="2800" b="1" dirty="0" smtClean="0">
                <a:latin typeface="Century Gothic" panose="020B0502020202020204" pitchFamily="34" charset="0"/>
              </a:rPr>
              <a:t>6.1	Purpose </a:t>
            </a:r>
            <a:r>
              <a:rPr lang="en-US" sz="2800" b="1" dirty="0">
                <a:latin typeface="Century Gothic" panose="020B0502020202020204" pitchFamily="34" charset="0"/>
              </a:rPr>
              <a:t>of Sensitivity Analysis</a:t>
            </a:r>
          </a:p>
          <a:p>
            <a:pPr marL="285750" indent="-285750">
              <a:spcBef>
                <a:spcPts val="1800"/>
              </a:spcBef>
              <a:buFont typeface="Wingdings" pitchFamily="2" charset="2"/>
              <a:buChar char="ü"/>
            </a:pPr>
            <a:r>
              <a:rPr lang="en-US" sz="2800" dirty="0">
                <a:latin typeface="Century Gothic" panose="020B0502020202020204" pitchFamily="34" charset="0"/>
              </a:rPr>
              <a:t>Sensitivity analysis, also referred to as “what-if” analysis is carried out to assess the robustness of the results of analysis to changes in the basic assumptions</a:t>
            </a:r>
          </a:p>
          <a:p>
            <a:pPr marL="285750" indent="-285750">
              <a:spcBef>
                <a:spcPts val="1800"/>
              </a:spcBef>
              <a:buFont typeface="Wingdings" pitchFamily="2" charset="2"/>
              <a:buChar char="ü"/>
            </a:pPr>
            <a:r>
              <a:rPr lang="en-US" sz="2800" dirty="0">
                <a:latin typeface="Century Gothic" panose="020B0502020202020204" pitchFamily="34" charset="0"/>
              </a:rPr>
              <a:t>It assesses the impacts of uncertainty or risk by varying one or more uncertain parameters at a time</a:t>
            </a:r>
          </a:p>
          <a:p>
            <a:pPr marL="285750" indent="-285750">
              <a:spcBef>
                <a:spcPts val="1800"/>
              </a:spcBef>
              <a:buFont typeface="Wingdings" pitchFamily="2" charset="2"/>
              <a:buChar char="ü"/>
            </a:pPr>
            <a:r>
              <a:rPr lang="en-US" sz="2800" dirty="0">
                <a:latin typeface="Century Gothic" panose="020B0502020202020204" pitchFamily="34" charset="0"/>
              </a:rPr>
              <a:t>The impact these variations have on the results of an analyses is used to identify the greatest sources of uncertainty or risk</a:t>
            </a:r>
          </a:p>
        </p:txBody>
      </p:sp>
    </p:spTree>
    <p:extLst>
      <p:ext uri="{BB962C8B-B14F-4D97-AF65-F5344CB8AC3E}">
        <p14:creationId xmlns:p14="http://schemas.microsoft.com/office/powerpoint/2010/main" val="14176687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66</a:t>
            </a:fld>
            <a:endParaRPr lang="en-US"/>
          </a:p>
        </p:txBody>
      </p:sp>
      <p:sp>
        <p:nvSpPr>
          <p:cNvPr id="6" name="Rectangle 5"/>
          <p:cNvSpPr/>
          <p:nvPr/>
        </p:nvSpPr>
        <p:spPr>
          <a:xfrm>
            <a:off x="1083212" y="886265"/>
            <a:ext cx="9903656" cy="3662541"/>
          </a:xfrm>
          <a:prstGeom prst="rect">
            <a:avLst/>
          </a:prstGeom>
        </p:spPr>
        <p:txBody>
          <a:bodyPr wrap="square">
            <a:spAutoFit/>
          </a:bodyPr>
          <a:lstStyle/>
          <a:p>
            <a:pPr>
              <a:spcBef>
                <a:spcPts val="1200"/>
              </a:spcBef>
            </a:pPr>
            <a:r>
              <a:rPr lang="en-US" sz="3200" b="1" dirty="0">
                <a:latin typeface="Century Gothic" panose="020B0502020202020204" pitchFamily="34" charset="0"/>
              </a:rPr>
              <a:t>6.2 Types of Sensitivity Analysis</a:t>
            </a:r>
          </a:p>
          <a:p>
            <a:pPr>
              <a:spcBef>
                <a:spcPts val="1800"/>
              </a:spcBef>
            </a:pPr>
            <a:r>
              <a:rPr lang="en-US" sz="2800" dirty="0">
                <a:latin typeface="Century Gothic" panose="020B0502020202020204" pitchFamily="34" charset="0"/>
              </a:rPr>
              <a:t>a. Partial sensitivity analysis</a:t>
            </a:r>
          </a:p>
          <a:p>
            <a:pPr marL="457200" indent="-457200">
              <a:spcBef>
                <a:spcPts val="1800"/>
              </a:spcBef>
              <a:buFont typeface="Wingdings" panose="05000000000000000000" pitchFamily="2" charset="2"/>
              <a:buChar char="ü"/>
            </a:pPr>
            <a:r>
              <a:rPr lang="en-US" sz="2800" dirty="0">
                <a:latin typeface="Century Gothic" panose="020B0502020202020204" pitchFamily="34" charset="0"/>
              </a:rPr>
              <a:t>This is the most commonly used approach</a:t>
            </a:r>
          </a:p>
          <a:p>
            <a:pPr marL="457200" indent="-457200">
              <a:spcBef>
                <a:spcPts val="1800"/>
              </a:spcBef>
              <a:buFont typeface="Wingdings" panose="05000000000000000000" pitchFamily="2" charset="2"/>
              <a:buChar char="ü"/>
            </a:pPr>
            <a:r>
              <a:rPr lang="en-US" sz="2800" dirty="0">
                <a:latin typeface="Century Gothic" panose="020B0502020202020204" pitchFamily="34" charset="0"/>
              </a:rPr>
              <a:t>It involves using alternative values for individual key parameters. </a:t>
            </a:r>
          </a:p>
          <a:p>
            <a:pPr marL="457200" indent="-457200">
              <a:spcBef>
                <a:spcPts val="1800"/>
              </a:spcBef>
              <a:buFont typeface="Wingdings" panose="05000000000000000000" pitchFamily="2" charset="2"/>
              <a:buChar char="ü"/>
            </a:pPr>
            <a:r>
              <a:rPr lang="en-US" sz="2800" dirty="0">
                <a:latin typeface="Century Gothic" panose="020B0502020202020204" pitchFamily="34" charset="0"/>
              </a:rPr>
              <a:t>It is mostly used in analysis involving discount rates</a:t>
            </a:r>
            <a:r>
              <a:rPr lang="en-US" sz="2800" dirty="0"/>
              <a:t>.</a:t>
            </a:r>
          </a:p>
        </p:txBody>
      </p:sp>
    </p:spTree>
    <p:extLst>
      <p:ext uri="{BB962C8B-B14F-4D97-AF65-F5344CB8AC3E}">
        <p14:creationId xmlns:p14="http://schemas.microsoft.com/office/powerpoint/2010/main" val="34334216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67</a:t>
            </a:fld>
            <a:endParaRPr lang="en-US"/>
          </a:p>
        </p:txBody>
      </p:sp>
      <p:sp>
        <p:nvSpPr>
          <p:cNvPr id="6" name="Rectangle 5"/>
          <p:cNvSpPr/>
          <p:nvPr/>
        </p:nvSpPr>
        <p:spPr>
          <a:xfrm>
            <a:off x="727954" y="636463"/>
            <a:ext cx="10534918" cy="4493538"/>
          </a:xfrm>
          <a:prstGeom prst="rect">
            <a:avLst/>
          </a:prstGeom>
        </p:spPr>
        <p:txBody>
          <a:bodyPr wrap="square">
            <a:spAutoFit/>
          </a:bodyPr>
          <a:lstStyle/>
          <a:p>
            <a:pPr algn="just"/>
            <a:r>
              <a:rPr lang="en-US" sz="3200" dirty="0">
                <a:latin typeface="Century Gothic" panose="020B0502020202020204" pitchFamily="34" charset="0"/>
              </a:rPr>
              <a:t>b. </a:t>
            </a:r>
            <a:r>
              <a:rPr lang="en-US" sz="3200" b="1" dirty="0">
                <a:latin typeface="Century Gothic" panose="020B0502020202020204" pitchFamily="34" charset="0"/>
              </a:rPr>
              <a:t>Extreme case analysis</a:t>
            </a:r>
          </a:p>
          <a:p>
            <a:pPr marL="457200" indent="-457200" algn="just">
              <a:spcBef>
                <a:spcPts val="1200"/>
              </a:spcBef>
              <a:buFont typeface="Wingdings" panose="05000000000000000000" pitchFamily="2" charset="2"/>
              <a:buChar char="ü"/>
            </a:pPr>
            <a:r>
              <a:rPr lang="en-US" sz="2800" dirty="0">
                <a:latin typeface="Century Gothic" panose="020B0502020202020204" pitchFamily="34" charset="0"/>
              </a:rPr>
              <a:t>This is carried out to determine worst- or best-case scenario</a:t>
            </a:r>
          </a:p>
          <a:p>
            <a:pPr marL="457200" indent="-457200" algn="just">
              <a:spcBef>
                <a:spcPts val="1200"/>
              </a:spcBef>
              <a:buFont typeface="Wingdings" panose="05000000000000000000" pitchFamily="2" charset="2"/>
              <a:buChar char="ü"/>
            </a:pPr>
            <a:r>
              <a:rPr lang="en-US" sz="2800" dirty="0">
                <a:latin typeface="Century Gothic" panose="020B0502020202020204" pitchFamily="34" charset="0"/>
              </a:rPr>
              <a:t>Involves combinations of assumptions about key parameters to determine the values that will reverse the sign of net benefit</a:t>
            </a:r>
          </a:p>
          <a:p>
            <a:pPr marL="457200" indent="-457200" algn="just">
              <a:spcBef>
                <a:spcPts val="1200"/>
              </a:spcBef>
              <a:buFont typeface="Wingdings" panose="05000000000000000000" pitchFamily="2" charset="2"/>
              <a:buChar char="ü"/>
            </a:pPr>
            <a:r>
              <a:rPr lang="en-US" sz="2800" dirty="0">
                <a:latin typeface="Century Gothic" panose="020B0502020202020204" pitchFamily="34" charset="0"/>
              </a:rPr>
              <a:t>Worst case analyses could be preceded by partial sensitivity analysis to determine important variables to include in the scenarios</a:t>
            </a:r>
          </a:p>
        </p:txBody>
      </p:sp>
    </p:spTree>
    <p:extLst>
      <p:ext uri="{BB962C8B-B14F-4D97-AF65-F5344CB8AC3E}">
        <p14:creationId xmlns:p14="http://schemas.microsoft.com/office/powerpoint/2010/main" val="33187344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68</a:t>
            </a:fld>
            <a:endParaRPr lang="en-US"/>
          </a:p>
        </p:txBody>
      </p:sp>
      <p:sp>
        <p:nvSpPr>
          <p:cNvPr id="6" name="Rectangle 5"/>
          <p:cNvSpPr/>
          <p:nvPr/>
        </p:nvSpPr>
        <p:spPr>
          <a:xfrm>
            <a:off x="1007920" y="725894"/>
            <a:ext cx="9528782" cy="4462760"/>
          </a:xfrm>
          <a:prstGeom prst="rect">
            <a:avLst/>
          </a:prstGeom>
        </p:spPr>
        <p:txBody>
          <a:bodyPr wrap="square">
            <a:spAutoFit/>
          </a:bodyPr>
          <a:lstStyle/>
          <a:p>
            <a:r>
              <a:rPr lang="en-US" sz="3200" b="1" dirty="0">
                <a:latin typeface="Century Gothic" panose="020B0502020202020204" pitchFamily="34" charset="0"/>
              </a:rPr>
              <a:t>c. Simulation</a:t>
            </a:r>
          </a:p>
          <a:p>
            <a:pPr marL="342900" indent="-342900" algn="just">
              <a:spcBef>
                <a:spcPts val="1800"/>
              </a:spcBef>
              <a:buFont typeface="Wingdings" panose="05000000000000000000" pitchFamily="2" charset="2"/>
              <a:buChar char="ü"/>
            </a:pPr>
            <a:r>
              <a:rPr lang="en-US" sz="2400" dirty="0">
                <a:latin typeface="Century Gothic" panose="020B0502020202020204" pitchFamily="34" charset="0"/>
              </a:rPr>
              <a:t>Here, a model that replicates the behaviour of the system is used</a:t>
            </a:r>
          </a:p>
          <a:p>
            <a:pPr marL="342900" indent="-342900" algn="just">
              <a:spcBef>
                <a:spcPts val="1800"/>
              </a:spcBef>
              <a:buFont typeface="Wingdings" panose="05000000000000000000" pitchFamily="2" charset="2"/>
              <a:buChar char="ü"/>
            </a:pPr>
            <a:r>
              <a:rPr lang="en-US" sz="2400" dirty="0">
                <a:latin typeface="Century Gothic" panose="020B0502020202020204" pitchFamily="34" charset="0"/>
              </a:rPr>
              <a:t>Simulation models generally use mathematical expressions and computers to replicate and predict a system’s behaviour</a:t>
            </a:r>
          </a:p>
          <a:p>
            <a:pPr marL="342900" indent="-342900" algn="just">
              <a:spcBef>
                <a:spcPts val="1800"/>
              </a:spcBef>
              <a:buFont typeface="Wingdings" panose="05000000000000000000" pitchFamily="2" charset="2"/>
              <a:buChar char="ü"/>
            </a:pPr>
            <a:r>
              <a:rPr lang="en-US" sz="2400" dirty="0">
                <a:latin typeface="Century Gothic" panose="020B0502020202020204" pitchFamily="34" charset="0"/>
              </a:rPr>
              <a:t>Simulation method in CBA is also referred to as risk analysis</a:t>
            </a:r>
          </a:p>
          <a:p>
            <a:pPr marL="342900" indent="-342900" algn="just">
              <a:spcBef>
                <a:spcPts val="1800"/>
              </a:spcBef>
              <a:buFont typeface="Wingdings" panose="05000000000000000000" pitchFamily="2" charset="2"/>
              <a:buChar char="ü"/>
            </a:pPr>
            <a:r>
              <a:rPr lang="en-US" sz="2400" dirty="0">
                <a:latin typeface="Century Gothic" panose="020B0502020202020204" pitchFamily="34" charset="0"/>
              </a:rPr>
              <a:t>In risk analysis, key CBA parameters are treated as random variables with known or assumed probability distributions</a:t>
            </a:r>
            <a:r>
              <a:rPr lang="en-US" dirty="0"/>
              <a:t>.</a:t>
            </a:r>
          </a:p>
        </p:txBody>
      </p:sp>
    </p:spTree>
    <p:extLst>
      <p:ext uri="{BB962C8B-B14F-4D97-AF65-F5344CB8AC3E}">
        <p14:creationId xmlns:p14="http://schemas.microsoft.com/office/powerpoint/2010/main" val="23574189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6896" y="1201783"/>
            <a:ext cx="10972800" cy="3618411"/>
          </a:xfrm>
        </p:spPr>
        <p:txBody>
          <a:bodyPr>
            <a:normAutofit fontScale="92500"/>
          </a:bodyPr>
          <a:lstStyle/>
          <a:p>
            <a:pPr algn="just">
              <a:lnSpc>
                <a:spcPct val="107000"/>
              </a:lnSpc>
              <a:spcBef>
                <a:spcPts val="1200"/>
              </a:spcBef>
            </a:pPr>
            <a:r>
              <a:rPr lang="en-GB" sz="3200" dirty="0" smtClean="0">
                <a:ea typeface="Times New Roman" panose="02020603050405020304" pitchFamily="18" charset="0"/>
                <a:cs typeface="Times New Roman" panose="02020603050405020304" pitchFamily="18" charset="0"/>
              </a:rPr>
              <a:t>To estimate the effects of changing variables, the values of the base indicators of viability (IRR, NPV&amp; NI)</a:t>
            </a:r>
            <a:r>
              <a:rPr lang="en-US" sz="3200" dirty="0" smtClean="0">
                <a:solidFill>
                  <a:prstClr val="black"/>
                </a:solidFill>
                <a:ea typeface="Times New Roman" panose="02020603050405020304" pitchFamily="18" charset="0"/>
                <a:cs typeface="Times New Roman" panose="02020603050405020304" pitchFamily="18" charset="0"/>
              </a:rPr>
              <a:t> </a:t>
            </a:r>
            <a:r>
              <a:rPr lang="en-US" sz="3200" dirty="0">
                <a:solidFill>
                  <a:prstClr val="black"/>
                </a:solidFill>
                <a:ea typeface="Times New Roman" panose="02020603050405020304" pitchFamily="18" charset="0"/>
                <a:cs typeface="Times New Roman" panose="02020603050405020304" pitchFamily="18" charset="0"/>
              </a:rPr>
              <a:t>should be calculated for different values of key </a:t>
            </a:r>
            <a:r>
              <a:rPr lang="en-US" sz="3200" dirty="0" smtClean="0">
                <a:solidFill>
                  <a:prstClr val="black"/>
                </a:solidFill>
                <a:ea typeface="Times New Roman" panose="02020603050405020304" pitchFamily="18" charset="0"/>
                <a:cs typeface="Times New Roman" panose="02020603050405020304" pitchFamily="18" charset="0"/>
              </a:rPr>
              <a:t>variables</a:t>
            </a:r>
            <a:r>
              <a:rPr lang="en-US" sz="3200" dirty="0">
                <a:solidFill>
                  <a:prstClr val="black"/>
                </a:solidFill>
                <a:ea typeface="Times New Roman" panose="02020603050405020304" pitchFamily="18" charset="0"/>
                <a:cs typeface="Times New Roman" panose="02020603050405020304" pitchFamily="18" charset="0"/>
              </a:rPr>
              <a:t>.</a:t>
            </a:r>
            <a:r>
              <a:rPr lang="en-US" sz="3200" dirty="0" smtClean="0">
                <a:solidFill>
                  <a:prstClr val="black"/>
                </a:solidFill>
                <a:ea typeface="Times New Roman" panose="02020603050405020304" pitchFamily="18" charset="0"/>
                <a:cs typeface="Times New Roman" panose="02020603050405020304" pitchFamily="18" charset="0"/>
              </a:rPr>
              <a:t> </a:t>
            </a:r>
          </a:p>
          <a:p>
            <a:pPr algn="just">
              <a:lnSpc>
                <a:spcPct val="107000"/>
              </a:lnSpc>
              <a:spcBef>
                <a:spcPts val="1200"/>
              </a:spcBef>
            </a:pPr>
            <a:r>
              <a:rPr lang="en-US" sz="3200" dirty="0" smtClean="0">
                <a:solidFill>
                  <a:prstClr val="black"/>
                </a:solidFill>
                <a:ea typeface="Times New Roman" panose="02020603050405020304" pitchFamily="18" charset="0"/>
                <a:cs typeface="Times New Roman" panose="02020603050405020304" pitchFamily="18" charset="0"/>
              </a:rPr>
              <a:t>This is done by calculating the:</a:t>
            </a:r>
          </a:p>
          <a:p>
            <a:pPr lvl="1" algn="just">
              <a:lnSpc>
                <a:spcPct val="107000"/>
              </a:lnSpc>
              <a:spcBef>
                <a:spcPts val="1200"/>
              </a:spcBef>
            </a:pPr>
            <a:r>
              <a:rPr lang="en-GB" sz="3200" dirty="0" smtClean="0">
                <a:ea typeface="Times New Roman" panose="02020603050405020304" pitchFamily="18" charset="0"/>
                <a:cs typeface="Times New Roman" panose="02020603050405020304" pitchFamily="18" charset="0"/>
              </a:rPr>
              <a:t>Sensitivity Indicators</a:t>
            </a:r>
          </a:p>
          <a:p>
            <a:pPr lvl="1" algn="just">
              <a:lnSpc>
                <a:spcPct val="107000"/>
              </a:lnSpc>
              <a:spcBef>
                <a:spcPts val="1200"/>
              </a:spcBef>
            </a:pPr>
            <a:r>
              <a:rPr lang="en-GB" sz="3200" dirty="0">
                <a:ea typeface="Times New Roman" panose="02020603050405020304" pitchFamily="18" charset="0"/>
                <a:cs typeface="Times New Roman" panose="02020603050405020304" pitchFamily="18" charset="0"/>
              </a:rPr>
              <a:t>S</a:t>
            </a:r>
            <a:r>
              <a:rPr lang="en-GB" sz="3200" dirty="0" smtClean="0">
                <a:ea typeface="Times New Roman" panose="02020603050405020304" pitchFamily="18" charset="0"/>
                <a:cs typeface="Times New Roman" panose="02020603050405020304" pitchFamily="18" charset="0"/>
              </a:rPr>
              <a:t>witching values</a:t>
            </a:r>
          </a:p>
        </p:txBody>
      </p:sp>
      <p:sp>
        <p:nvSpPr>
          <p:cNvPr id="3" name="Title 2"/>
          <p:cNvSpPr>
            <a:spLocks noGrp="1"/>
          </p:cNvSpPr>
          <p:nvPr>
            <p:ph type="title"/>
          </p:nvPr>
        </p:nvSpPr>
        <p:spPr>
          <a:xfrm>
            <a:off x="609600" y="338329"/>
            <a:ext cx="10920096" cy="863454"/>
          </a:xfrm>
        </p:spPr>
        <p:txBody>
          <a:bodyPr>
            <a:normAutofit/>
          </a:bodyPr>
          <a:lstStyle/>
          <a:p>
            <a:r>
              <a:rPr lang="en-US" dirty="0" smtClean="0"/>
              <a:t>6.3 Effects of Changing Variables</a:t>
            </a:r>
            <a:endParaRPr lang="en-US" dirty="0"/>
          </a:p>
        </p:txBody>
      </p:sp>
    </p:spTree>
    <p:extLst>
      <p:ext uri="{BB962C8B-B14F-4D97-AF65-F5344CB8AC3E}">
        <p14:creationId xmlns:p14="http://schemas.microsoft.com/office/powerpoint/2010/main" val="307758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81329"/>
            <a:ext cx="10972800" cy="4925981"/>
          </a:xfrm>
        </p:spPr>
        <p:txBody>
          <a:bodyPr>
            <a:normAutofit/>
          </a:bodyPr>
          <a:lstStyle/>
          <a:p>
            <a:pPr lvl="1">
              <a:spcBef>
                <a:spcPts val="1200"/>
              </a:spcBef>
              <a:buFont typeface="Wingdings" panose="05000000000000000000" pitchFamily="2" charset="2"/>
              <a:buChar char="ü"/>
            </a:pPr>
            <a:r>
              <a:rPr lang="en-GB" sz="2800" dirty="0"/>
              <a:t> Improves project design</a:t>
            </a:r>
          </a:p>
          <a:p>
            <a:pPr lvl="1">
              <a:spcBef>
                <a:spcPts val="1200"/>
              </a:spcBef>
              <a:buFont typeface="Wingdings" panose="05000000000000000000" pitchFamily="2" charset="2"/>
              <a:buChar char="ü"/>
            </a:pPr>
            <a:r>
              <a:rPr lang="en-GB" sz="2800" dirty="0"/>
              <a:t> Informs project selection</a:t>
            </a:r>
            <a:endParaRPr lang="en-US" sz="2800" dirty="0"/>
          </a:p>
          <a:p>
            <a:pPr lvl="1" defTabSz="738188">
              <a:spcBef>
                <a:spcPts val="1200"/>
              </a:spcBef>
              <a:buFont typeface="Wingdings" panose="05000000000000000000" pitchFamily="2" charset="2"/>
              <a:buChar char="ü"/>
            </a:pPr>
            <a:r>
              <a:rPr lang="en-GB" sz="2800" dirty="0"/>
              <a:t>Justifies project to stakeholders and development  	agencies</a:t>
            </a:r>
            <a:endParaRPr lang="en-US" sz="2800" dirty="0"/>
          </a:p>
          <a:p>
            <a:pPr lvl="1">
              <a:spcBef>
                <a:spcPts val="1200"/>
              </a:spcBef>
              <a:buFont typeface="Wingdings" panose="05000000000000000000" pitchFamily="2" charset="2"/>
              <a:buChar char="ü"/>
            </a:pPr>
            <a:r>
              <a:rPr lang="en-GB" sz="2800" dirty="0"/>
              <a:t> Prevents or minimizes waste of </a:t>
            </a:r>
            <a:r>
              <a:rPr lang="en-GB" sz="2800" dirty="0" smtClean="0"/>
              <a:t>scarce </a:t>
            </a:r>
            <a:r>
              <a:rPr lang="en-GB" sz="2800" dirty="0"/>
              <a:t>resources</a:t>
            </a:r>
            <a:endParaRPr lang="en-US" sz="2800" dirty="0"/>
          </a:p>
          <a:p>
            <a:pPr lvl="1" defTabSz="850900">
              <a:spcBef>
                <a:spcPts val="1200"/>
              </a:spcBef>
              <a:buFont typeface="Wingdings" panose="05000000000000000000" pitchFamily="2" charset="2"/>
              <a:buChar char="ü"/>
            </a:pPr>
            <a:r>
              <a:rPr lang="en-GB" sz="2800" dirty="0"/>
              <a:t> </a:t>
            </a:r>
            <a:r>
              <a:rPr lang="en-GB" sz="2800" dirty="0" smtClean="0"/>
              <a:t>Shows </a:t>
            </a:r>
            <a:r>
              <a:rPr lang="en-GB" sz="2800" dirty="0"/>
              <a:t>the superior efficiency of a </a:t>
            </a:r>
            <a:r>
              <a:rPr lang="en-GB" sz="2800" dirty="0" smtClean="0"/>
              <a:t>particular 	intervention </a:t>
            </a:r>
            <a:r>
              <a:rPr lang="en-GB" sz="2800" dirty="0"/>
              <a:t>relative to </a:t>
            </a:r>
            <a:r>
              <a:rPr lang="en-GB" sz="2800" dirty="0" smtClean="0"/>
              <a:t>other </a:t>
            </a:r>
            <a:r>
              <a:rPr lang="en-GB" sz="2800" dirty="0"/>
              <a:t>alternatives, including the </a:t>
            </a:r>
            <a:r>
              <a:rPr lang="en-GB" sz="2800" dirty="0" smtClean="0"/>
              <a:t>status </a:t>
            </a:r>
            <a:r>
              <a:rPr lang="en-GB" sz="2800" dirty="0"/>
              <a:t>quo (Boardman </a:t>
            </a:r>
            <a:r>
              <a:rPr lang="en-GB" sz="2800" i="1" dirty="0"/>
              <a:t>et al</a:t>
            </a:r>
            <a:r>
              <a:rPr lang="en-GB" sz="2800" dirty="0"/>
              <a:t>., 2018)</a:t>
            </a:r>
            <a:endParaRPr lang="en-US" sz="2800" dirty="0"/>
          </a:p>
        </p:txBody>
      </p:sp>
      <p:sp>
        <p:nvSpPr>
          <p:cNvPr id="4" name="Date Placeholder 3"/>
          <p:cNvSpPr>
            <a:spLocks noGrp="1"/>
          </p:cNvSpPr>
          <p:nvPr>
            <p:ph type="dt" sz="half" idx="10"/>
          </p:nvPr>
        </p:nvSpPr>
        <p:spPr/>
        <p:txBody>
          <a:bodyPr/>
          <a:lstStyle/>
          <a:p>
            <a:fld id="{7BD98C85-54AB-4323-AB0D-59966F21B1B7}" type="datetime1">
              <a:rPr lang="en-US" smtClean="0"/>
              <a:t>12/24/2022</a:t>
            </a:fld>
            <a:endParaRPr lang="en-US" dirty="0"/>
          </a:p>
        </p:txBody>
      </p:sp>
      <p:sp>
        <p:nvSpPr>
          <p:cNvPr id="5" name="Slide Number Placeholder 4"/>
          <p:cNvSpPr>
            <a:spLocks noGrp="1"/>
          </p:cNvSpPr>
          <p:nvPr>
            <p:ph type="sldNum" sz="quarter" idx="12"/>
          </p:nvPr>
        </p:nvSpPr>
        <p:spPr/>
        <p:txBody>
          <a:bodyPr/>
          <a:lstStyle/>
          <a:p>
            <a:fld id="{95E11320-7313-4A05-9E87-C3F6FA9FA174}" type="slidenum">
              <a:rPr lang="en-US" smtClean="0"/>
              <a:t>7</a:t>
            </a:fld>
            <a:endParaRPr lang="en-US" dirty="0"/>
          </a:p>
        </p:txBody>
      </p:sp>
      <p:sp>
        <p:nvSpPr>
          <p:cNvPr id="2" name="Title 1"/>
          <p:cNvSpPr>
            <a:spLocks noGrp="1"/>
          </p:cNvSpPr>
          <p:nvPr>
            <p:ph type="title"/>
          </p:nvPr>
        </p:nvSpPr>
        <p:spPr/>
        <p:txBody>
          <a:bodyPr>
            <a:normAutofit/>
          </a:bodyPr>
          <a:lstStyle/>
          <a:p>
            <a:r>
              <a:rPr lang="en-US" sz="4000" b="1" dirty="0"/>
              <a:t>1.2 Purpose of CBA</a:t>
            </a:r>
          </a:p>
        </p:txBody>
      </p:sp>
    </p:spTree>
    <p:extLst>
      <p:ext uri="{BB962C8B-B14F-4D97-AF65-F5344CB8AC3E}">
        <p14:creationId xmlns:p14="http://schemas.microsoft.com/office/powerpoint/2010/main" val="716687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609600" y="1071155"/>
                <a:ext cx="11277600" cy="5499462"/>
              </a:xfrm>
            </p:spPr>
            <p:txBody>
              <a:bodyPr>
                <a:normAutofit/>
              </a:bodyPr>
              <a:lstStyle/>
              <a:p>
                <a:pPr marL="109728" lvl="0" indent="0" algn="just">
                  <a:lnSpc>
                    <a:spcPct val="107000"/>
                  </a:lnSpc>
                  <a:spcAft>
                    <a:spcPts val="800"/>
                  </a:spcAft>
                  <a:buClr>
                    <a:srgbClr val="2DA2BF"/>
                  </a:buClr>
                  <a:buNone/>
                </a:pPr>
                <a:r>
                  <a:rPr lang="en-GB" sz="2400" dirty="0" smtClean="0">
                    <a:solidFill>
                      <a:prstClr val="black"/>
                    </a:solidFill>
                    <a:ea typeface="Times New Roman" panose="02020603050405020304" pitchFamily="18" charset="0"/>
                    <a:cs typeface="Times New Roman" panose="02020603050405020304" pitchFamily="18" charset="0"/>
                  </a:rPr>
                  <a:t>A sensitivity indicator shows </a:t>
                </a:r>
                <a:r>
                  <a:rPr lang="en-GB" sz="2400" dirty="0">
                    <a:solidFill>
                      <a:prstClr val="black"/>
                    </a:solidFill>
                    <a:ea typeface="Times New Roman" panose="02020603050405020304" pitchFamily="18" charset="0"/>
                    <a:cs typeface="Times New Roman" panose="02020603050405020304" pitchFamily="18" charset="0"/>
                  </a:rPr>
                  <a:t>which variable a project is </a:t>
                </a:r>
                <a:r>
                  <a:rPr lang="en-GB" sz="2400" dirty="0" smtClean="0">
                    <a:solidFill>
                      <a:prstClr val="black"/>
                    </a:solidFill>
                    <a:ea typeface="Times New Roman" panose="02020603050405020304" pitchFamily="18" charset="0"/>
                    <a:cs typeface="Times New Roman" panose="02020603050405020304" pitchFamily="18" charset="0"/>
                  </a:rPr>
                  <a:t>sensitive or not sensitive to.</a:t>
                </a:r>
              </a:p>
              <a:p>
                <a:pPr marL="109728" lvl="0" indent="0" algn="just">
                  <a:lnSpc>
                    <a:spcPct val="107000"/>
                  </a:lnSpc>
                  <a:spcAft>
                    <a:spcPts val="800"/>
                  </a:spcAft>
                  <a:buClr>
                    <a:srgbClr val="2DA2BF"/>
                  </a:buClr>
                  <a:buNone/>
                </a:pPr>
                <a:r>
                  <a:rPr lang="en-GB" sz="2400" dirty="0" smtClean="0">
                    <a:solidFill>
                      <a:prstClr val="black"/>
                    </a:solidFill>
                    <a:ea typeface="Times New Roman" panose="02020603050405020304" pitchFamily="18" charset="0"/>
                    <a:cs typeface="Times New Roman" panose="02020603050405020304" pitchFamily="18" charset="0"/>
                  </a:rPr>
                  <a:t>1.	Sensitivity indicator for NPV:</a:t>
                </a:r>
              </a:p>
              <a:p>
                <a:pPr lvl="1" algn="just">
                  <a:lnSpc>
                    <a:spcPct val="107000"/>
                  </a:lnSpc>
                  <a:spcAft>
                    <a:spcPts val="800"/>
                  </a:spcAft>
                  <a:buClr>
                    <a:srgbClr val="2DA2BF"/>
                  </a:buClr>
                </a:pPr>
                <a:r>
                  <a:rPr lang="en-GB" sz="2400" dirty="0" smtClean="0">
                    <a:solidFill>
                      <a:prstClr val="black"/>
                    </a:solidFill>
                    <a:ea typeface="Times New Roman" panose="02020603050405020304" pitchFamily="18" charset="0"/>
                    <a:cs typeface="Times New Roman" panose="02020603050405020304" pitchFamily="18" charset="0"/>
                  </a:rPr>
                  <a:t>A sensitivity indicator towards the NPV compares percent change in NPV above the cut-off with percent change in a variable or combinations of variables</a:t>
                </a:r>
              </a:p>
              <a:p>
                <a:pPr marL="630936" lvl="2" indent="0" algn="just">
                  <a:lnSpc>
                    <a:spcPct val="107000"/>
                  </a:lnSpc>
                  <a:spcAft>
                    <a:spcPts val="800"/>
                  </a:spcAft>
                  <a:buClr>
                    <a:srgbClr val="2DA2BF"/>
                  </a:buClr>
                  <a:buNone/>
                </a:pPr>
                <a:r>
                  <a:rPr lang="en-GB" sz="2400" dirty="0" smtClean="0">
                    <a:solidFill>
                      <a:prstClr val="black"/>
                    </a:solidFill>
                    <a:ea typeface="Times New Roman" panose="02020603050405020304" pitchFamily="18" charset="0"/>
                    <a:cs typeface="Times New Roman" panose="02020603050405020304" pitchFamily="18" charset="0"/>
                  </a:rPr>
                  <a:t>SI towards NPV is expressed as: </a:t>
                </a:r>
                <a:r>
                  <a:rPr lang="en-US" sz="2400" dirty="0" smtClean="0">
                    <a:ea typeface="Times New Roman" panose="02020603050405020304" pitchFamily="18" charset="0"/>
                    <a:cs typeface="Times New Roman" panose="02020603050405020304" pitchFamily="18" charset="0"/>
                  </a:rPr>
                  <a:t>SI </a:t>
                </a:r>
                <a:r>
                  <a:rPr lang="en-US" sz="2400" dirty="0">
                    <a:ea typeface="Times New Roman" panose="02020603050405020304" pitchFamily="18" charset="0"/>
                    <a:cs typeface="Times New Roman" panose="02020603050405020304" pitchFamily="18" charset="0"/>
                  </a:rPr>
                  <a:t>=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𝑁𝑃𝑉</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𝑏</m:t>
                            </m:r>
                          </m:sub>
                        </m:sSub>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𝑁𝑃𝑉</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𝑁𝑃𝑉</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𝑏</m:t>
                            </m:r>
                          </m:sub>
                        </m:sSub>
                      </m:num>
                      <m:den>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𝑏</m:t>
                            </m:r>
                          </m:sub>
                        </m:sSub>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𝑏</m:t>
                            </m:r>
                          </m:sub>
                        </m:sSub>
                      </m:den>
                    </m:f>
                  </m:oMath>
                </a14:m>
                <a:r>
                  <a:rPr lang="en-US" sz="2400" dirty="0" smtClean="0">
                    <a:effectLst/>
                    <a:ea typeface="Calibri" panose="020F0502020204030204" pitchFamily="34" charset="0"/>
                    <a:cs typeface="Times New Roman" panose="02020603050405020304" pitchFamily="18" charset="0"/>
                  </a:rPr>
                  <a:t>			(12)</a:t>
                </a:r>
              </a:p>
              <a:p>
                <a:pPr marL="630936" lvl="2" indent="0" algn="just">
                  <a:lnSpc>
                    <a:spcPct val="107000"/>
                  </a:lnSpc>
                  <a:spcBef>
                    <a:spcPts val="0"/>
                  </a:spcBef>
                  <a:buClr>
                    <a:srgbClr val="2DA2BF"/>
                  </a:buClr>
                  <a:buNone/>
                </a:pPr>
                <a:r>
                  <a:rPr lang="en-US" sz="2400" dirty="0" smtClean="0">
                    <a:ea typeface="Calibri" panose="020F0502020204030204" pitchFamily="34" charset="0"/>
                    <a:cs typeface="Times New Roman" panose="02020603050405020304" pitchFamily="18" charset="0"/>
                  </a:rPr>
                  <a:t>Where: X</a:t>
                </a:r>
                <a:r>
                  <a:rPr lang="en-US" sz="2000" dirty="0" smtClean="0">
                    <a:ea typeface="Calibri" panose="020F0502020204030204" pitchFamily="34" charset="0"/>
                    <a:cs typeface="Times New Roman" panose="02020603050405020304" pitchFamily="18" charset="0"/>
                  </a:rPr>
                  <a:t>b</a:t>
                </a:r>
                <a:r>
                  <a:rPr lang="en-US" sz="2400" dirty="0" smtClean="0">
                    <a:ea typeface="Calibri" panose="020F0502020204030204" pitchFamily="34" charset="0"/>
                    <a:cs typeface="Times New Roman" panose="02020603050405020304" pitchFamily="18" charset="0"/>
                  </a:rPr>
                  <a:t> = Value of variable in the base case</a:t>
                </a:r>
              </a:p>
              <a:p>
                <a:pPr marL="630936" lvl="2" indent="0" algn="just">
                  <a:lnSpc>
                    <a:spcPct val="107000"/>
                  </a:lnSpc>
                  <a:spcBef>
                    <a:spcPts val="0"/>
                  </a:spcBef>
                  <a:buClr>
                    <a:srgbClr val="2DA2BF"/>
                  </a:buClr>
                  <a:buNone/>
                </a:pPr>
                <a:r>
                  <a:rPr lang="en-US" sz="2400" dirty="0" smtClean="0">
                    <a:effectLst/>
                    <a:ea typeface="Calibri" panose="020F0502020204030204" pitchFamily="34" charset="0"/>
                    <a:cs typeface="Times New Roman" panose="02020603050405020304" pitchFamily="18" charset="0"/>
                  </a:rPr>
                  <a:t>		X</a:t>
                </a:r>
                <a:r>
                  <a:rPr lang="en-US" sz="2000" dirty="0" smtClean="0">
                    <a:effectLst/>
                    <a:ea typeface="Calibri" panose="020F0502020204030204" pitchFamily="34" charset="0"/>
                    <a:cs typeface="Times New Roman" panose="02020603050405020304" pitchFamily="18" charset="0"/>
                  </a:rPr>
                  <a:t>1</a:t>
                </a:r>
                <a:r>
                  <a:rPr lang="en-US" sz="2400" dirty="0" smtClean="0">
                    <a:effectLst/>
                    <a:ea typeface="Calibri" panose="020F0502020204030204" pitchFamily="34" charset="0"/>
                    <a:cs typeface="Times New Roman" panose="02020603050405020304" pitchFamily="18" charset="0"/>
                  </a:rPr>
                  <a:t> = Value of variable in the sensitivity test</a:t>
                </a:r>
              </a:p>
              <a:p>
                <a:pPr marL="630936" lvl="2" indent="0" algn="just">
                  <a:lnSpc>
                    <a:spcPct val="107000"/>
                  </a:lnSpc>
                  <a:spcBef>
                    <a:spcPts val="0"/>
                  </a:spcBef>
                  <a:buClr>
                    <a:srgbClr val="2DA2BF"/>
                  </a:buClr>
                  <a:buNone/>
                </a:pPr>
                <a:r>
                  <a:rPr lang="en-US" sz="2400" dirty="0">
                    <a:ea typeface="Calibri" panose="020F0502020204030204" pitchFamily="34" charset="0"/>
                    <a:cs typeface="Times New Roman" panose="02020603050405020304" pitchFamily="18" charset="0"/>
                  </a:rPr>
                  <a:t>	</a:t>
                </a:r>
                <a:r>
                  <a:rPr lang="en-US" sz="2400" dirty="0" smtClean="0">
                    <a:ea typeface="Calibri" panose="020F0502020204030204" pitchFamily="34" charset="0"/>
                    <a:cs typeface="Times New Roman" panose="02020603050405020304" pitchFamily="18" charset="0"/>
                  </a:rPr>
                  <a:t>	</a:t>
                </a:r>
                <a:r>
                  <a:rPr lang="en-US" sz="2400" dirty="0" err="1" smtClean="0">
                    <a:ea typeface="Calibri" panose="020F0502020204030204" pitchFamily="34" charset="0"/>
                    <a:cs typeface="Times New Roman" panose="02020603050405020304" pitchFamily="18" charset="0"/>
                  </a:rPr>
                  <a:t>NPV</a:t>
                </a:r>
                <a:r>
                  <a:rPr lang="en-US" sz="2000" dirty="0" err="1" smtClean="0">
                    <a:ea typeface="Calibri" panose="020F0502020204030204" pitchFamily="34" charset="0"/>
                    <a:cs typeface="Times New Roman" panose="02020603050405020304" pitchFamily="18" charset="0"/>
                  </a:rPr>
                  <a:t>b</a:t>
                </a:r>
                <a:r>
                  <a:rPr lang="en-US" sz="2400" dirty="0" smtClean="0">
                    <a:ea typeface="Calibri" panose="020F0502020204030204" pitchFamily="34" charset="0"/>
                    <a:cs typeface="Times New Roman" panose="02020603050405020304" pitchFamily="18" charset="0"/>
                  </a:rPr>
                  <a:t> = </a:t>
                </a:r>
                <a:r>
                  <a:rPr lang="en-US" sz="2400" dirty="0">
                    <a:solidFill>
                      <a:prstClr val="black"/>
                    </a:solidFill>
                    <a:ea typeface="Calibri" panose="020F0502020204030204" pitchFamily="34" charset="0"/>
                    <a:cs typeface="Times New Roman" panose="02020603050405020304" pitchFamily="18" charset="0"/>
                  </a:rPr>
                  <a:t>Value of </a:t>
                </a:r>
                <a:r>
                  <a:rPr lang="en-US" sz="2400" dirty="0" smtClean="0">
                    <a:solidFill>
                      <a:prstClr val="black"/>
                    </a:solidFill>
                    <a:ea typeface="Calibri" panose="020F0502020204030204" pitchFamily="34" charset="0"/>
                    <a:cs typeface="Times New Roman" panose="02020603050405020304" pitchFamily="18" charset="0"/>
                  </a:rPr>
                  <a:t>NPV </a:t>
                </a:r>
                <a:r>
                  <a:rPr lang="en-US" sz="2400" dirty="0">
                    <a:solidFill>
                      <a:prstClr val="black"/>
                    </a:solidFill>
                    <a:ea typeface="Calibri" panose="020F0502020204030204" pitchFamily="34" charset="0"/>
                    <a:cs typeface="Times New Roman" panose="02020603050405020304" pitchFamily="18" charset="0"/>
                  </a:rPr>
                  <a:t>in the base case</a:t>
                </a:r>
                <a:endParaRPr lang="en-US" sz="2400" dirty="0" smtClean="0">
                  <a:ea typeface="Calibri" panose="020F0502020204030204" pitchFamily="34" charset="0"/>
                  <a:cs typeface="Times New Roman" panose="02020603050405020304" pitchFamily="18" charset="0"/>
                </a:endParaRPr>
              </a:p>
              <a:p>
                <a:pPr marL="630936" lvl="2" indent="0" algn="just">
                  <a:lnSpc>
                    <a:spcPct val="107000"/>
                  </a:lnSpc>
                  <a:spcBef>
                    <a:spcPts val="0"/>
                  </a:spcBef>
                  <a:buClr>
                    <a:srgbClr val="2DA2BF"/>
                  </a:buClr>
                  <a:buNone/>
                </a:pPr>
                <a:r>
                  <a:rPr lang="en-US" sz="2400" dirty="0">
                    <a:ea typeface="Calibri" panose="020F0502020204030204" pitchFamily="34" charset="0"/>
                    <a:cs typeface="Times New Roman" panose="02020603050405020304" pitchFamily="18" charset="0"/>
                  </a:rPr>
                  <a:t>	</a:t>
                </a:r>
                <a:r>
                  <a:rPr lang="en-US" sz="2400" dirty="0" smtClean="0">
                    <a:ea typeface="Calibri" panose="020F0502020204030204" pitchFamily="34" charset="0"/>
                    <a:cs typeface="Times New Roman" panose="02020603050405020304" pitchFamily="18" charset="0"/>
                  </a:rPr>
                  <a:t>	NPV</a:t>
                </a:r>
                <a:r>
                  <a:rPr lang="en-US" sz="2000" dirty="0" smtClean="0">
                    <a:ea typeface="Calibri" panose="020F0502020204030204" pitchFamily="34" charset="0"/>
                    <a:cs typeface="Times New Roman" panose="02020603050405020304" pitchFamily="18" charset="0"/>
                  </a:rPr>
                  <a:t>1</a:t>
                </a:r>
                <a:r>
                  <a:rPr lang="en-US" sz="2400" dirty="0" smtClean="0">
                    <a:ea typeface="Calibri" panose="020F0502020204030204" pitchFamily="34" charset="0"/>
                    <a:cs typeface="Times New Roman" panose="02020603050405020304" pitchFamily="18" charset="0"/>
                  </a:rPr>
                  <a:t> = Value of variable in the sensitivity test</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609600" y="1071155"/>
                <a:ext cx="11277600" cy="5499462"/>
              </a:xfrm>
              <a:blipFill>
                <a:blip r:embed="rId2"/>
                <a:stretch>
                  <a:fillRect t="-998" r="-811"/>
                </a:stretch>
              </a:blipFill>
            </p:spPr>
            <p:txBody>
              <a:bodyPr/>
              <a:lstStyle/>
              <a:p>
                <a:r>
                  <a:rPr lang="en-US">
                    <a:noFill/>
                  </a:rPr>
                  <a:t> </a:t>
                </a:r>
              </a:p>
            </p:txBody>
          </p:sp>
        </mc:Fallback>
      </mc:AlternateContent>
      <p:sp>
        <p:nvSpPr>
          <p:cNvPr id="3" name="Title 2"/>
          <p:cNvSpPr>
            <a:spLocks noGrp="1"/>
          </p:cNvSpPr>
          <p:nvPr>
            <p:ph type="title"/>
          </p:nvPr>
        </p:nvSpPr>
        <p:spPr>
          <a:xfrm>
            <a:off x="556896" y="338329"/>
            <a:ext cx="10972800" cy="732825"/>
          </a:xfrm>
        </p:spPr>
        <p:txBody>
          <a:bodyPr>
            <a:normAutofit/>
          </a:bodyPr>
          <a:lstStyle/>
          <a:p>
            <a:r>
              <a:rPr lang="en-US" sz="3600" dirty="0" smtClean="0"/>
              <a:t>6.3.1 Sensitivity Indicator</a:t>
            </a:r>
            <a:endParaRPr lang="en-US" sz="3600" dirty="0"/>
          </a:p>
        </p:txBody>
      </p:sp>
    </p:spTree>
    <p:extLst>
      <p:ext uri="{BB962C8B-B14F-4D97-AF65-F5344CB8AC3E}">
        <p14:creationId xmlns:p14="http://schemas.microsoft.com/office/powerpoint/2010/main" val="321015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556896" y="1097281"/>
                <a:ext cx="11025504" cy="4910012"/>
              </a:xfrm>
            </p:spPr>
            <p:txBody>
              <a:bodyPr/>
              <a:lstStyle/>
              <a:p>
                <a:pPr marL="109728" indent="0" algn="just">
                  <a:lnSpc>
                    <a:spcPct val="107000"/>
                  </a:lnSpc>
                  <a:spcAft>
                    <a:spcPts val="800"/>
                  </a:spcAft>
                  <a:buClr>
                    <a:srgbClr val="2DA2BF"/>
                  </a:buClr>
                  <a:buNone/>
                </a:pPr>
                <a:r>
                  <a:rPr lang="en-GB" sz="2400" dirty="0"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a:t>2</a:t>
                </a:r>
                <a:r>
                  <a:rPr lang="en-GB" sz="2800" dirty="0" smtClean="0">
                    <a:solidFill>
                      <a:prstClr val="black"/>
                    </a:solidFill>
                    <a:ea typeface="Times New Roman" panose="02020603050405020304" pitchFamily="18" charset="0"/>
                    <a:cs typeface="Times New Roman" panose="02020603050405020304" pitchFamily="18" charset="0"/>
                  </a:rPr>
                  <a:t>.	Sensitivity </a:t>
                </a:r>
                <a:r>
                  <a:rPr lang="en-GB" sz="2800" dirty="0">
                    <a:solidFill>
                      <a:prstClr val="black"/>
                    </a:solidFill>
                    <a:ea typeface="Times New Roman" panose="02020603050405020304" pitchFamily="18" charset="0"/>
                    <a:cs typeface="Times New Roman" panose="02020603050405020304" pitchFamily="18" charset="0"/>
                  </a:rPr>
                  <a:t>indicator for </a:t>
                </a:r>
                <a:r>
                  <a:rPr lang="en-GB" sz="2800" dirty="0" smtClean="0">
                    <a:solidFill>
                      <a:prstClr val="black"/>
                    </a:solidFill>
                    <a:ea typeface="Times New Roman" panose="02020603050405020304" pitchFamily="18" charset="0"/>
                    <a:cs typeface="Times New Roman" panose="02020603050405020304" pitchFamily="18" charset="0"/>
                  </a:rPr>
                  <a:t>IRR:</a:t>
                </a:r>
                <a:endParaRPr lang="en-GB" sz="2800" dirty="0">
                  <a:solidFill>
                    <a:prstClr val="black"/>
                  </a:solidFill>
                  <a:ea typeface="Times New Roman" panose="02020603050405020304" pitchFamily="18" charset="0"/>
                  <a:cs typeface="Times New Roman" panose="02020603050405020304" pitchFamily="18" charset="0"/>
                </a:endParaRPr>
              </a:p>
              <a:p>
                <a:pPr lvl="1" algn="just">
                  <a:lnSpc>
                    <a:spcPct val="107000"/>
                  </a:lnSpc>
                  <a:spcAft>
                    <a:spcPts val="800"/>
                  </a:spcAft>
                  <a:buClr>
                    <a:srgbClr val="2DA2BF"/>
                  </a:buClr>
                </a:pPr>
                <a:r>
                  <a:rPr lang="en-GB" sz="2800" dirty="0">
                    <a:solidFill>
                      <a:prstClr val="black"/>
                    </a:solidFill>
                    <a:ea typeface="Times New Roman" panose="02020603050405020304" pitchFamily="18" charset="0"/>
                    <a:cs typeface="Times New Roman" panose="02020603050405020304" pitchFamily="18" charset="0"/>
                  </a:rPr>
                  <a:t>A sensitivity indicator towards </a:t>
                </a:r>
                <a:r>
                  <a:rPr lang="en-GB" sz="2800" dirty="0" smtClean="0">
                    <a:solidFill>
                      <a:prstClr val="black"/>
                    </a:solidFill>
                    <a:ea typeface="Times New Roman" panose="02020603050405020304" pitchFamily="18" charset="0"/>
                    <a:cs typeface="Times New Roman" panose="02020603050405020304" pitchFamily="18" charset="0"/>
                  </a:rPr>
                  <a:t>IRR is given by:</a:t>
                </a:r>
                <a:endParaRPr lang="en-GB" sz="2800" dirty="0">
                  <a:solidFill>
                    <a:prstClr val="black"/>
                  </a:solidFill>
                  <a:ea typeface="Times New Roman" panose="02020603050405020304" pitchFamily="18" charset="0"/>
                  <a:cs typeface="Times New Roman" panose="02020603050405020304" pitchFamily="18" charset="0"/>
                </a:endParaRPr>
              </a:p>
              <a:p>
                <a:pPr marL="109728" indent="0">
                  <a:lnSpc>
                    <a:spcPct val="107000"/>
                  </a:lnSpc>
                  <a:spcAft>
                    <a:spcPts val="800"/>
                  </a:spcAft>
                  <a:buNone/>
                </a:pPr>
                <a:r>
                  <a:rPr lang="en-US" sz="2800" dirty="0" smtClean="0">
                    <a:ea typeface="Times New Roman" panose="02020603050405020304" pitchFamily="18" charset="0"/>
                    <a:cs typeface="Times New Roman" panose="02020603050405020304" pitchFamily="18" charset="0"/>
                  </a:rPr>
                  <a:t>			SI </a:t>
                </a:r>
                <a:r>
                  <a:rPr lang="en-US" sz="2800" dirty="0">
                    <a:ea typeface="Times New Roman" panose="02020603050405020304" pitchFamily="18"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𝐼𝑅𝑅</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2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𝐼𝑅𝑅</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𝐼𝑅𝑅</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𝑑</m:t>
                        </m:r>
                        <m:r>
                          <a:rPr lang="en-US" sz="2800" i="1">
                            <a:effectLst/>
                            <a:latin typeface="Cambria Math" panose="02040503050406030204" pitchFamily="18" charset="0"/>
                            <a:ea typeface="Calibri" panose="020F0502020204030204" pitchFamily="34" charset="0"/>
                            <a:cs typeface="Times New Roman" panose="02020603050405020304" pitchFamily="18" charset="0"/>
                          </a:rPr>
                          <m:t>)</m:t>
                        </m:r>
                      </m:num>
                      <m:den>
                        <m:sSub>
                          <m:sSub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𝑏</m:t>
                            </m:r>
                          </m:sub>
                        </m:sSub>
                        <m:sSub>
                          <m:sSub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𝑏</m:t>
                            </m:r>
                          </m:sub>
                        </m:sSub>
                      </m:den>
                    </m:f>
                  </m:oMath>
                </a14:m>
                <a:r>
                  <a:rPr lang="en-US" sz="2800" dirty="0" smtClean="0">
                    <a:effectLst/>
                    <a:ea typeface="Calibri" panose="020F0502020204030204" pitchFamily="34" charset="0"/>
                    <a:cs typeface="Times New Roman" panose="02020603050405020304" pitchFamily="18" charset="0"/>
                  </a:rPr>
                  <a:t>				(13)</a:t>
                </a:r>
              </a:p>
              <a:p>
                <a:pPr>
                  <a:lnSpc>
                    <a:spcPct val="107000"/>
                  </a:lnSpc>
                  <a:spcAft>
                    <a:spcPts val="800"/>
                  </a:spcAft>
                </a:pPr>
                <a:endParaRPr lang="en-US" sz="2800" dirty="0">
                  <a:ea typeface="Calibri" panose="020F0502020204030204" pitchFamily="34" charset="0"/>
                  <a:cs typeface="Times New Roman" panose="02020603050405020304" pitchFamily="18" charset="0"/>
                </a:endParaRPr>
              </a:p>
              <a:p>
                <a:pPr marL="630936" lvl="2" indent="0" algn="just">
                  <a:lnSpc>
                    <a:spcPct val="107000"/>
                  </a:lnSpc>
                  <a:spcBef>
                    <a:spcPts val="0"/>
                  </a:spcBef>
                  <a:buClr>
                    <a:srgbClr val="2DA2BF"/>
                  </a:buClr>
                  <a:buNone/>
                </a:pPr>
                <a:r>
                  <a:rPr lang="en-US" sz="2800" dirty="0" err="1" smtClean="0">
                    <a:solidFill>
                      <a:prstClr val="black"/>
                    </a:solidFill>
                    <a:ea typeface="Calibri" panose="020F0502020204030204" pitchFamily="34" charset="0"/>
                    <a:cs typeface="Times New Roman" panose="02020603050405020304" pitchFamily="18" charset="0"/>
                  </a:rPr>
                  <a:t>Where:X</a:t>
                </a:r>
                <a:r>
                  <a:rPr lang="en-US" sz="1800" dirty="0" err="1" smtClean="0">
                    <a:solidFill>
                      <a:prstClr val="black"/>
                    </a:solidFill>
                    <a:ea typeface="Calibri" panose="020F0502020204030204" pitchFamily="34" charset="0"/>
                    <a:cs typeface="Times New Roman" panose="02020603050405020304" pitchFamily="18" charset="0"/>
                  </a:rPr>
                  <a:t>b</a:t>
                </a:r>
                <a:r>
                  <a:rPr lang="en-US" sz="1800" dirty="0" smtClean="0">
                    <a:solidFill>
                      <a:prstClr val="black"/>
                    </a:solidFill>
                    <a:ea typeface="Calibri" panose="020F0502020204030204" pitchFamily="34" charset="0"/>
                    <a:cs typeface="Times New Roman" panose="02020603050405020304" pitchFamily="18" charset="0"/>
                  </a:rPr>
                  <a:t> </a:t>
                </a:r>
                <a:r>
                  <a:rPr lang="en-US" sz="2800" dirty="0" smtClean="0">
                    <a:solidFill>
                      <a:prstClr val="black"/>
                    </a:solidFill>
                    <a:ea typeface="Calibri" panose="020F0502020204030204" pitchFamily="34" charset="0"/>
                    <a:cs typeface="Times New Roman" panose="02020603050405020304" pitchFamily="18" charset="0"/>
                  </a:rPr>
                  <a:t>	= </a:t>
                </a:r>
                <a:r>
                  <a:rPr lang="en-US" sz="2800" dirty="0">
                    <a:solidFill>
                      <a:prstClr val="black"/>
                    </a:solidFill>
                    <a:ea typeface="Calibri" panose="020F0502020204030204" pitchFamily="34" charset="0"/>
                    <a:cs typeface="Times New Roman" panose="02020603050405020304" pitchFamily="18" charset="0"/>
                  </a:rPr>
                  <a:t>Value of variable in the </a:t>
                </a:r>
                <a:r>
                  <a:rPr lang="en-US" sz="2800" dirty="0" smtClean="0">
                    <a:solidFill>
                      <a:prstClr val="black"/>
                    </a:solidFill>
                    <a:ea typeface="Calibri" panose="020F0502020204030204" pitchFamily="34" charset="0"/>
                    <a:cs typeface="Times New Roman" panose="02020603050405020304" pitchFamily="18" charset="0"/>
                  </a:rPr>
                  <a:t>base case</a:t>
                </a:r>
                <a:endParaRPr lang="en-US" sz="2800" dirty="0">
                  <a:solidFill>
                    <a:prstClr val="black"/>
                  </a:solidFill>
                  <a:ea typeface="Calibri" panose="020F0502020204030204" pitchFamily="34" charset="0"/>
                  <a:cs typeface="Times New Roman" panose="02020603050405020304" pitchFamily="18" charset="0"/>
                </a:endParaRPr>
              </a:p>
              <a:p>
                <a:pPr marL="630936" lvl="2" indent="0" algn="just">
                  <a:lnSpc>
                    <a:spcPct val="107000"/>
                  </a:lnSpc>
                  <a:spcBef>
                    <a:spcPts val="0"/>
                  </a:spcBef>
                  <a:buClr>
                    <a:srgbClr val="2DA2BF"/>
                  </a:buClr>
                  <a:buNone/>
                </a:pPr>
                <a:r>
                  <a:rPr lang="en-US" sz="2800" dirty="0">
                    <a:solidFill>
                      <a:prstClr val="black"/>
                    </a:solidFill>
                    <a:ea typeface="Calibri" panose="020F0502020204030204" pitchFamily="34" charset="0"/>
                    <a:cs typeface="Times New Roman" panose="02020603050405020304" pitchFamily="18" charset="0"/>
                  </a:rPr>
                  <a:t>		X</a:t>
                </a:r>
                <a:r>
                  <a:rPr lang="en-US" sz="1800" dirty="0">
                    <a:solidFill>
                      <a:prstClr val="black"/>
                    </a:solidFill>
                    <a:ea typeface="Calibri" panose="020F0502020204030204" pitchFamily="34" charset="0"/>
                    <a:cs typeface="Times New Roman" panose="02020603050405020304" pitchFamily="18" charset="0"/>
                  </a:rPr>
                  <a:t>1</a:t>
                </a:r>
                <a:r>
                  <a:rPr lang="en-US" sz="2800" dirty="0">
                    <a:solidFill>
                      <a:prstClr val="black"/>
                    </a:solidFill>
                    <a:ea typeface="Calibri" panose="020F0502020204030204" pitchFamily="34" charset="0"/>
                    <a:cs typeface="Times New Roman" panose="02020603050405020304" pitchFamily="18" charset="0"/>
                  </a:rPr>
                  <a:t> </a:t>
                </a:r>
                <a:r>
                  <a:rPr lang="en-US" sz="2800" dirty="0" smtClean="0">
                    <a:solidFill>
                      <a:prstClr val="black"/>
                    </a:solidFill>
                    <a:ea typeface="Calibri" panose="020F0502020204030204" pitchFamily="34" charset="0"/>
                    <a:cs typeface="Times New Roman" panose="02020603050405020304" pitchFamily="18" charset="0"/>
                  </a:rPr>
                  <a:t>	= </a:t>
                </a:r>
                <a:r>
                  <a:rPr lang="en-US" sz="2800" dirty="0">
                    <a:solidFill>
                      <a:prstClr val="black"/>
                    </a:solidFill>
                    <a:ea typeface="Calibri" panose="020F0502020204030204" pitchFamily="34" charset="0"/>
                    <a:cs typeface="Times New Roman" panose="02020603050405020304" pitchFamily="18" charset="0"/>
                  </a:rPr>
                  <a:t>Value of variable in the sensitivity test</a:t>
                </a:r>
              </a:p>
              <a:p>
                <a:pPr marL="630936" lvl="2" indent="0" algn="just">
                  <a:lnSpc>
                    <a:spcPct val="107000"/>
                  </a:lnSpc>
                  <a:spcBef>
                    <a:spcPts val="0"/>
                  </a:spcBef>
                  <a:buClr>
                    <a:srgbClr val="2DA2BF"/>
                  </a:buClr>
                  <a:buNone/>
                </a:pPr>
                <a:r>
                  <a:rPr lang="en-US" sz="2800" dirty="0">
                    <a:solidFill>
                      <a:prstClr val="black"/>
                    </a:solidFill>
                    <a:ea typeface="Calibri" panose="020F0502020204030204" pitchFamily="34" charset="0"/>
                    <a:cs typeface="Times New Roman" panose="02020603050405020304" pitchFamily="18" charset="0"/>
                  </a:rPr>
                  <a:t>		</a:t>
                </a:r>
                <a:r>
                  <a:rPr lang="en-US" sz="2800" dirty="0" err="1" smtClean="0">
                    <a:solidFill>
                      <a:prstClr val="black"/>
                    </a:solidFill>
                    <a:ea typeface="Calibri" panose="020F0502020204030204" pitchFamily="34" charset="0"/>
                    <a:cs typeface="Times New Roman" panose="02020603050405020304" pitchFamily="18" charset="0"/>
                  </a:rPr>
                  <a:t>IRR</a:t>
                </a:r>
                <a:r>
                  <a:rPr lang="en-US" sz="1800" dirty="0" err="1" smtClean="0">
                    <a:solidFill>
                      <a:prstClr val="black"/>
                    </a:solidFill>
                    <a:ea typeface="Calibri" panose="020F0502020204030204" pitchFamily="34" charset="0"/>
                    <a:cs typeface="Times New Roman" panose="02020603050405020304" pitchFamily="18" charset="0"/>
                  </a:rPr>
                  <a:t>b</a:t>
                </a:r>
                <a:r>
                  <a:rPr lang="en-US" sz="2800" dirty="0" smtClean="0">
                    <a:solidFill>
                      <a:prstClr val="black"/>
                    </a:solidFill>
                    <a:ea typeface="Calibri" panose="020F0502020204030204" pitchFamily="34" charset="0"/>
                    <a:cs typeface="Times New Roman" panose="02020603050405020304" pitchFamily="18" charset="0"/>
                  </a:rPr>
                  <a:t> 	= </a:t>
                </a:r>
                <a:r>
                  <a:rPr lang="en-US" sz="2800" dirty="0">
                    <a:solidFill>
                      <a:prstClr val="black"/>
                    </a:solidFill>
                    <a:ea typeface="Calibri" panose="020F0502020204030204" pitchFamily="34" charset="0"/>
                    <a:cs typeface="Times New Roman" panose="02020603050405020304" pitchFamily="18" charset="0"/>
                  </a:rPr>
                  <a:t>Value of </a:t>
                </a:r>
                <a:r>
                  <a:rPr lang="en-US" sz="2800" dirty="0" smtClean="0">
                    <a:solidFill>
                      <a:prstClr val="black"/>
                    </a:solidFill>
                    <a:ea typeface="Calibri" panose="020F0502020204030204" pitchFamily="34" charset="0"/>
                    <a:cs typeface="Times New Roman" panose="02020603050405020304" pitchFamily="18" charset="0"/>
                  </a:rPr>
                  <a:t>IRR </a:t>
                </a:r>
                <a:r>
                  <a:rPr lang="en-US" sz="2800" dirty="0">
                    <a:solidFill>
                      <a:prstClr val="black"/>
                    </a:solidFill>
                    <a:ea typeface="Calibri" panose="020F0502020204030204" pitchFamily="34" charset="0"/>
                    <a:cs typeface="Times New Roman" panose="02020603050405020304" pitchFamily="18" charset="0"/>
                  </a:rPr>
                  <a:t>in </a:t>
                </a:r>
                <a:r>
                  <a:rPr lang="en-US" sz="2800" dirty="0" smtClean="0">
                    <a:solidFill>
                      <a:prstClr val="black"/>
                    </a:solidFill>
                    <a:ea typeface="Calibri" panose="020F0502020204030204" pitchFamily="34" charset="0"/>
                    <a:cs typeface="Times New Roman" panose="02020603050405020304" pitchFamily="18" charset="0"/>
                  </a:rPr>
                  <a:t>the base case</a:t>
                </a:r>
                <a:endParaRPr lang="en-US" sz="2800" dirty="0">
                  <a:solidFill>
                    <a:prstClr val="black"/>
                  </a:solidFill>
                  <a:ea typeface="Calibri" panose="020F0502020204030204" pitchFamily="34" charset="0"/>
                  <a:cs typeface="Times New Roman" panose="02020603050405020304" pitchFamily="18" charset="0"/>
                </a:endParaRPr>
              </a:p>
              <a:p>
                <a:pPr marL="630936" lvl="2" indent="0" algn="just">
                  <a:lnSpc>
                    <a:spcPct val="107000"/>
                  </a:lnSpc>
                  <a:spcBef>
                    <a:spcPts val="0"/>
                  </a:spcBef>
                  <a:buClr>
                    <a:srgbClr val="2DA2BF"/>
                  </a:buClr>
                  <a:buNone/>
                </a:pPr>
                <a:r>
                  <a:rPr lang="en-US" sz="2800" dirty="0">
                    <a:solidFill>
                      <a:prstClr val="black"/>
                    </a:solidFill>
                    <a:ea typeface="Calibri" panose="020F0502020204030204" pitchFamily="34" charset="0"/>
                    <a:cs typeface="Times New Roman" panose="02020603050405020304" pitchFamily="18" charset="0"/>
                  </a:rPr>
                  <a:t>		d </a:t>
                </a:r>
                <a:r>
                  <a:rPr lang="en-US" sz="2800" dirty="0" smtClean="0">
                    <a:solidFill>
                      <a:prstClr val="black"/>
                    </a:solidFill>
                    <a:ea typeface="Calibri" panose="020F0502020204030204" pitchFamily="34" charset="0"/>
                    <a:cs typeface="Times New Roman" panose="02020603050405020304" pitchFamily="18" charset="0"/>
                  </a:rPr>
                  <a:t>	= </a:t>
                </a:r>
                <a:r>
                  <a:rPr lang="en-US" sz="2800" dirty="0">
                    <a:solidFill>
                      <a:prstClr val="black"/>
                    </a:solidFill>
                    <a:ea typeface="Calibri" panose="020F0502020204030204" pitchFamily="34" charset="0"/>
                    <a:cs typeface="Times New Roman" panose="02020603050405020304" pitchFamily="18" charset="0"/>
                  </a:rPr>
                  <a:t>Discount rate</a:t>
                </a:r>
              </a:p>
              <a:p>
                <a:pPr>
                  <a:lnSpc>
                    <a:spcPct val="107000"/>
                  </a:lnSpc>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556896" y="1097281"/>
                <a:ext cx="11025504" cy="4910012"/>
              </a:xfrm>
              <a:blipFill>
                <a:blip r:embed="rId2"/>
                <a:stretch>
                  <a:fillRect t="-1366"/>
                </a:stretch>
              </a:blipFill>
            </p:spPr>
            <p:txBody>
              <a:bodyPr/>
              <a:lstStyle/>
              <a:p>
                <a:r>
                  <a:rPr lang="en-US">
                    <a:noFill/>
                  </a:rPr>
                  <a:t> </a:t>
                </a:r>
              </a:p>
            </p:txBody>
          </p:sp>
        </mc:Fallback>
      </mc:AlternateContent>
      <p:sp>
        <p:nvSpPr>
          <p:cNvPr id="3" name="Title 2"/>
          <p:cNvSpPr>
            <a:spLocks noGrp="1"/>
          </p:cNvSpPr>
          <p:nvPr>
            <p:ph type="title"/>
          </p:nvPr>
        </p:nvSpPr>
        <p:spPr>
          <a:xfrm>
            <a:off x="556896" y="338329"/>
            <a:ext cx="10972800" cy="758951"/>
          </a:xfrm>
        </p:spPr>
        <p:txBody>
          <a:bodyPr/>
          <a:lstStyle/>
          <a:p>
            <a:r>
              <a:rPr lang="en-US" sz="3600" dirty="0">
                <a:solidFill>
                  <a:srgbClr val="464646"/>
                </a:solidFill>
              </a:rPr>
              <a:t>6.3.1 Sensitivity </a:t>
            </a:r>
            <a:r>
              <a:rPr lang="en-US" sz="3600" dirty="0" smtClean="0">
                <a:solidFill>
                  <a:srgbClr val="464646"/>
                </a:solidFill>
              </a:rPr>
              <a:t>Indicator (continues…)</a:t>
            </a:r>
            <a:endParaRPr lang="en-US" dirty="0"/>
          </a:p>
        </p:txBody>
      </p:sp>
    </p:spTree>
    <p:extLst>
      <p:ext uri="{BB962C8B-B14F-4D97-AF65-F5344CB8AC3E}">
        <p14:creationId xmlns:p14="http://schemas.microsoft.com/office/powerpoint/2010/main" val="29607646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609600" y="1214846"/>
                <a:ext cx="10972800" cy="5381897"/>
              </a:xfrm>
            </p:spPr>
            <p:txBody>
              <a:bodyPr>
                <a:normAutofit lnSpcReduction="10000"/>
              </a:bodyPr>
              <a:lstStyle/>
              <a:p>
                <a:pPr lvl="0" algn="just">
                  <a:lnSpc>
                    <a:spcPct val="107000"/>
                  </a:lnSpc>
                  <a:spcAft>
                    <a:spcPts val="800"/>
                  </a:spcAft>
                  <a:buClr>
                    <a:srgbClr val="2DA2BF"/>
                  </a:buClr>
                </a:pPr>
                <a:r>
                  <a:rPr lang="en-US" sz="2400" dirty="0" smtClean="0">
                    <a:solidFill>
                      <a:prstClr val="black"/>
                    </a:solidFill>
                    <a:ea typeface="Times New Roman" panose="02020603050405020304" pitchFamily="18" charset="0"/>
                    <a:cs typeface="Times New Roman" panose="02020603050405020304" pitchFamily="18" charset="0"/>
                  </a:rPr>
                  <a:t>Measures the extent of change for a variable which will leave the project decision unchanged.</a:t>
                </a:r>
              </a:p>
              <a:p>
                <a:pPr lvl="0" algn="just">
                  <a:lnSpc>
                    <a:spcPct val="107000"/>
                  </a:lnSpc>
                  <a:spcAft>
                    <a:spcPts val="800"/>
                  </a:spcAft>
                  <a:buClr>
                    <a:srgbClr val="2DA2BF"/>
                  </a:buClr>
                </a:pPr>
                <a:r>
                  <a:rPr lang="en-US" sz="2400" dirty="0">
                    <a:solidFill>
                      <a:prstClr val="black"/>
                    </a:solidFill>
                    <a:ea typeface="Times New Roman" panose="02020603050405020304" pitchFamily="18" charset="0"/>
                    <a:cs typeface="Times New Roman" panose="02020603050405020304" pitchFamily="18" charset="0"/>
                  </a:rPr>
                  <a:t>The switching values for a variable shows by what percentage the variable would have to change for a system to </a:t>
                </a:r>
                <a:r>
                  <a:rPr lang="en-US" sz="2400" dirty="0" smtClean="0">
                    <a:solidFill>
                      <a:prstClr val="black"/>
                    </a:solidFill>
                    <a:ea typeface="Times New Roman" panose="02020603050405020304" pitchFamily="18" charset="0"/>
                    <a:cs typeface="Times New Roman" panose="02020603050405020304" pitchFamily="18" charset="0"/>
                  </a:rPr>
                  <a:t>breakeven.</a:t>
                </a:r>
              </a:p>
              <a:p>
                <a:pPr marL="566928" lvl="0" indent="-457200" algn="just">
                  <a:lnSpc>
                    <a:spcPct val="107000"/>
                  </a:lnSpc>
                  <a:spcAft>
                    <a:spcPts val="800"/>
                  </a:spcAft>
                  <a:buClr>
                    <a:srgbClr val="2DA2BF"/>
                  </a:buClr>
                  <a:buAutoNum type="arabicPeriod"/>
                </a:pPr>
                <a:r>
                  <a:rPr lang="en-US" sz="2400" b="1" dirty="0" smtClean="0">
                    <a:solidFill>
                      <a:prstClr val="black"/>
                    </a:solidFill>
                    <a:ea typeface="Times New Roman" panose="02020603050405020304" pitchFamily="18" charset="0"/>
                    <a:cs typeface="Times New Roman" panose="02020603050405020304" pitchFamily="18" charset="0"/>
                  </a:rPr>
                  <a:t>Switching value towards the NPV is given by: </a:t>
                </a:r>
              </a:p>
              <a:p>
                <a:pPr marL="109728" indent="0">
                  <a:lnSpc>
                    <a:spcPct val="107000"/>
                  </a:lnSpc>
                  <a:spcAft>
                    <a:spcPts val="800"/>
                  </a:spcAft>
                  <a:buNone/>
                </a:pPr>
                <a:r>
                  <a:rPr lang="en-US" sz="2400" dirty="0" smtClean="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𝑆𝑉</m:t>
                    </m:r>
                    <m:r>
                      <a:rPr lang="en-US" sz="2400" i="1">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𝑁𝑃𝑉</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𝑁𝑃𝑉</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100×</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𝑁𝑃𝑉</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𝑏</m:t>
                            </m:r>
                          </m:sub>
                        </m:sSub>
                      </m:num>
                      <m:den>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𝑏</m:t>
                            </m:r>
                          </m:sub>
                        </m:sSub>
                      </m:den>
                    </m:f>
                  </m:oMath>
                </a14:m>
                <a:r>
                  <a:rPr lang="en-US" sz="2400" dirty="0" smtClean="0">
                    <a:effectLst/>
                    <a:ea typeface="Calibri" panose="020F0502020204030204" pitchFamily="34" charset="0"/>
                    <a:cs typeface="Times New Roman" panose="02020603050405020304" pitchFamily="18" charset="0"/>
                  </a:rPr>
                  <a:t>					(14)</a:t>
                </a:r>
                <a:endParaRPr lang="en-US" sz="2400" dirty="0">
                  <a:effectLst/>
                  <a:ea typeface="Calibri" panose="020F0502020204030204" pitchFamily="34" charset="0"/>
                  <a:cs typeface="Times New Roman" panose="02020603050405020304" pitchFamily="18" charset="0"/>
                </a:endParaRPr>
              </a:p>
              <a:p>
                <a:pPr marL="109728" lvl="0" indent="0" algn="just">
                  <a:lnSpc>
                    <a:spcPct val="107000"/>
                  </a:lnSpc>
                  <a:spcAft>
                    <a:spcPts val="800"/>
                  </a:spcAft>
                  <a:buClr>
                    <a:srgbClr val="2DA2BF"/>
                  </a:buClr>
                  <a:buNone/>
                </a:pPr>
                <a:r>
                  <a:rPr lang="en-GB" sz="2400" dirty="0" smtClean="0">
                    <a:solidFill>
                      <a:prstClr val="black"/>
                    </a:solidFill>
                    <a:ea typeface="Times New Roman" panose="02020603050405020304" pitchFamily="18" charset="0"/>
                    <a:cs typeface="Times New Roman" panose="02020603050405020304" pitchFamily="18" charset="0"/>
                  </a:rPr>
                  <a:t>Where:	 </a:t>
                </a:r>
                <a14:m>
                  <m:oMath xmlns:m="http://schemas.openxmlformats.org/officeDocument/2006/math">
                    <m:sSub>
                      <m:sSubPr>
                        <m:ctrlPr>
                          <a:rPr lang="en-US"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i="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b>
                        <m:r>
                          <m:rPr>
                            <m:sty m:val="p"/>
                          </m:rPr>
                          <a:rPr lang="en-US" sz="2400" i="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sub>
                    </m:sSub>
                    <m:r>
                      <a:rPr lang="en-US" sz="24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Value</m:t>
                    </m:r>
                    <m:r>
                      <a:rPr lang="en-US" sz="24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4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of</m:t>
                    </m:r>
                    <m:r>
                      <a:rPr lang="en-US" sz="24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4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variable</m:t>
                    </m:r>
                    <m:r>
                      <a:rPr lang="en-US" sz="24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4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in</m:t>
                    </m:r>
                    <m:r>
                      <a:rPr lang="en-US" sz="24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4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base</m:t>
                    </m:r>
                    <m:r>
                      <a:rPr lang="en-US" sz="24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4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case</m:t>
                    </m:r>
                  </m:oMath>
                </a14:m>
                <a:endParaRPr lang="en-US" sz="2400" b="0" dirty="0" smtClean="0">
                  <a:solidFill>
                    <a:prstClr val="black"/>
                  </a:solidFill>
                  <a:ea typeface="Calibri" panose="020F0502020204030204" pitchFamily="34" charset="0"/>
                  <a:cs typeface="Times New Roman" panose="02020603050405020304" pitchFamily="18" charset="0"/>
                </a:endParaRPr>
              </a:p>
              <a:p>
                <a:pPr marL="109728" lvl="0" indent="0" algn="just">
                  <a:lnSpc>
                    <a:spcPct val="107000"/>
                  </a:lnSpc>
                  <a:spcAft>
                    <a:spcPts val="800"/>
                  </a:spcAft>
                  <a:buClr>
                    <a:srgbClr val="2DA2BF"/>
                  </a:buClr>
                  <a:buNone/>
                </a:pPr>
                <a:r>
                  <a:rPr lang="en-US" sz="2400" dirty="0" smtClean="0">
                    <a:solidFill>
                      <a:prstClr val="black"/>
                    </a:solidFill>
                    <a:ea typeface="Calibri" panose="020F0502020204030204" pitchFamily="34" charset="0"/>
                    <a:cs typeface="Times New Roman" panose="02020603050405020304" pitchFamily="18" charset="0"/>
                  </a:rPr>
                  <a:t>		</a:t>
                </a:r>
                <a14:m>
                  <m:oMath xmlns:m="http://schemas.openxmlformats.org/officeDocument/2006/math">
                    <m:sSub>
                      <m:sSubPr>
                        <m:ctrlPr>
                          <a:rPr lang="en-US"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𝑋</m:t>
                        </m:r>
                      </m:e>
                      <m:sub>
                        <m:r>
                          <a:rPr lang="en-US"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oMath>
                </a14:m>
                <a:r>
                  <a:rPr lang="en-GB" sz="2400" dirty="0" smtClean="0">
                    <a:solidFill>
                      <a:prstClr val="black"/>
                    </a:solidFill>
                    <a:ea typeface="Times New Roman" panose="02020603050405020304" pitchFamily="18" charset="0"/>
                    <a:cs typeface="Times New Roman" panose="02020603050405020304" pitchFamily="18" charset="0"/>
                  </a:rPr>
                  <a:t>  = Value of variable in the sensitivity test</a:t>
                </a:r>
              </a:p>
              <a:p>
                <a:pPr marL="109728" lvl="0" indent="0" algn="just">
                  <a:lnSpc>
                    <a:spcPct val="107000"/>
                  </a:lnSpc>
                  <a:spcAft>
                    <a:spcPts val="800"/>
                  </a:spcAft>
                  <a:buClr>
                    <a:srgbClr val="2DA2BF"/>
                  </a:buClr>
                  <a:buNone/>
                </a:pPr>
                <a:r>
                  <a:rPr lang="en-US" sz="2400" dirty="0" smtClean="0">
                    <a:solidFill>
                      <a:prstClr val="black"/>
                    </a:solidFill>
                    <a:ea typeface="Calibri" panose="020F0502020204030204" pitchFamily="34" charset="0"/>
                    <a:cs typeface="Times New Roman" panose="02020603050405020304" pitchFamily="18" charset="0"/>
                  </a:rPr>
                  <a:t>		</a:t>
                </a:r>
                <a14:m>
                  <m:oMath xmlns:m="http://schemas.openxmlformats.org/officeDocument/2006/math">
                    <m:sSub>
                      <m:sSubPr>
                        <m:ctrlPr>
                          <a:rPr lang="en-US"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𝑁𝑃𝑉</m:t>
                        </m:r>
                      </m:e>
                      <m:sub>
                        <m:r>
                          <a:rPr lang="en-US"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sub>
                    </m:sSub>
                  </m:oMath>
                </a14:m>
                <a:r>
                  <a:rPr lang="en-GB" sz="2400" dirty="0" smtClean="0">
                    <a:solidFill>
                      <a:prstClr val="black"/>
                    </a:solidFill>
                    <a:ea typeface="Times New Roman" panose="02020603050405020304" pitchFamily="18" charset="0"/>
                    <a:cs typeface="Times New Roman" panose="02020603050405020304" pitchFamily="18" charset="0"/>
                  </a:rPr>
                  <a:t>= Value of NPV in the base case</a:t>
                </a:r>
              </a:p>
              <a:p>
                <a:pPr marL="109728" lvl="0" indent="0" algn="just">
                  <a:lnSpc>
                    <a:spcPct val="107000"/>
                  </a:lnSpc>
                  <a:spcAft>
                    <a:spcPts val="800"/>
                  </a:spcAft>
                  <a:buClr>
                    <a:srgbClr val="2DA2BF"/>
                  </a:buClr>
                  <a:buNone/>
                </a:pPr>
                <a:r>
                  <a:rPr lang="en-US" sz="2400" dirty="0" smtClean="0">
                    <a:solidFill>
                      <a:prstClr val="black"/>
                    </a:solidFill>
                    <a:ea typeface="Calibri" panose="020F0502020204030204" pitchFamily="34" charset="0"/>
                    <a:cs typeface="Times New Roman" panose="02020603050405020304" pitchFamily="18" charset="0"/>
                  </a:rPr>
                  <a:t>		</a:t>
                </a:r>
                <a14:m>
                  <m:oMath xmlns:m="http://schemas.openxmlformats.org/officeDocument/2006/math">
                    <m:sSub>
                      <m:sSubPr>
                        <m:ctrlPr>
                          <a:rPr lang="en-US"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𝑁𝑃𝑉</m:t>
                        </m:r>
                      </m:e>
                      <m:sub>
                        <m:r>
                          <a:rPr lang="en-US"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oMath>
                </a14:m>
                <a:r>
                  <a:rPr lang="en-GB" sz="2400" dirty="0" smtClean="0">
                    <a:solidFill>
                      <a:prstClr val="black"/>
                    </a:solidFill>
                    <a:ea typeface="Times New Roman" panose="02020603050405020304" pitchFamily="18" charset="0"/>
                    <a:cs typeface="Times New Roman" panose="02020603050405020304" pitchFamily="18" charset="0"/>
                  </a:rPr>
                  <a:t>= Value of variable in the sensitivity test</a:t>
                </a:r>
              </a:p>
              <a:p>
                <a:pPr marL="109728" lvl="0" indent="0" algn="just">
                  <a:lnSpc>
                    <a:spcPct val="107000"/>
                  </a:lnSpc>
                  <a:spcAft>
                    <a:spcPts val="800"/>
                  </a:spcAft>
                  <a:buClr>
                    <a:srgbClr val="2DA2BF"/>
                  </a:buClr>
                  <a:buNone/>
                </a:pPr>
                <a:endParaRPr lang="en-GB" sz="2400" dirty="0">
                  <a:solidFill>
                    <a:prstClr val="black"/>
                  </a:solidFill>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609600" y="1214846"/>
                <a:ext cx="10972800" cy="5381897"/>
              </a:xfrm>
              <a:blipFill>
                <a:blip r:embed="rId2"/>
                <a:stretch>
                  <a:fillRect t="-1133" r="-833"/>
                </a:stretch>
              </a:blipFill>
            </p:spPr>
            <p:txBody>
              <a:bodyPr/>
              <a:lstStyle/>
              <a:p>
                <a:r>
                  <a:rPr lang="en-US">
                    <a:noFill/>
                  </a:rPr>
                  <a:t> </a:t>
                </a:r>
              </a:p>
            </p:txBody>
          </p:sp>
        </mc:Fallback>
      </mc:AlternateContent>
      <p:sp>
        <p:nvSpPr>
          <p:cNvPr id="3" name="Title 2"/>
          <p:cNvSpPr>
            <a:spLocks noGrp="1"/>
          </p:cNvSpPr>
          <p:nvPr>
            <p:ph type="title"/>
          </p:nvPr>
        </p:nvSpPr>
        <p:spPr>
          <a:xfrm>
            <a:off x="556896" y="338329"/>
            <a:ext cx="10972800" cy="667511"/>
          </a:xfrm>
        </p:spPr>
        <p:txBody>
          <a:bodyPr>
            <a:normAutofit fontScale="90000"/>
          </a:bodyPr>
          <a:lstStyle/>
          <a:p>
            <a:r>
              <a:rPr lang="en-US" dirty="0" smtClean="0"/>
              <a:t>6.3.2	Switching Values</a:t>
            </a:r>
            <a:endParaRPr lang="en-US" dirty="0"/>
          </a:p>
        </p:txBody>
      </p:sp>
    </p:spTree>
    <p:extLst>
      <p:ext uri="{BB962C8B-B14F-4D97-AF65-F5344CB8AC3E}">
        <p14:creationId xmlns:p14="http://schemas.microsoft.com/office/powerpoint/2010/main" val="21383529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609600" y="992777"/>
                <a:ext cx="11395166" cy="5695406"/>
              </a:xfrm>
            </p:spPr>
            <p:txBody>
              <a:bodyPr>
                <a:noAutofit/>
              </a:bodyPr>
              <a:lstStyle/>
              <a:p>
                <a:pPr marL="566928" lvl="0" indent="-457200" algn="just">
                  <a:lnSpc>
                    <a:spcPct val="107000"/>
                  </a:lnSpc>
                  <a:spcAft>
                    <a:spcPts val="800"/>
                  </a:spcAft>
                  <a:buClr>
                    <a:srgbClr val="2DA2BF"/>
                  </a:buClr>
                  <a:buAutoNum type="arabicPeriod" startAt="2"/>
                </a:pPr>
                <a:r>
                  <a:rPr lang="en-US" sz="2400" b="1" dirty="0" smtClean="0">
                    <a:solidFill>
                      <a:prstClr val="black"/>
                    </a:solidFill>
                    <a:ea typeface="Times New Roman" panose="02020603050405020304" pitchFamily="18" charset="0"/>
                    <a:cs typeface="Times New Roman" panose="02020603050405020304" pitchFamily="18" charset="0"/>
                  </a:rPr>
                  <a:t>Switching value towards Net Income</a:t>
                </a:r>
              </a:p>
              <a:p>
                <a:pPr algn="just">
                  <a:lnSpc>
                    <a:spcPct val="107000"/>
                  </a:lnSpc>
                  <a:spcAft>
                    <a:spcPts val="800"/>
                  </a:spcAft>
                  <a:buClr>
                    <a:srgbClr val="2DA2BF"/>
                  </a:buClr>
                </a:pPr>
                <a:r>
                  <a:rPr lang="en-US" sz="2400" dirty="0" smtClean="0">
                    <a:solidFill>
                      <a:prstClr val="black"/>
                    </a:solidFill>
                    <a:ea typeface="Times New Roman" panose="02020603050405020304" pitchFamily="18" charset="0"/>
                    <a:cs typeface="Times New Roman" panose="02020603050405020304" pitchFamily="18" charset="0"/>
                  </a:rPr>
                  <a:t>To </a:t>
                </a:r>
                <a:r>
                  <a:rPr lang="en-US" sz="2400" dirty="0">
                    <a:solidFill>
                      <a:prstClr val="black"/>
                    </a:solidFill>
                    <a:ea typeface="Times New Roman" panose="02020603050405020304" pitchFamily="18" charset="0"/>
                    <a:cs typeface="Times New Roman" panose="02020603050405020304" pitchFamily="18" charset="0"/>
                  </a:rPr>
                  <a:t>calculate switching value towards Net Income, the break even point is first </a:t>
                </a:r>
                <a:r>
                  <a:rPr lang="en-US" sz="2400" dirty="0" smtClean="0">
                    <a:solidFill>
                      <a:prstClr val="black"/>
                    </a:solidFill>
                    <a:ea typeface="Times New Roman" panose="02020603050405020304" pitchFamily="18" charset="0"/>
                    <a:cs typeface="Times New Roman" panose="02020603050405020304" pitchFamily="18" charset="0"/>
                  </a:rPr>
                  <a:t>estimated</a:t>
                </a:r>
              </a:p>
              <a:p>
                <a:pPr algn="just">
                  <a:lnSpc>
                    <a:spcPct val="107000"/>
                  </a:lnSpc>
                  <a:spcAft>
                    <a:spcPts val="800"/>
                  </a:spcAft>
                  <a:buClr>
                    <a:srgbClr val="2DA2BF"/>
                  </a:buClr>
                </a:pPr>
                <a:r>
                  <a:rPr lang="en-US" sz="2400" dirty="0" smtClean="0">
                    <a:solidFill>
                      <a:prstClr val="black"/>
                    </a:solidFill>
                    <a:ea typeface="Times New Roman" panose="02020603050405020304" pitchFamily="18" charset="0"/>
                    <a:cs typeface="Times New Roman" panose="02020603050405020304" pitchFamily="18" charset="0"/>
                  </a:rPr>
                  <a:t>For </a:t>
                </a:r>
                <a:r>
                  <a:rPr lang="en-US" sz="2400" b="0" i="0" dirty="0" smtClean="0">
                    <a:solidFill>
                      <a:prstClr val="black"/>
                    </a:solidFill>
                    <a:ea typeface="Times New Roman" panose="02020603050405020304" pitchFamily="18" charset="0"/>
                    <a:cs typeface="Times New Roman" panose="02020603050405020304" pitchFamily="18" charset="0"/>
                  </a:rPr>
                  <a:t>example to calculate breakeven output:</a:t>
                </a:r>
              </a:p>
              <a:p>
                <a:pPr marL="109728" lvl="0" indent="0" algn="just">
                  <a:lnSpc>
                    <a:spcPct val="107000"/>
                  </a:lnSpc>
                  <a:spcAft>
                    <a:spcPts val="800"/>
                  </a:spcAft>
                  <a:buClr>
                    <a:srgbClr val="2DA2BF"/>
                  </a:buClr>
                  <a:buNone/>
                </a:pPr>
                <a:r>
                  <a:rPr lang="en-GB" sz="2400" dirty="0" smtClean="0">
                    <a:solidFill>
                      <a:prstClr val="black"/>
                    </a:solidFill>
                    <a:ea typeface="Times New Roman" panose="02020603050405020304" pitchFamily="18" charset="0"/>
                    <a:cs typeface="Times New Roman" panose="02020603050405020304" pitchFamily="18" charset="0"/>
                  </a:rPr>
                  <a:t>			BO</a:t>
                </a:r>
                <a14:m>
                  <m:oMath xmlns:m="http://schemas.openxmlformats.org/officeDocument/2006/math">
                    <m:r>
                      <a:rPr lang="en-GB" sz="24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GB" sz="24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GB" sz="24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TC</m:t>
                        </m:r>
                        <m:r>
                          <a:rPr lang="en-GB" sz="24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GB" sz="24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QO</m:t>
                        </m:r>
                        <m:r>
                          <a:rPr lang="en-GB" sz="24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num>
                      <m:den>
                        <m:r>
                          <m:rPr>
                            <m:sty m:val="p"/>
                          </m:rPr>
                          <a:rPr lang="en-GB" sz="24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TR</m:t>
                        </m:r>
                      </m:den>
                    </m:f>
                    <m:r>
                      <a:rPr lang="en-GB" sz="24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dirty="0" smtClean="0">
                    <a:solidFill>
                      <a:prstClr val="black"/>
                    </a:solidFill>
                    <a:ea typeface="Calibri" panose="020F0502020204030204" pitchFamily="34" charset="0"/>
                    <a:cs typeface="Times New Roman" panose="02020603050405020304" pitchFamily="18" charset="0"/>
                  </a:rPr>
                  <a:t>				(15)</a:t>
                </a:r>
                <a:endParaRPr lang="en-US" sz="2400" dirty="0">
                  <a:solidFill>
                    <a:prstClr val="black"/>
                  </a:solidFill>
                  <a:ea typeface="Calibri" panose="020F0502020204030204" pitchFamily="34" charset="0"/>
                  <a:cs typeface="Times New Roman" panose="02020603050405020304" pitchFamily="18" charset="0"/>
                </a:endParaRPr>
              </a:p>
              <a:p>
                <a:pPr marL="109728" lvl="0" indent="0">
                  <a:buClr>
                    <a:srgbClr val="2DA2BF"/>
                  </a:buClr>
                  <a:buNone/>
                </a:pPr>
                <a:r>
                  <a:rPr lang="en-GB" sz="2400" dirty="0" smtClean="0">
                    <a:solidFill>
                      <a:prstClr val="black"/>
                    </a:solidFill>
                    <a:ea typeface="Times New Roman" panose="02020603050405020304" pitchFamily="18" charset="0"/>
                  </a:rPr>
                  <a:t>Where : </a:t>
                </a:r>
              </a:p>
              <a:p>
                <a:pPr marL="109728" lvl="0" indent="0">
                  <a:buClr>
                    <a:srgbClr val="2DA2BF"/>
                  </a:buClr>
                  <a:buNone/>
                </a:pPr>
                <a:r>
                  <a:rPr lang="en-GB" sz="2400" dirty="0" smtClean="0">
                    <a:solidFill>
                      <a:prstClr val="black"/>
                    </a:solidFill>
                    <a:ea typeface="Times New Roman" panose="02020603050405020304" pitchFamily="18" charset="0"/>
                  </a:rPr>
                  <a:t>BO= Breakeven output, 	TC</a:t>
                </a:r>
                <a:r>
                  <a:rPr lang="en-GB" sz="2400" dirty="0">
                    <a:solidFill>
                      <a:prstClr val="black"/>
                    </a:solidFill>
                    <a:ea typeface="Times New Roman" panose="02020603050405020304" pitchFamily="18" charset="0"/>
                  </a:rPr>
                  <a:t>= Total Cost, </a:t>
                </a:r>
                <a:r>
                  <a:rPr lang="en-GB" sz="2400" dirty="0" smtClean="0">
                    <a:solidFill>
                      <a:prstClr val="black"/>
                    </a:solidFill>
                    <a:ea typeface="Times New Roman" panose="02020603050405020304" pitchFamily="18" charset="0"/>
                  </a:rPr>
                  <a:t>QO </a:t>
                </a:r>
                <a:r>
                  <a:rPr lang="en-GB" sz="2400" dirty="0">
                    <a:solidFill>
                      <a:prstClr val="black"/>
                    </a:solidFill>
                    <a:ea typeface="Times New Roman" panose="02020603050405020304" pitchFamily="18" charset="0"/>
                  </a:rPr>
                  <a:t>= Quantity of Output, </a:t>
                </a:r>
                <a:r>
                  <a:rPr lang="en-GB" sz="2400" dirty="0" smtClean="0">
                    <a:solidFill>
                      <a:prstClr val="black"/>
                    </a:solidFill>
                    <a:ea typeface="Times New Roman" panose="02020603050405020304" pitchFamily="18" charset="0"/>
                  </a:rPr>
                  <a:t>TR </a:t>
                </a:r>
                <a:r>
                  <a:rPr lang="en-GB" sz="2400" dirty="0">
                    <a:solidFill>
                      <a:prstClr val="black"/>
                    </a:solidFill>
                    <a:ea typeface="Times New Roman" panose="02020603050405020304" pitchFamily="18" charset="0"/>
                  </a:rPr>
                  <a:t>= Total Revenue, and </a:t>
                </a:r>
                <a:r>
                  <a:rPr lang="en-GB" sz="2400" dirty="0" smtClean="0">
                    <a:solidFill>
                      <a:prstClr val="black"/>
                    </a:solidFill>
                    <a:ea typeface="Times New Roman" panose="02020603050405020304" pitchFamily="18" charset="0"/>
                  </a:rPr>
                  <a:t>PO</a:t>
                </a:r>
                <a:r>
                  <a:rPr lang="en-GB" sz="2400" dirty="0">
                    <a:solidFill>
                      <a:prstClr val="black"/>
                    </a:solidFill>
                    <a:ea typeface="Times New Roman" panose="02020603050405020304" pitchFamily="18" charset="0"/>
                  </a:rPr>
                  <a:t>= Price of </a:t>
                </a:r>
                <a:r>
                  <a:rPr lang="en-GB" sz="2400" dirty="0" smtClean="0">
                    <a:solidFill>
                      <a:prstClr val="black"/>
                    </a:solidFill>
                    <a:ea typeface="Times New Roman" panose="02020603050405020304" pitchFamily="18" charset="0"/>
                  </a:rPr>
                  <a:t>Output</a:t>
                </a:r>
                <a:endParaRPr lang="en-GB" sz="2400" dirty="0">
                  <a:solidFill>
                    <a:prstClr val="black"/>
                  </a:solidFill>
                  <a:ea typeface="Times New Roman" panose="02020603050405020304" pitchFamily="18" charset="0"/>
                </a:endParaRPr>
              </a:p>
              <a:p>
                <a:pPr marL="109728" lvl="0" indent="0">
                  <a:buClr>
                    <a:srgbClr val="2DA2BF"/>
                  </a:buClr>
                  <a:buNone/>
                </a:pPr>
                <a:r>
                  <a:rPr lang="en-GB" sz="2400" dirty="0" smtClean="0">
                    <a:solidFill>
                      <a:prstClr val="black"/>
                    </a:solidFill>
                  </a:rPr>
                  <a:t>Therefore:</a:t>
                </a:r>
              </a:p>
              <a:p>
                <a:pPr marL="109728" indent="0">
                  <a:lnSpc>
                    <a:spcPct val="107000"/>
                  </a:lnSpc>
                  <a:spcAft>
                    <a:spcPts val="800"/>
                  </a:spcAft>
                  <a:buNone/>
                </a:pPr>
                <a:r>
                  <a:rPr lang="en-GB" sz="2400" dirty="0">
                    <a:solidFill>
                      <a:prstClr val="black"/>
                    </a:solidFill>
                  </a:rPr>
                  <a:t>	</a:t>
                </a:r>
                <a:r>
                  <a:rPr lang="en-GB" sz="2400" dirty="0" smtClean="0">
                    <a:solidFill>
                      <a:prstClr val="black"/>
                    </a:solidFill>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𝑆𝑉</m:t>
                    </m:r>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𝐵𝑂</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𝑇𝑂</m:t>
                        </m:r>
                      </m:den>
                    </m:f>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2400" dirty="0">
                  <a:effectLst/>
                  <a:ea typeface="Calibri" panose="020F0502020204030204" pitchFamily="34" charset="0"/>
                  <a:cs typeface="Times New Roman" panose="02020603050405020304"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609600" y="992777"/>
                <a:ext cx="11395166" cy="5695406"/>
              </a:xfrm>
              <a:blipFill>
                <a:blip r:embed="rId2"/>
                <a:stretch>
                  <a:fillRect t="-964" r="-910"/>
                </a:stretch>
              </a:blipFill>
            </p:spPr>
            <p:txBody>
              <a:bodyPr/>
              <a:lstStyle/>
              <a:p>
                <a:r>
                  <a:rPr lang="en-US">
                    <a:noFill/>
                  </a:rPr>
                  <a:t> </a:t>
                </a:r>
              </a:p>
            </p:txBody>
          </p:sp>
        </mc:Fallback>
      </mc:AlternateContent>
      <p:sp>
        <p:nvSpPr>
          <p:cNvPr id="3" name="Title 2"/>
          <p:cNvSpPr>
            <a:spLocks noGrp="1"/>
          </p:cNvSpPr>
          <p:nvPr>
            <p:ph type="title"/>
          </p:nvPr>
        </p:nvSpPr>
        <p:spPr>
          <a:xfrm>
            <a:off x="556896" y="338329"/>
            <a:ext cx="10972800" cy="654448"/>
          </a:xfrm>
        </p:spPr>
        <p:txBody>
          <a:bodyPr>
            <a:normAutofit fontScale="90000"/>
          </a:bodyPr>
          <a:lstStyle/>
          <a:p>
            <a:r>
              <a:rPr lang="en-US" dirty="0" smtClean="0"/>
              <a:t>6.3.2 Switching Values</a:t>
            </a:r>
            <a:endParaRPr lang="en-US" dirty="0"/>
          </a:p>
        </p:txBody>
      </p:sp>
    </p:spTree>
    <p:extLst>
      <p:ext uri="{BB962C8B-B14F-4D97-AF65-F5344CB8AC3E}">
        <p14:creationId xmlns:p14="http://schemas.microsoft.com/office/powerpoint/2010/main" val="25677798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74</a:t>
            </a:fld>
            <a:endParaRPr lang="en-US"/>
          </a:p>
        </p:txBody>
      </p:sp>
      <p:sp>
        <p:nvSpPr>
          <p:cNvPr id="6" name="Rectangle 5"/>
          <p:cNvSpPr/>
          <p:nvPr/>
        </p:nvSpPr>
        <p:spPr>
          <a:xfrm>
            <a:off x="928072" y="956727"/>
            <a:ext cx="10828499" cy="3431709"/>
          </a:xfrm>
          <a:prstGeom prst="rect">
            <a:avLst/>
          </a:prstGeom>
        </p:spPr>
        <p:txBody>
          <a:bodyPr wrap="square">
            <a:spAutoFit/>
          </a:bodyPr>
          <a:lstStyle/>
          <a:p>
            <a:r>
              <a:rPr lang="en-US" sz="3200" b="1" dirty="0" smtClean="0"/>
              <a:t>6.4</a:t>
            </a:r>
            <a:r>
              <a:rPr lang="en-US" sz="3200" b="1" dirty="0"/>
              <a:t>	Steps in Carrying out sensitivity Analysis</a:t>
            </a:r>
          </a:p>
          <a:p>
            <a:pPr marL="285750" indent="-285750">
              <a:spcBef>
                <a:spcPts val="1800"/>
              </a:spcBef>
              <a:buClr>
                <a:schemeClr val="accent4">
                  <a:lumMod val="75000"/>
                </a:schemeClr>
              </a:buClr>
              <a:buFont typeface="Wingdings" pitchFamily="2" charset="2"/>
              <a:buChar char="ü"/>
            </a:pPr>
            <a:r>
              <a:rPr lang="en-US" sz="2800" dirty="0">
                <a:latin typeface="Century Gothic" panose="020B0502020202020204" pitchFamily="34" charset="0"/>
              </a:rPr>
              <a:t>Identify major sources of </a:t>
            </a:r>
            <a:r>
              <a:rPr lang="en-US" sz="2800" dirty="0" smtClean="0">
                <a:latin typeface="Century Gothic" panose="020B0502020202020204" pitchFamily="34" charset="0"/>
              </a:rPr>
              <a:t>risk/uncertainty</a:t>
            </a:r>
          </a:p>
          <a:p>
            <a:pPr marL="285750" indent="-285750">
              <a:spcBef>
                <a:spcPts val="1800"/>
              </a:spcBef>
              <a:buClr>
                <a:schemeClr val="accent4">
                  <a:lumMod val="75000"/>
                </a:schemeClr>
              </a:buClr>
              <a:buFont typeface="Wingdings" pitchFamily="2" charset="2"/>
              <a:buChar char="ü"/>
            </a:pPr>
            <a:r>
              <a:rPr lang="en-US" sz="2800" dirty="0" smtClean="0">
                <a:latin typeface="Century Gothic" panose="020B0502020202020204" pitchFamily="34" charset="0"/>
              </a:rPr>
              <a:t>Use </a:t>
            </a:r>
            <a:r>
              <a:rPr lang="en-US" sz="2800" dirty="0">
                <a:latin typeface="Century Gothic" panose="020B0502020202020204" pitchFamily="34" charset="0"/>
              </a:rPr>
              <a:t>different values for the identified sources of </a:t>
            </a:r>
            <a:r>
              <a:rPr lang="en-US" sz="2800" dirty="0" smtClean="0">
                <a:latin typeface="Century Gothic" panose="020B0502020202020204" pitchFamily="34" charset="0"/>
              </a:rPr>
              <a:t>uncertainty</a:t>
            </a:r>
          </a:p>
          <a:p>
            <a:pPr marL="285750" indent="-285750">
              <a:spcBef>
                <a:spcPts val="1800"/>
              </a:spcBef>
              <a:buClr>
                <a:schemeClr val="accent4">
                  <a:lumMod val="75000"/>
                </a:schemeClr>
              </a:buClr>
              <a:buFont typeface="Wingdings" pitchFamily="2" charset="2"/>
              <a:buChar char="ü"/>
            </a:pPr>
            <a:r>
              <a:rPr lang="en-US" sz="2800" dirty="0" smtClean="0">
                <a:latin typeface="Century Gothic" panose="020B0502020202020204" pitchFamily="34" charset="0"/>
              </a:rPr>
              <a:t>Analyze </a:t>
            </a:r>
            <a:r>
              <a:rPr lang="en-US" sz="2800" dirty="0">
                <a:latin typeface="Century Gothic" panose="020B0502020202020204" pitchFamily="34" charset="0"/>
              </a:rPr>
              <a:t>the sources of uncertainly that yield the highest impact on project outcome </a:t>
            </a:r>
          </a:p>
          <a:p>
            <a:r>
              <a:rPr lang="en-US" sz="2800" dirty="0">
                <a:latin typeface="Century Gothic" panose="020B0502020202020204" pitchFamily="34" charset="0"/>
              </a:rPr>
              <a:t> </a:t>
            </a:r>
          </a:p>
        </p:txBody>
      </p:sp>
    </p:spTree>
    <p:extLst>
      <p:ext uri="{BB962C8B-B14F-4D97-AF65-F5344CB8AC3E}">
        <p14:creationId xmlns:p14="http://schemas.microsoft.com/office/powerpoint/2010/main" val="1003851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75</a:t>
            </a:fld>
            <a:endParaRPr lang="en-US"/>
          </a:p>
        </p:txBody>
      </p:sp>
      <p:sp>
        <p:nvSpPr>
          <p:cNvPr id="7" name="Rectangle 6"/>
          <p:cNvSpPr/>
          <p:nvPr/>
        </p:nvSpPr>
        <p:spPr>
          <a:xfrm>
            <a:off x="955084" y="1536149"/>
            <a:ext cx="11062291" cy="4185761"/>
          </a:xfrm>
          <a:prstGeom prst="rect">
            <a:avLst/>
          </a:prstGeom>
        </p:spPr>
        <p:txBody>
          <a:bodyPr wrap="square">
            <a:spAutoFit/>
          </a:bodyPr>
          <a:lstStyle/>
          <a:p>
            <a:pPr>
              <a:spcBef>
                <a:spcPts val="1200"/>
              </a:spcBef>
            </a:pPr>
            <a:r>
              <a:rPr lang="en-US" sz="2800" b="1" dirty="0">
                <a:latin typeface="Century Gothic" panose="020B0502020202020204" pitchFamily="34" charset="0"/>
              </a:rPr>
              <a:t>7.0</a:t>
            </a:r>
            <a:r>
              <a:rPr lang="en-US" b="1" dirty="0">
                <a:latin typeface="Century Gothic" panose="020B0502020202020204" pitchFamily="34" charset="0"/>
              </a:rPr>
              <a:t> </a:t>
            </a:r>
            <a:r>
              <a:rPr lang="en-US" sz="2800" b="1" dirty="0">
                <a:latin typeface="Century Gothic" panose="020B0502020202020204" pitchFamily="34" charset="0"/>
              </a:rPr>
              <a:t>ECONOMIC COST-BENEFIT ANALYSIS</a:t>
            </a:r>
          </a:p>
          <a:p>
            <a:pPr marL="285750" indent="-285750">
              <a:spcBef>
                <a:spcPts val="1200"/>
              </a:spcBef>
              <a:buFont typeface="Wingdings" pitchFamily="2" charset="2"/>
              <a:buChar char="ü"/>
            </a:pPr>
            <a:r>
              <a:rPr lang="en-US" sz="2600" dirty="0">
                <a:latin typeface="Century Gothic" panose="020B0502020202020204" pitchFamily="34" charset="0"/>
              </a:rPr>
              <a:t>This refers to CBA from the society, national or global point of view.</a:t>
            </a:r>
          </a:p>
          <a:p>
            <a:pPr marL="285750" indent="-285750">
              <a:spcBef>
                <a:spcPts val="1200"/>
              </a:spcBef>
              <a:buFont typeface="Wingdings" pitchFamily="2" charset="2"/>
              <a:buChar char="ü"/>
            </a:pPr>
            <a:r>
              <a:rPr lang="en-US" sz="2600" dirty="0">
                <a:latin typeface="Century Gothic" panose="020B0502020202020204" pitchFamily="34" charset="0"/>
              </a:rPr>
              <a:t>An economic analysis takes a broader view of the profitability of the project by including externalities such as environmental and health impacts.</a:t>
            </a:r>
          </a:p>
          <a:p>
            <a:pPr marL="285750" indent="-285750">
              <a:spcBef>
                <a:spcPts val="1200"/>
              </a:spcBef>
              <a:buFont typeface="Wingdings" pitchFamily="2" charset="2"/>
              <a:buChar char="ü"/>
            </a:pPr>
            <a:r>
              <a:rPr lang="en-US" sz="2600" dirty="0">
                <a:latin typeface="Century Gothic" panose="020B0502020202020204" pitchFamily="34" charset="0"/>
              </a:rPr>
              <a:t>Assesses the benefits expected from a project and ascertains whether the costs to achieve these benefits are justified to the economy.</a:t>
            </a:r>
          </a:p>
        </p:txBody>
      </p:sp>
      <p:sp>
        <p:nvSpPr>
          <p:cNvPr id="3" name="Rectangle 2"/>
          <p:cNvSpPr/>
          <p:nvPr/>
        </p:nvSpPr>
        <p:spPr>
          <a:xfrm>
            <a:off x="1500062" y="458931"/>
            <a:ext cx="8361390" cy="1077218"/>
          </a:xfrm>
          <a:prstGeom prst="rect">
            <a:avLst/>
          </a:prstGeom>
        </p:spPr>
        <p:txBody>
          <a:bodyPr wrap="square">
            <a:spAutoFit/>
          </a:bodyPr>
          <a:lstStyle/>
          <a:p>
            <a:pPr algn="ctr"/>
            <a:r>
              <a:rPr lang="en-US" sz="3200" b="1" dirty="0">
                <a:solidFill>
                  <a:schemeClr val="accent4">
                    <a:lumMod val="60000"/>
                    <a:lumOff val="40000"/>
                  </a:schemeClr>
                </a:solidFill>
              </a:rPr>
              <a:t>MODULE </a:t>
            </a:r>
            <a:r>
              <a:rPr lang="en-US" sz="3200" b="1" dirty="0" smtClean="0">
                <a:solidFill>
                  <a:schemeClr val="accent4">
                    <a:lumMod val="60000"/>
                    <a:lumOff val="40000"/>
                  </a:schemeClr>
                </a:solidFill>
              </a:rPr>
              <a:t>7</a:t>
            </a:r>
          </a:p>
          <a:p>
            <a:pPr algn="ctr"/>
            <a:r>
              <a:rPr lang="en-US" sz="3200" b="1" dirty="0" smtClean="0"/>
              <a:t>ECONOMIC </a:t>
            </a:r>
            <a:r>
              <a:rPr lang="en-US" sz="3200" b="1" dirty="0"/>
              <a:t>COST-BENEFIT ANALYSIS </a:t>
            </a:r>
          </a:p>
        </p:txBody>
      </p:sp>
    </p:spTree>
    <p:extLst>
      <p:ext uri="{BB962C8B-B14F-4D97-AF65-F5344CB8AC3E}">
        <p14:creationId xmlns:p14="http://schemas.microsoft.com/office/powerpoint/2010/main" val="38057439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76</a:t>
            </a:fld>
            <a:endParaRPr lang="en-US"/>
          </a:p>
        </p:txBody>
      </p:sp>
      <p:sp>
        <p:nvSpPr>
          <p:cNvPr id="7" name="Rectangle 6"/>
          <p:cNvSpPr/>
          <p:nvPr/>
        </p:nvSpPr>
        <p:spPr>
          <a:xfrm>
            <a:off x="444893" y="408157"/>
            <a:ext cx="11441854" cy="4524315"/>
          </a:xfrm>
          <a:prstGeom prst="rect">
            <a:avLst/>
          </a:prstGeom>
        </p:spPr>
        <p:txBody>
          <a:bodyPr wrap="square">
            <a:spAutoFit/>
          </a:bodyPr>
          <a:lstStyle/>
          <a:p>
            <a:pPr>
              <a:spcBef>
                <a:spcPts val="1200"/>
              </a:spcBef>
            </a:pPr>
            <a:r>
              <a:rPr lang="en-US" sz="3200" b="1" dirty="0">
                <a:latin typeface="Century Gothic" panose="020B0502020202020204" pitchFamily="34" charset="0"/>
              </a:rPr>
              <a:t>7.1Assumptions of economic cost benefit analysis</a:t>
            </a:r>
          </a:p>
          <a:p>
            <a:pPr marL="285750" indent="-285750">
              <a:spcBef>
                <a:spcPts val="1800"/>
              </a:spcBef>
              <a:buFont typeface="Wingdings" pitchFamily="2" charset="2"/>
              <a:buChar char="ü"/>
            </a:pPr>
            <a:r>
              <a:rPr lang="en-US" sz="2800" dirty="0">
                <a:latin typeface="Century Gothic" panose="020B0502020202020204" pitchFamily="34" charset="0"/>
              </a:rPr>
              <a:t>Takes existing ownership rights to resources as given.</a:t>
            </a:r>
          </a:p>
          <a:p>
            <a:pPr marL="285750" indent="-285750">
              <a:spcBef>
                <a:spcPts val="1800"/>
              </a:spcBef>
              <a:buFont typeface="Wingdings" pitchFamily="2" charset="2"/>
              <a:buChar char="ü"/>
            </a:pPr>
            <a:r>
              <a:rPr lang="en-US" sz="2800" dirty="0">
                <a:latin typeface="Century Gothic" panose="020B0502020202020204" pitchFamily="34" charset="0"/>
              </a:rPr>
              <a:t>All constraints to free trade of resources and output are assumed away</a:t>
            </a:r>
          </a:p>
          <a:p>
            <a:pPr marL="285750" indent="-285750">
              <a:spcBef>
                <a:spcPts val="1800"/>
              </a:spcBef>
              <a:buFont typeface="Wingdings" pitchFamily="2" charset="2"/>
              <a:buChar char="ü"/>
            </a:pPr>
            <a:r>
              <a:rPr lang="en-US" sz="2800" dirty="0">
                <a:latin typeface="Century Gothic" panose="020B0502020202020204" pitchFamily="34" charset="0"/>
              </a:rPr>
              <a:t>No monopoly effects exist in the economy and Government interference was limited to ensuring free competitive enterprise</a:t>
            </a:r>
          </a:p>
          <a:p>
            <a:pPr marL="285750" indent="-285750">
              <a:spcBef>
                <a:spcPts val="1800"/>
              </a:spcBef>
              <a:buFont typeface="Wingdings" pitchFamily="2" charset="2"/>
              <a:buChar char="ü"/>
            </a:pPr>
            <a:r>
              <a:rPr lang="en-US" sz="2800" dirty="0">
                <a:latin typeface="Century Gothic" panose="020B0502020202020204" pitchFamily="34" charset="0"/>
              </a:rPr>
              <a:t>However, the above situation is not always or rather never the case, hence the need to adjust for distortions.</a:t>
            </a:r>
          </a:p>
        </p:txBody>
      </p:sp>
    </p:spTree>
    <p:extLst>
      <p:ext uri="{BB962C8B-B14F-4D97-AF65-F5344CB8AC3E}">
        <p14:creationId xmlns:p14="http://schemas.microsoft.com/office/powerpoint/2010/main" val="1504683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77</a:t>
            </a:fld>
            <a:endParaRPr lang="en-US"/>
          </a:p>
        </p:txBody>
      </p:sp>
      <p:sp>
        <p:nvSpPr>
          <p:cNvPr id="6" name="Rectangle 5"/>
          <p:cNvSpPr/>
          <p:nvPr/>
        </p:nvSpPr>
        <p:spPr>
          <a:xfrm>
            <a:off x="798121" y="587097"/>
            <a:ext cx="10429910" cy="1015663"/>
          </a:xfrm>
          <a:prstGeom prst="rect">
            <a:avLst/>
          </a:prstGeom>
        </p:spPr>
        <p:txBody>
          <a:bodyPr wrap="square">
            <a:spAutoFit/>
          </a:bodyPr>
          <a:lstStyle/>
          <a:p>
            <a:pPr algn="just"/>
            <a:r>
              <a:rPr lang="en-US" sz="3000" b="1" dirty="0"/>
              <a:t>7.2 </a:t>
            </a:r>
            <a:r>
              <a:rPr lang="en-US" sz="3000" b="1" dirty="0" smtClean="0"/>
              <a:t>	Differences </a:t>
            </a:r>
            <a:r>
              <a:rPr lang="en-US" sz="3000" b="1" dirty="0"/>
              <a:t>between Financial and Economic </a:t>
            </a:r>
            <a:r>
              <a:rPr lang="en-US" sz="3000" b="1" dirty="0" smtClean="0"/>
              <a:t>	CBA Analyses</a:t>
            </a:r>
            <a:endParaRPr lang="en-US" sz="3000" b="1" dirty="0"/>
          </a:p>
        </p:txBody>
      </p:sp>
      <p:graphicFrame>
        <p:nvGraphicFramePr>
          <p:cNvPr id="8" name="Table 7">
            <a:extLst>
              <a:ext uri="{FF2B5EF4-FFF2-40B4-BE49-F238E27FC236}">
                <a16:creationId xmlns:a16="http://schemas.microsoft.com/office/drawing/2014/main" id="{729411F9-12A5-45B4-8326-8D0140AC2819}"/>
              </a:ext>
            </a:extLst>
          </p:cNvPr>
          <p:cNvGraphicFramePr>
            <a:graphicFrameLocks noGrp="1"/>
          </p:cNvGraphicFramePr>
          <p:nvPr>
            <p:extLst>
              <p:ext uri="{D42A27DB-BD31-4B8C-83A1-F6EECF244321}">
                <p14:modId xmlns:p14="http://schemas.microsoft.com/office/powerpoint/2010/main" val="308348253"/>
              </p:ext>
            </p:extLst>
          </p:nvPr>
        </p:nvGraphicFramePr>
        <p:xfrm>
          <a:off x="856259" y="1602760"/>
          <a:ext cx="10819925" cy="4671431"/>
        </p:xfrm>
        <a:graphic>
          <a:graphicData uri="http://schemas.openxmlformats.org/drawingml/2006/table">
            <a:tbl>
              <a:tblPr firstRow="1" firstCol="1" bandRow="1">
                <a:tableStyleId>{5C22544A-7EE6-4342-B048-85BDC9FD1C3A}</a:tableStyleId>
              </a:tblPr>
              <a:tblGrid>
                <a:gridCol w="2283487">
                  <a:extLst>
                    <a:ext uri="{9D8B030D-6E8A-4147-A177-3AD203B41FA5}">
                      <a16:colId xmlns:a16="http://schemas.microsoft.com/office/drawing/2014/main" val="1892317697"/>
                    </a:ext>
                  </a:extLst>
                </a:gridCol>
                <a:gridCol w="3914988">
                  <a:extLst>
                    <a:ext uri="{9D8B030D-6E8A-4147-A177-3AD203B41FA5}">
                      <a16:colId xmlns:a16="http://schemas.microsoft.com/office/drawing/2014/main" val="1772951019"/>
                    </a:ext>
                  </a:extLst>
                </a:gridCol>
                <a:gridCol w="4621450">
                  <a:extLst>
                    <a:ext uri="{9D8B030D-6E8A-4147-A177-3AD203B41FA5}">
                      <a16:colId xmlns:a16="http://schemas.microsoft.com/office/drawing/2014/main" val="599319623"/>
                    </a:ext>
                  </a:extLst>
                </a:gridCol>
              </a:tblGrid>
              <a:tr h="561689">
                <a:tc>
                  <a:txBody>
                    <a:bodyPr/>
                    <a:lstStyle/>
                    <a:p>
                      <a:pPr marL="0" marR="0" algn="just">
                        <a:lnSpc>
                          <a:spcPct val="107000"/>
                        </a:lnSpc>
                        <a:spcBef>
                          <a:spcPts val="0"/>
                        </a:spcBef>
                        <a:spcAft>
                          <a:spcPts val="0"/>
                        </a:spcAft>
                      </a:pPr>
                      <a:endParaRPr lang="en-US" sz="2400" dirty="0">
                        <a:effectLst/>
                      </a:endParaRPr>
                    </a:p>
                  </a:txBody>
                  <a:tcPr marL="76200" marR="76200" marT="0" marB="0"/>
                </a:tc>
                <a:tc>
                  <a:txBody>
                    <a:bodyPr/>
                    <a:lstStyle/>
                    <a:p>
                      <a:pPr marL="0" marR="0" algn="ctr">
                        <a:lnSpc>
                          <a:spcPct val="107000"/>
                        </a:lnSpc>
                        <a:spcBef>
                          <a:spcPts val="0"/>
                        </a:spcBef>
                        <a:spcAft>
                          <a:spcPts val="0"/>
                        </a:spcAft>
                      </a:pPr>
                      <a:r>
                        <a:rPr lang="en-US" sz="2400" dirty="0">
                          <a:effectLst/>
                        </a:rPr>
                        <a:t>Financial CBA Analysis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tc>
                <a:tc>
                  <a:txBody>
                    <a:bodyPr/>
                    <a:lstStyle/>
                    <a:p>
                      <a:pPr marL="0" marR="0" algn="ctr">
                        <a:lnSpc>
                          <a:spcPct val="107000"/>
                        </a:lnSpc>
                        <a:spcBef>
                          <a:spcPts val="0"/>
                        </a:spcBef>
                        <a:spcAft>
                          <a:spcPts val="0"/>
                        </a:spcAft>
                      </a:pPr>
                      <a:r>
                        <a:rPr lang="en-US" sz="2400" dirty="0">
                          <a:effectLst/>
                        </a:rPr>
                        <a:t>Economic CBA Analysis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tc>
                <a:extLst>
                  <a:ext uri="{0D108BD9-81ED-4DB2-BD59-A6C34878D82A}">
                    <a16:rowId xmlns:a16="http://schemas.microsoft.com/office/drawing/2014/main" val="2004135543"/>
                  </a:ext>
                </a:extLst>
              </a:tr>
              <a:tr h="814886">
                <a:tc>
                  <a:txBody>
                    <a:bodyPr/>
                    <a:lstStyle/>
                    <a:p>
                      <a:pPr marL="0" marR="0" algn="ctr">
                        <a:lnSpc>
                          <a:spcPct val="107000"/>
                        </a:lnSpc>
                        <a:spcBef>
                          <a:spcPts val="0"/>
                        </a:spcBef>
                        <a:spcAft>
                          <a:spcPts val="0"/>
                        </a:spcAft>
                      </a:pPr>
                      <a:r>
                        <a:rPr lang="en-US" sz="2400" dirty="0">
                          <a:effectLst/>
                        </a:rPr>
                        <a:t> Purpose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tc>
                <a:tc>
                  <a:txBody>
                    <a:bodyPr/>
                    <a:lstStyle/>
                    <a:p>
                      <a:pPr marL="0" marR="0">
                        <a:lnSpc>
                          <a:spcPct val="107000"/>
                        </a:lnSpc>
                        <a:spcBef>
                          <a:spcPts val="0"/>
                        </a:spcBef>
                        <a:spcAft>
                          <a:spcPts val="0"/>
                        </a:spcAft>
                      </a:pPr>
                      <a:r>
                        <a:rPr lang="en-US" sz="2400" dirty="0">
                          <a:effectLst/>
                        </a:rPr>
                        <a:t> Efficiency of private investment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tc>
                <a:tc>
                  <a:txBody>
                    <a:bodyPr/>
                    <a:lstStyle/>
                    <a:p>
                      <a:pPr marL="0" marR="0">
                        <a:lnSpc>
                          <a:spcPct val="107000"/>
                        </a:lnSpc>
                        <a:spcBef>
                          <a:spcPts val="0"/>
                        </a:spcBef>
                        <a:spcAft>
                          <a:spcPts val="0"/>
                        </a:spcAft>
                      </a:pPr>
                      <a:r>
                        <a:rPr lang="en-US" sz="2400" dirty="0">
                          <a:effectLst/>
                        </a:rPr>
                        <a:t> Efficiency of public investment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tc>
                <a:extLst>
                  <a:ext uri="{0D108BD9-81ED-4DB2-BD59-A6C34878D82A}">
                    <a16:rowId xmlns:a16="http://schemas.microsoft.com/office/drawing/2014/main" val="2133203605"/>
                  </a:ext>
                </a:extLst>
              </a:tr>
              <a:tr h="850196">
                <a:tc>
                  <a:txBody>
                    <a:bodyPr/>
                    <a:lstStyle/>
                    <a:p>
                      <a:pPr marL="0" marR="0" algn="ctr">
                        <a:lnSpc>
                          <a:spcPct val="107000"/>
                        </a:lnSpc>
                        <a:spcBef>
                          <a:spcPts val="0"/>
                        </a:spcBef>
                        <a:spcAft>
                          <a:spcPts val="0"/>
                        </a:spcAft>
                      </a:pPr>
                      <a:r>
                        <a:rPr lang="en-US" sz="2400" dirty="0">
                          <a:effectLst/>
                        </a:rPr>
                        <a:t> Focus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tc>
                <a:tc>
                  <a:txBody>
                    <a:bodyPr/>
                    <a:lstStyle/>
                    <a:p>
                      <a:pPr marL="0" marR="0">
                        <a:lnSpc>
                          <a:spcPct val="107000"/>
                        </a:lnSpc>
                        <a:spcBef>
                          <a:spcPts val="0"/>
                        </a:spcBef>
                        <a:spcAft>
                          <a:spcPts val="0"/>
                        </a:spcAft>
                      </a:pPr>
                      <a:r>
                        <a:rPr lang="en-US" sz="2400" dirty="0">
                          <a:effectLst/>
                        </a:rPr>
                        <a:t> Net returns to private group /individual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tc>
                <a:tc>
                  <a:txBody>
                    <a:bodyPr/>
                    <a:lstStyle/>
                    <a:p>
                      <a:pPr marL="0" marR="0">
                        <a:lnSpc>
                          <a:spcPct val="107000"/>
                        </a:lnSpc>
                        <a:spcBef>
                          <a:spcPts val="0"/>
                        </a:spcBef>
                        <a:spcAft>
                          <a:spcPts val="0"/>
                        </a:spcAft>
                      </a:pPr>
                      <a:r>
                        <a:rPr lang="en-US" sz="2400" dirty="0">
                          <a:effectLst/>
                        </a:rPr>
                        <a:t> Net returns to society-at-large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tc>
                <a:extLst>
                  <a:ext uri="{0D108BD9-81ED-4DB2-BD59-A6C34878D82A}">
                    <a16:rowId xmlns:a16="http://schemas.microsoft.com/office/drawing/2014/main" val="3802556924"/>
                  </a:ext>
                </a:extLst>
              </a:tr>
              <a:tr h="1222330">
                <a:tc>
                  <a:txBody>
                    <a:bodyPr/>
                    <a:lstStyle/>
                    <a:p>
                      <a:pPr marL="0" marR="0" algn="ctr">
                        <a:lnSpc>
                          <a:spcPct val="107000"/>
                        </a:lnSpc>
                        <a:spcBef>
                          <a:spcPts val="0"/>
                        </a:spcBef>
                        <a:spcAft>
                          <a:spcPts val="0"/>
                        </a:spcAft>
                      </a:pPr>
                      <a:r>
                        <a:rPr lang="en-US" sz="2400">
                          <a:effectLst/>
                        </a:rPr>
                        <a:t> </a:t>
                      </a:r>
                    </a:p>
                    <a:p>
                      <a:pPr marL="0" marR="0" algn="ctr">
                        <a:lnSpc>
                          <a:spcPct val="107000"/>
                        </a:lnSpc>
                        <a:spcBef>
                          <a:spcPts val="0"/>
                        </a:spcBef>
                        <a:spcAft>
                          <a:spcPts val="0"/>
                        </a:spcAft>
                      </a:pPr>
                      <a:r>
                        <a:rPr lang="en-US" sz="2400">
                          <a:effectLst/>
                        </a:rPr>
                        <a:t>Benefits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tc>
                <a:tc>
                  <a:txBody>
                    <a:bodyPr/>
                    <a:lstStyle/>
                    <a:p>
                      <a:pPr marL="0" marR="0">
                        <a:lnSpc>
                          <a:spcPct val="107000"/>
                        </a:lnSpc>
                        <a:spcBef>
                          <a:spcPts val="0"/>
                        </a:spcBef>
                        <a:spcAft>
                          <a:spcPts val="0"/>
                        </a:spcAft>
                      </a:pPr>
                      <a:r>
                        <a:rPr lang="en-US" sz="2400" dirty="0">
                          <a:effectLst/>
                        </a:rPr>
                        <a:t> </a:t>
                      </a:r>
                    </a:p>
                    <a:p>
                      <a:pPr marL="0" marR="0">
                        <a:lnSpc>
                          <a:spcPct val="107000"/>
                        </a:lnSpc>
                        <a:spcBef>
                          <a:spcPts val="0"/>
                        </a:spcBef>
                        <a:spcAft>
                          <a:spcPts val="0"/>
                        </a:spcAft>
                      </a:pPr>
                      <a:r>
                        <a:rPr lang="en-US" sz="2400" dirty="0">
                          <a:effectLst/>
                        </a:rPr>
                        <a:t>Market goods and services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tc>
                <a:tc>
                  <a:txBody>
                    <a:bodyPr/>
                    <a:lstStyle/>
                    <a:p>
                      <a:pPr marL="0" marR="0">
                        <a:lnSpc>
                          <a:spcPct val="107000"/>
                        </a:lnSpc>
                        <a:spcBef>
                          <a:spcPts val="0"/>
                        </a:spcBef>
                        <a:spcAft>
                          <a:spcPts val="0"/>
                        </a:spcAft>
                      </a:pPr>
                      <a:r>
                        <a:rPr lang="en-US" sz="2400" dirty="0">
                          <a:effectLst/>
                        </a:rPr>
                        <a:t> Market, non-market  goods and services, and non-use values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tc>
                <a:extLst>
                  <a:ext uri="{0D108BD9-81ED-4DB2-BD59-A6C34878D82A}">
                    <a16:rowId xmlns:a16="http://schemas.microsoft.com/office/drawing/2014/main" val="970502318"/>
                  </a:ext>
                </a:extLst>
              </a:tr>
              <a:tr h="1222330">
                <a:tc>
                  <a:txBody>
                    <a:bodyPr/>
                    <a:lstStyle/>
                    <a:p>
                      <a:pPr marL="0" marR="0" algn="ctr">
                        <a:lnSpc>
                          <a:spcPct val="107000"/>
                        </a:lnSpc>
                        <a:spcBef>
                          <a:spcPts val="0"/>
                        </a:spcBef>
                        <a:spcAft>
                          <a:spcPts val="0"/>
                        </a:spcAft>
                      </a:pPr>
                      <a:r>
                        <a:rPr lang="en-US" sz="2400" dirty="0">
                          <a:effectLst/>
                        </a:rPr>
                        <a:t>Prices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tc>
                <a:tc>
                  <a:txBody>
                    <a:bodyPr/>
                    <a:lstStyle/>
                    <a:p>
                      <a:pPr marL="0" marR="0">
                        <a:lnSpc>
                          <a:spcPct val="107000"/>
                        </a:lnSpc>
                        <a:spcBef>
                          <a:spcPts val="0"/>
                        </a:spcBef>
                        <a:spcAft>
                          <a:spcPts val="0"/>
                        </a:spcAft>
                      </a:pPr>
                      <a:r>
                        <a:rPr lang="en-US" sz="2400" dirty="0">
                          <a:effectLst/>
                        </a:rPr>
                        <a:t> Market or administered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tc>
                <a:tc>
                  <a:txBody>
                    <a:bodyPr/>
                    <a:lstStyle/>
                    <a:p>
                      <a:pPr marL="0" marR="0">
                        <a:lnSpc>
                          <a:spcPct val="107000"/>
                        </a:lnSpc>
                        <a:spcBef>
                          <a:spcPts val="0"/>
                        </a:spcBef>
                        <a:spcAft>
                          <a:spcPts val="0"/>
                        </a:spcAft>
                      </a:pPr>
                      <a:r>
                        <a:rPr lang="en-US" sz="2400" dirty="0">
                          <a:effectLst/>
                        </a:rPr>
                        <a:t> Market, administered or shadow (adjusted or assigned) prices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tc>
                <a:extLst>
                  <a:ext uri="{0D108BD9-81ED-4DB2-BD59-A6C34878D82A}">
                    <a16:rowId xmlns:a16="http://schemas.microsoft.com/office/drawing/2014/main" val="4090215859"/>
                  </a:ext>
                </a:extLst>
              </a:tr>
            </a:tbl>
          </a:graphicData>
        </a:graphic>
      </p:graphicFrame>
    </p:spTree>
    <p:extLst>
      <p:ext uri="{BB962C8B-B14F-4D97-AF65-F5344CB8AC3E}">
        <p14:creationId xmlns:p14="http://schemas.microsoft.com/office/powerpoint/2010/main" val="8027530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78</a:t>
            </a:fld>
            <a:endParaRPr lang="en-US"/>
          </a:p>
        </p:txBody>
      </p:sp>
      <p:sp>
        <p:nvSpPr>
          <p:cNvPr id="2" name="Title 1"/>
          <p:cNvSpPr>
            <a:spLocks noGrp="1"/>
          </p:cNvSpPr>
          <p:nvPr>
            <p:ph type="title"/>
          </p:nvPr>
        </p:nvSpPr>
        <p:spPr/>
        <p:txBody>
          <a:bodyPr>
            <a:normAutofit/>
          </a:bodyPr>
          <a:lstStyle/>
          <a:p>
            <a:pPr algn="just"/>
            <a:r>
              <a:rPr lang="en-US" sz="2800" cap="all" dirty="0"/>
              <a:t>7.2 	Differences between Financial and Economic 	CBA </a:t>
            </a:r>
            <a:r>
              <a:rPr lang="en-US" sz="2800" cap="all" dirty="0" smtClean="0"/>
              <a:t>Analyses (continues)</a:t>
            </a:r>
            <a:endParaRPr lang="en-US" sz="2800" cap="all" dirty="0"/>
          </a:p>
        </p:txBody>
      </p:sp>
      <p:graphicFrame>
        <p:nvGraphicFramePr>
          <p:cNvPr id="6" name="Table 5">
            <a:extLst>
              <a:ext uri="{FF2B5EF4-FFF2-40B4-BE49-F238E27FC236}">
                <a16:creationId xmlns:a16="http://schemas.microsoft.com/office/drawing/2014/main" id="{6674790B-F047-46D1-98FD-CA71F3EA31A2}"/>
              </a:ext>
            </a:extLst>
          </p:cNvPr>
          <p:cNvGraphicFramePr>
            <a:graphicFrameLocks noGrp="1"/>
          </p:cNvGraphicFramePr>
          <p:nvPr>
            <p:extLst>
              <p:ext uri="{D42A27DB-BD31-4B8C-83A1-F6EECF244321}">
                <p14:modId xmlns:p14="http://schemas.microsoft.com/office/powerpoint/2010/main" val="230630246"/>
              </p:ext>
            </p:extLst>
          </p:nvPr>
        </p:nvGraphicFramePr>
        <p:xfrm>
          <a:off x="901922" y="1550054"/>
          <a:ext cx="10627773" cy="4752271"/>
        </p:xfrm>
        <a:graphic>
          <a:graphicData uri="http://schemas.openxmlformats.org/drawingml/2006/table">
            <a:tbl>
              <a:tblPr firstRow="1" firstCol="1" bandRow="1">
                <a:tableStyleId>{5C22544A-7EE6-4342-B048-85BDC9FD1C3A}</a:tableStyleId>
              </a:tblPr>
              <a:tblGrid>
                <a:gridCol w="2348711">
                  <a:extLst>
                    <a:ext uri="{9D8B030D-6E8A-4147-A177-3AD203B41FA5}">
                      <a16:colId xmlns:a16="http://schemas.microsoft.com/office/drawing/2014/main" val="2591316467"/>
                    </a:ext>
                  </a:extLst>
                </a:gridCol>
                <a:gridCol w="3277006">
                  <a:extLst>
                    <a:ext uri="{9D8B030D-6E8A-4147-A177-3AD203B41FA5}">
                      <a16:colId xmlns:a16="http://schemas.microsoft.com/office/drawing/2014/main" val="3083727244"/>
                    </a:ext>
                  </a:extLst>
                </a:gridCol>
                <a:gridCol w="5002056">
                  <a:extLst>
                    <a:ext uri="{9D8B030D-6E8A-4147-A177-3AD203B41FA5}">
                      <a16:colId xmlns:a16="http://schemas.microsoft.com/office/drawing/2014/main" val="4031454940"/>
                    </a:ext>
                  </a:extLst>
                </a:gridCol>
              </a:tblGrid>
              <a:tr h="673644">
                <a:tc>
                  <a:txBody>
                    <a:bodyPr/>
                    <a:lstStyle/>
                    <a:p>
                      <a:pPr marL="0" marR="0" algn="just">
                        <a:lnSpc>
                          <a:spcPct val="107000"/>
                        </a:lnSpc>
                        <a:spcBef>
                          <a:spcPts val="0"/>
                        </a:spcBef>
                        <a:spcAft>
                          <a:spcPts val="0"/>
                        </a:spcAft>
                      </a:pPr>
                      <a:r>
                        <a:rPr lang="en-US" sz="2000" dirty="0">
                          <a:effectLst/>
                        </a:rPr>
                        <a:t> </a:t>
                      </a:r>
                    </a:p>
                    <a:p>
                      <a:pPr marL="0" marR="0" algn="just">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tc>
                <a:tc>
                  <a:txBody>
                    <a:bodyPr/>
                    <a:lstStyle/>
                    <a:p>
                      <a:pPr marL="0" marR="0" algn="ctr">
                        <a:lnSpc>
                          <a:spcPct val="107000"/>
                        </a:lnSpc>
                        <a:spcBef>
                          <a:spcPts val="0"/>
                        </a:spcBef>
                        <a:spcAft>
                          <a:spcPts val="0"/>
                        </a:spcAft>
                      </a:pPr>
                      <a:r>
                        <a:rPr lang="en-US" sz="2000" dirty="0">
                          <a:effectLst/>
                        </a:rPr>
                        <a:t> </a:t>
                      </a:r>
                    </a:p>
                    <a:p>
                      <a:pPr marL="0" marR="0" algn="ctr">
                        <a:lnSpc>
                          <a:spcPct val="107000"/>
                        </a:lnSpc>
                        <a:spcBef>
                          <a:spcPts val="0"/>
                        </a:spcBef>
                        <a:spcAft>
                          <a:spcPts val="0"/>
                        </a:spcAft>
                      </a:pPr>
                      <a:r>
                        <a:rPr lang="en-US" sz="2000" dirty="0">
                          <a:effectLst/>
                        </a:rPr>
                        <a:t>Financial CBA Analysis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tc>
                <a:tc>
                  <a:txBody>
                    <a:bodyPr/>
                    <a:lstStyle/>
                    <a:p>
                      <a:pPr marL="0" marR="0" algn="ctr">
                        <a:lnSpc>
                          <a:spcPct val="107000"/>
                        </a:lnSpc>
                        <a:spcBef>
                          <a:spcPts val="0"/>
                        </a:spcBef>
                        <a:spcAft>
                          <a:spcPts val="0"/>
                        </a:spcAft>
                      </a:pPr>
                      <a:r>
                        <a:rPr lang="en-US" sz="2000">
                          <a:effectLst/>
                        </a:rPr>
                        <a:t> </a:t>
                      </a:r>
                    </a:p>
                    <a:p>
                      <a:pPr marL="0" marR="0" algn="ctr">
                        <a:lnSpc>
                          <a:spcPct val="107000"/>
                        </a:lnSpc>
                        <a:spcBef>
                          <a:spcPts val="0"/>
                        </a:spcBef>
                        <a:spcAft>
                          <a:spcPts val="0"/>
                        </a:spcAft>
                      </a:pPr>
                      <a:r>
                        <a:rPr lang="en-US" sz="2000">
                          <a:effectLst/>
                        </a:rPr>
                        <a:t>Economic CBA Analysis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tc>
                <a:extLst>
                  <a:ext uri="{0D108BD9-81ED-4DB2-BD59-A6C34878D82A}">
                    <a16:rowId xmlns:a16="http://schemas.microsoft.com/office/drawing/2014/main" val="1203250475"/>
                  </a:ext>
                </a:extLst>
              </a:tr>
              <a:tr h="1365467">
                <a:tc>
                  <a:txBody>
                    <a:bodyPr/>
                    <a:lstStyle/>
                    <a:p>
                      <a:pPr marL="0" marR="0" algn="ctr">
                        <a:lnSpc>
                          <a:spcPct val="107000"/>
                        </a:lnSpc>
                        <a:spcBef>
                          <a:spcPts val="0"/>
                        </a:spcBef>
                        <a:spcAft>
                          <a:spcPts val="0"/>
                        </a:spcAft>
                      </a:pPr>
                      <a:r>
                        <a:rPr lang="en-US" sz="2000" dirty="0">
                          <a:effectLst/>
                        </a:rPr>
                        <a:t>Taxes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tc>
                <a:tc>
                  <a:txBody>
                    <a:bodyPr/>
                    <a:lstStyle/>
                    <a:p>
                      <a:pPr marL="0" marR="0">
                        <a:lnSpc>
                          <a:spcPct val="107000"/>
                        </a:lnSpc>
                        <a:spcBef>
                          <a:spcPts val="0"/>
                        </a:spcBef>
                        <a:spcAft>
                          <a:spcPts val="0"/>
                        </a:spcAft>
                      </a:pPr>
                      <a:r>
                        <a:rPr lang="en-US" sz="2000" dirty="0">
                          <a:effectLst/>
                        </a:rPr>
                        <a:t> Cost to the firm or individual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tc>
                <a:tc>
                  <a:txBody>
                    <a:bodyPr/>
                    <a:lstStyle/>
                    <a:p>
                      <a:pPr marL="0" marR="0">
                        <a:lnSpc>
                          <a:spcPct val="107000"/>
                        </a:lnSpc>
                        <a:spcBef>
                          <a:spcPts val="0"/>
                        </a:spcBef>
                        <a:spcAft>
                          <a:spcPts val="0"/>
                        </a:spcAft>
                      </a:pPr>
                      <a:r>
                        <a:rPr lang="en-US" sz="2000">
                          <a:effectLst/>
                        </a:rPr>
                        <a:t>Typically treated as a transfer payment  (cost to consumer offset by benefit to government); may be administrative costs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tc>
                <a:extLst>
                  <a:ext uri="{0D108BD9-81ED-4DB2-BD59-A6C34878D82A}">
                    <a16:rowId xmlns:a16="http://schemas.microsoft.com/office/drawing/2014/main" val="1267055372"/>
                  </a:ext>
                </a:extLst>
              </a:tr>
              <a:tr h="1019657">
                <a:tc>
                  <a:txBody>
                    <a:bodyPr/>
                    <a:lstStyle/>
                    <a:p>
                      <a:pPr marL="0" marR="0" algn="ctr">
                        <a:lnSpc>
                          <a:spcPct val="107000"/>
                        </a:lnSpc>
                        <a:spcBef>
                          <a:spcPts val="0"/>
                        </a:spcBef>
                        <a:spcAft>
                          <a:spcPts val="0"/>
                        </a:spcAft>
                      </a:pPr>
                      <a:r>
                        <a:rPr lang="en-US" sz="2000">
                          <a:effectLst/>
                        </a:rPr>
                        <a:t>Subsidies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tc>
                <a:tc>
                  <a:txBody>
                    <a:bodyPr/>
                    <a:lstStyle/>
                    <a:p>
                      <a:pPr marL="0" marR="0">
                        <a:lnSpc>
                          <a:spcPct val="107000"/>
                        </a:lnSpc>
                        <a:spcBef>
                          <a:spcPts val="0"/>
                        </a:spcBef>
                        <a:spcAft>
                          <a:spcPts val="0"/>
                        </a:spcAft>
                      </a:pPr>
                      <a:r>
                        <a:rPr lang="en-US" sz="2000" dirty="0">
                          <a:effectLst/>
                        </a:rPr>
                        <a:t> Revenue to the firm or individual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tc>
                <a:tc>
                  <a:txBody>
                    <a:bodyPr/>
                    <a:lstStyle/>
                    <a:p>
                      <a:pPr marL="0" marR="0">
                        <a:lnSpc>
                          <a:spcPct val="107000"/>
                        </a:lnSpc>
                        <a:spcBef>
                          <a:spcPts val="0"/>
                        </a:spcBef>
                        <a:spcAft>
                          <a:spcPts val="0"/>
                        </a:spcAft>
                      </a:pPr>
                      <a:r>
                        <a:rPr lang="en-US" sz="2000" dirty="0">
                          <a:effectLst/>
                        </a:rPr>
                        <a:t>Transfer payment: benefit to producers &amp; consumers offset by cost to taxpayers.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tc>
                <a:extLst>
                  <a:ext uri="{0D108BD9-81ED-4DB2-BD59-A6C34878D82A}">
                    <a16:rowId xmlns:a16="http://schemas.microsoft.com/office/drawing/2014/main" val="3889361463"/>
                  </a:ext>
                </a:extLst>
              </a:tr>
              <a:tr h="673846">
                <a:tc>
                  <a:txBody>
                    <a:bodyPr/>
                    <a:lstStyle/>
                    <a:p>
                      <a:pPr marL="0" marR="0" algn="ctr">
                        <a:lnSpc>
                          <a:spcPct val="107000"/>
                        </a:lnSpc>
                        <a:spcBef>
                          <a:spcPts val="0"/>
                        </a:spcBef>
                        <a:spcAft>
                          <a:spcPts val="0"/>
                        </a:spcAft>
                      </a:pPr>
                      <a:r>
                        <a:rPr lang="en-US" sz="2000">
                          <a:effectLst/>
                        </a:rPr>
                        <a:t>Discount rate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tc>
                <a:tc>
                  <a:txBody>
                    <a:bodyPr/>
                    <a:lstStyle/>
                    <a:p>
                      <a:pPr marL="0" marR="0">
                        <a:lnSpc>
                          <a:spcPct val="107000"/>
                        </a:lnSpc>
                        <a:spcBef>
                          <a:spcPts val="0"/>
                        </a:spcBef>
                        <a:spcAft>
                          <a:spcPts val="0"/>
                        </a:spcAft>
                      </a:pPr>
                      <a:r>
                        <a:rPr lang="en-US" sz="2000" dirty="0">
                          <a:effectLst/>
                        </a:rPr>
                        <a:t> Private opportunity cost of capital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tc>
                <a:tc>
                  <a:txBody>
                    <a:bodyPr/>
                    <a:lstStyle/>
                    <a:p>
                      <a:pPr marL="0" marR="0">
                        <a:lnSpc>
                          <a:spcPct val="107000"/>
                        </a:lnSpc>
                        <a:spcBef>
                          <a:spcPts val="0"/>
                        </a:spcBef>
                        <a:spcAft>
                          <a:spcPts val="0"/>
                        </a:spcAft>
                      </a:pPr>
                      <a:r>
                        <a:rPr lang="en-US" sz="2000">
                          <a:effectLst/>
                        </a:rPr>
                        <a:t>Social Discount Rate (assigned by the agency)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tc>
                <a:extLst>
                  <a:ext uri="{0D108BD9-81ED-4DB2-BD59-A6C34878D82A}">
                    <a16:rowId xmlns:a16="http://schemas.microsoft.com/office/drawing/2014/main" val="3080074246"/>
                  </a:ext>
                </a:extLst>
              </a:tr>
              <a:tr h="1019657">
                <a:tc>
                  <a:txBody>
                    <a:bodyPr/>
                    <a:lstStyle/>
                    <a:p>
                      <a:pPr marL="0" marR="0" algn="ctr">
                        <a:lnSpc>
                          <a:spcPct val="107000"/>
                        </a:lnSpc>
                        <a:spcBef>
                          <a:spcPts val="0"/>
                        </a:spcBef>
                        <a:spcAft>
                          <a:spcPts val="0"/>
                        </a:spcAft>
                      </a:pPr>
                      <a:r>
                        <a:rPr lang="en-US" sz="2000" dirty="0">
                          <a:effectLst/>
                        </a:rPr>
                        <a:t>Distribution of Benefits (Equity)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tc>
                <a:tc>
                  <a:txBody>
                    <a:bodyPr/>
                    <a:lstStyle/>
                    <a:p>
                      <a:pPr marL="0" marR="0">
                        <a:lnSpc>
                          <a:spcPct val="107000"/>
                        </a:lnSpc>
                        <a:spcBef>
                          <a:spcPts val="0"/>
                        </a:spcBef>
                        <a:spcAft>
                          <a:spcPts val="0"/>
                        </a:spcAft>
                      </a:pPr>
                      <a:r>
                        <a:rPr lang="en-US" sz="2000" dirty="0">
                          <a:effectLst/>
                        </a:rPr>
                        <a:t> Not an issue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tc>
                <a:tc>
                  <a:txBody>
                    <a:bodyPr/>
                    <a:lstStyle/>
                    <a:p>
                      <a:pPr marL="0" marR="0">
                        <a:lnSpc>
                          <a:spcPct val="107000"/>
                        </a:lnSpc>
                        <a:spcBef>
                          <a:spcPts val="0"/>
                        </a:spcBef>
                        <a:spcAft>
                          <a:spcPts val="0"/>
                        </a:spcAft>
                      </a:pPr>
                      <a:r>
                        <a:rPr lang="en-US" sz="2000" dirty="0">
                          <a:effectLst/>
                        </a:rPr>
                        <a:t>Not a principal concern of CBA, but can be an issue for separate analysis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tc>
                <a:extLst>
                  <a:ext uri="{0D108BD9-81ED-4DB2-BD59-A6C34878D82A}">
                    <a16:rowId xmlns:a16="http://schemas.microsoft.com/office/drawing/2014/main" val="1643022407"/>
                  </a:ext>
                </a:extLst>
              </a:tr>
            </a:tbl>
          </a:graphicData>
        </a:graphic>
      </p:graphicFrame>
    </p:spTree>
    <p:extLst>
      <p:ext uri="{BB962C8B-B14F-4D97-AF65-F5344CB8AC3E}">
        <p14:creationId xmlns:p14="http://schemas.microsoft.com/office/powerpoint/2010/main" val="31875313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79</a:t>
            </a:fld>
            <a:endParaRPr lang="en-US"/>
          </a:p>
        </p:txBody>
      </p:sp>
      <p:sp>
        <p:nvSpPr>
          <p:cNvPr id="6" name="Rectangle 5"/>
          <p:cNvSpPr/>
          <p:nvPr/>
        </p:nvSpPr>
        <p:spPr>
          <a:xfrm>
            <a:off x="594409" y="825865"/>
            <a:ext cx="10522040" cy="4585871"/>
          </a:xfrm>
          <a:prstGeom prst="rect">
            <a:avLst/>
          </a:prstGeom>
        </p:spPr>
        <p:txBody>
          <a:bodyPr wrap="square">
            <a:spAutoFit/>
          </a:bodyPr>
          <a:lstStyle/>
          <a:p>
            <a:pPr>
              <a:spcBef>
                <a:spcPts val="1200"/>
              </a:spcBef>
            </a:pPr>
            <a:r>
              <a:rPr lang="en-US" sz="3200" b="1" dirty="0" smtClean="0">
                <a:latin typeface="Century Gothic" panose="020B0502020202020204" pitchFamily="34" charset="0"/>
              </a:rPr>
              <a:t>7.3</a:t>
            </a:r>
            <a:r>
              <a:rPr lang="en-US" sz="3200" b="1" dirty="0">
                <a:latin typeface="Century Gothic" panose="020B0502020202020204" pitchFamily="34" charset="0"/>
              </a:rPr>
              <a:t>	Financial versus Economic prices (supply and </a:t>
            </a:r>
            <a:r>
              <a:rPr lang="en-US" sz="3200" b="1" dirty="0" smtClean="0">
                <a:latin typeface="Century Gothic" panose="020B0502020202020204" pitchFamily="34" charset="0"/>
              </a:rPr>
              <a:t>	demand </a:t>
            </a:r>
            <a:r>
              <a:rPr lang="en-US" sz="3200" b="1" dirty="0">
                <a:latin typeface="Century Gothic" panose="020B0502020202020204" pitchFamily="34" charset="0"/>
              </a:rPr>
              <a:t>	prices)</a:t>
            </a:r>
          </a:p>
          <a:p>
            <a:pPr marL="742950" lvl="1" indent="-285750">
              <a:spcBef>
                <a:spcPts val="1200"/>
              </a:spcBef>
              <a:buFont typeface="Wingdings" pitchFamily="2" charset="2"/>
              <a:buChar char="ü"/>
            </a:pPr>
            <a:r>
              <a:rPr lang="en-US" sz="2800" dirty="0">
                <a:latin typeface="Century Gothic" panose="020B0502020202020204" pitchFamily="34" charset="0"/>
              </a:rPr>
              <a:t>Costs in economic analysis are valued as </a:t>
            </a:r>
          </a:p>
          <a:p>
            <a:pPr marL="914400" lvl="1" indent="-457200">
              <a:spcBef>
                <a:spcPts val="1200"/>
              </a:spcBef>
              <a:buFont typeface="Arial" panose="020B0604020202020204" pitchFamily="34" charset="0"/>
              <a:buChar char="•"/>
            </a:pPr>
            <a:r>
              <a:rPr lang="en-US" sz="2800" dirty="0">
                <a:latin typeface="Century Gothic" panose="020B0502020202020204" pitchFamily="34" charset="0"/>
              </a:rPr>
              <a:t>opportunity cost</a:t>
            </a:r>
          </a:p>
          <a:p>
            <a:pPr marL="914400" lvl="1" indent="-457200">
              <a:spcBef>
                <a:spcPts val="1200"/>
              </a:spcBef>
              <a:buFont typeface="Arial" panose="020B0604020202020204" pitchFamily="34" charset="0"/>
              <a:buChar char="•"/>
            </a:pPr>
            <a:r>
              <a:rPr lang="en-US" sz="2800" dirty="0">
                <a:latin typeface="Century Gothic" panose="020B0502020202020204" pitchFamily="34" charset="0"/>
              </a:rPr>
              <a:t>welfare Losses</a:t>
            </a:r>
          </a:p>
          <a:p>
            <a:pPr marL="742950" lvl="1" indent="-285750">
              <a:spcBef>
                <a:spcPts val="1200"/>
              </a:spcBef>
              <a:buFont typeface="Wingdings" pitchFamily="2" charset="2"/>
              <a:buChar char="ü"/>
            </a:pPr>
            <a:r>
              <a:rPr lang="en-US" sz="2800" dirty="0">
                <a:latin typeface="Century Gothic" panose="020B0502020202020204" pitchFamily="34" charset="0"/>
              </a:rPr>
              <a:t>Benefits on the other hand are valued as</a:t>
            </a:r>
          </a:p>
          <a:p>
            <a:pPr marL="914400" lvl="1" indent="-457200">
              <a:spcBef>
                <a:spcPts val="1200"/>
              </a:spcBef>
              <a:buFont typeface="Arial" panose="020B0604020202020204" pitchFamily="34" charset="0"/>
              <a:buChar char="•"/>
            </a:pPr>
            <a:r>
              <a:rPr lang="en-US" sz="2800" dirty="0">
                <a:latin typeface="Century Gothic" panose="020B0502020202020204" pitchFamily="34" charset="0"/>
              </a:rPr>
              <a:t>welfare gains</a:t>
            </a:r>
          </a:p>
          <a:p>
            <a:pPr marL="914400" lvl="1" indent="-457200">
              <a:spcBef>
                <a:spcPts val="1200"/>
              </a:spcBef>
              <a:buFont typeface="Arial" panose="020B0604020202020204" pitchFamily="34" charset="0"/>
              <a:buChar char="•"/>
            </a:pPr>
            <a:r>
              <a:rPr lang="en-US" sz="2800" dirty="0">
                <a:latin typeface="Century Gothic" panose="020B0502020202020204" pitchFamily="34" charset="0"/>
              </a:rPr>
              <a:t>resource savings</a:t>
            </a:r>
          </a:p>
        </p:txBody>
      </p:sp>
    </p:spTree>
    <p:extLst>
      <p:ext uri="{BB962C8B-B14F-4D97-AF65-F5344CB8AC3E}">
        <p14:creationId xmlns:p14="http://schemas.microsoft.com/office/powerpoint/2010/main" val="2499136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896" y="1729524"/>
            <a:ext cx="11016343" cy="4044260"/>
          </a:xfrm>
        </p:spPr>
        <p:txBody>
          <a:bodyPr>
            <a:normAutofit/>
          </a:bodyPr>
          <a:lstStyle/>
          <a:p>
            <a:pPr>
              <a:spcBef>
                <a:spcPts val="2400"/>
              </a:spcBef>
              <a:buFont typeface="Wingdings" panose="05000000000000000000" pitchFamily="2" charset="2"/>
              <a:buChar char="ü"/>
            </a:pPr>
            <a:r>
              <a:rPr lang="en-GB" sz="3200" dirty="0"/>
              <a:t>CBA is applicable to agricultural policies, programmes, projects, regulations, and other government interventions (Boardman </a:t>
            </a:r>
            <a:r>
              <a:rPr lang="en-GB" sz="3200" i="1" dirty="0"/>
              <a:t>et al.,</a:t>
            </a:r>
            <a:r>
              <a:rPr lang="en-GB" sz="3200" dirty="0"/>
              <a:t> 2018</a:t>
            </a:r>
            <a:r>
              <a:rPr lang="en-GB" sz="3200" dirty="0" smtClean="0"/>
              <a:t>)</a:t>
            </a:r>
            <a:endParaRPr lang="en-GB" sz="3200" dirty="0"/>
          </a:p>
          <a:p>
            <a:pPr>
              <a:spcBef>
                <a:spcPts val="3000"/>
              </a:spcBef>
              <a:buFont typeface="Wingdings" panose="05000000000000000000" pitchFamily="2" charset="2"/>
              <a:buChar char="ü"/>
            </a:pPr>
            <a:r>
              <a:rPr lang="en-GB" sz="3200" dirty="0"/>
              <a:t> It is also being deployed for market and non-market valuations of benefits and </a:t>
            </a:r>
            <a:r>
              <a:rPr lang="en-GB" sz="3200" dirty="0" smtClean="0"/>
              <a:t>costs</a:t>
            </a:r>
            <a:r>
              <a:rPr lang="en-GB" sz="3200" dirty="0"/>
              <a:t>	</a:t>
            </a:r>
            <a:endParaRPr lang="en-US" sz="3200" dirty="0"/>
          </a:p>
        </p:txBody>
      </p:sp>
      <p:sp>
        <p:nvSpPr>
          <p:cNvPr id="4" name="Date Placeholder 3"/>
          <p:cNvSpPr>
            <a:spLocks noGrp="1"/>
          </p:cNvSpPr>
          <p:nvPr>
            <p:ph type="dt" sz="half" idx="10"/>
          </p:nvPr>
        </p:nvSpPr>
        <p:spPr/>
        <p:txBody>
          <a:bodyPr/>
          <a:lstStyle/>
          <a:p>
            <a:fld id="{EC03C727-CC19-44A6-A5EC-DEBC2C7186AB}" type="datetime1">
              <a:rPr lang="en-US" smtClean="0"/>
              <a:t>12/24/2022</a:t>
            </a:fld>
            <a:endParaRPr lang="en-US" dirty="0"/>
          </a:p>
        </p:txBody>
      </p:sp>
      <p:sp>
        <p:nvSpPr>
          <p:cNvPr id="5" name="Slide Number Placeholder 4"/>
          <p:cNvSpPr>
            <a:spLocks noGrp="1"/>
          </p:cNvSpPr>
          <p:nvPr>
            <p:ph type="sldNum" sz="quarter" idx="12"/>
          </p:nvPr>
        </p:nvSpPr>
        <p:spPr/>
        <p:txBody>
          <a:bodyPr/>
          <a:lstStyle/>
          <a:p>
            <a:fld id="{95E11320-7313-4A05-9E87-C3F6FA9FA174}" type="slidenum">
              <a:rPr lang="en-US" smtClean="0"/>
              <a:t>8</a:t>
            </a:fld>
            <a:endParaRPr lang="en-US" dirty="0"/>
          </a:p>
        </p:txBody>
      </p:sp>
      <p:sp>
        <p:nvSpPr>
          <p:cNvPr id="2" name="Title 1"/>
          <p:cNvSpPr>
            <a:spLocks noGrp="1"/>
          </p:cNvSpPr>
          <p:nvPr>
            <p:ph type="title"/>
          </p:nvPr>
        </p:nvSpPr>
        <p:spPr/>
        <p:txBody>
          <a:bodyPr>
            <a:normAutofit/>
          </a:bodyPr>
          <a:lstStyle/>
          <a:p>
            <a:r>
              <a:rPr lang="en-US" b="1" dirty="0"/>
              <a:t>1.3 Scope of CBA</a:t>
            </a:r>
          </a:p>
        </p:txBody>
      </p:sp>
    </p:spTree>
    <p:extLst>
      <p:ext uri="{BB962C8B-B14F-4D97-AF65-F5344CB8AC3E}">
        <p14:creationId xmlns:p14="http://schemas.microsoft.com/office/powerpoint/2010/main" val="35429934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80</a:t>
            </a:fld>
            <a:endParaRPr lang="en-US"/>
          </a:p>
        </p:txBody>
      </p:sp>
      <p:sp>
        <p:nvSpPr>
          <p:cNvPr id="6" name="Rectangle 5"/>
          <p:cNvSpPr/>
          <p:nvPr/>
        </p:nvSpPr>
        <p:spPr>
          <a:xfrm>
            <a:off x="628628" y="593132"/>
            <a:ext cx="10901068" cy="4801314"/>
          </a:xfrm>
          <a:prstGeom prst="rect">
            <a:avLst/>
          </a:prstGeom>
        </p:spPr>
        <p:txBody>
          <a:bodyPr wrap="square">
            <a:spAutoFit/>
          </a:bodyPr>
          <a:lstStyle/>
          <a:p>
            <a:pPr algn="just"/>
            <a:r>
              <a:rPr lang="en-US" sz="3200" b="1" dirty="0" smtClean="0">
                <a:latin typeface="Century Gothic" panose="020B0502020202020204" pitchFamily="34" charset="0"/>
              </a:rPr>
              <a:t>7.4 </a:t>
            </a:r>
            <a:r>
              <a:rPr lang="en-US" sz="3200" b="1" dirty="0">
                <a:latin typeface="Century Gothic" panose="020B0502020202020204" pitchFamily="34" charset="0"/>
              </a:rPr>
              <a:t>Conversion of financial to economic benefits/costs</a:t>
            </a:r>
          </a:p>
          <a:p>
            <a:pPr marL="342900" indent="-342900">
              <a:spcBef>
                <a:spcPts val="1200"/>
              </a:spcBef>
              <a:buFont typeface="Wingdings" panose="05000000000000000000" pitchFamily="2" charset="2"/>
              <a:buChar char="ü"/>
            </a:pPr>
            <a:r>
              <a:rPr lang="en-US" sz="2800" dirty="0">
                <a:latin typeface="Century Gothic" panose="020B0502020202020204" pitchFamily="34" charset="0"/>
              </a:rPr>
              <a:t>Financial prices of costs and benefits must be adjusted to allow for: </a:t>
            </a:r>
          </a:p>
          <a:p>
            <a:pPr marL="914400" lvl="1" indent="-457200">
              <a:spcBef>
                <a:spcPts val="1200"/>
              </a:spcBef>
              <a:buFont typeface="Wingdings" panose="05000000000000000000" pitchFamily="2" charset="2"/>
              <a:buChar char="§"/>
            </a:pPr>
            <a:r>
              <a:rPr lang="en-US" sz="2800" dirty="0">
                <a:latin typeface="Century Gothic" panose="020B0502020202020204" pitchFamily="34" charset="0"/>
              </a:rPr>
              <a:t>effects of government intervention ( such as taxes, subsidies, controls, and quotas);</a:t>
            </a:r>
          </a:p>
          <a:p>
            <a:pPr marL="914400" lvl="1" indent="-457200">
              <a:spcBef>
                <a:spcPts val="1200"/>
              </a:spcBef>
              <a:buFont typeface="Wingdings" panose="05000000000000000000" pitchFamily="2" charset="2"/>
              <a:buChar char="§"/>
            </a:pPr>
            <a:r>
              <a:rPr lang="en-US" sz="2800" dirty="0">
                <a:latin typeface="Century Gothic" panose="020B0502020202020204" pitchFamily="34" charset="0"/>
              </a:rPr>
              <a:t>opportunity costs of resource use;</a:t>
            </a:r>
          </a:p>
          <a:p>
            <a:pPr marL="914400" lvl="1" indent="-457200">
              <a:spcBef>
                <a:spcPts val="1200"/>
              </a:spcBef>
              <a:buFont typeface="Wingdings" panose="05000000000000000000" pitchFamily="2" charset="2"/>
              <a:buChar char="§"/>
            </a:pPr>
            <a:r>
              <a:rPr lang="en-US" sz="2800" dirty="0">
                <a:latin typeface="Century Gothic" panose="020B0502020202020204" pitchFamily="34" charset="0"/>
              </a:rPr>
              <a:t>market distortions (trade taxes and controls, labour market distortions); and</a:t>
            </a:r>
          </a:p>
          <a:p>
            <a:pPr marL="914400" lvl="1" indent="-457200">
              <a:spcBef>
                <a:spcPts val="1200"/>
              </a:spcBef>
              <a:buFont typeface="Wingdings" panose="05000000000000000000" pitchFamily="2" charset="2"/>
              <a:buChar char="§"/>
            </a:pPr>
            <a:r>
              <a:rPr lang="en-US" sz="2800" dirty="0">
                <a:latin typeface="Century Gothic" panose="020B0502020202020204" pitchFamily="34" charset="0"/>
              </a:rPr>
              <a:t>externalities (mostly environmental)</a:t>
            </a:r>
          </a:p>
        </p:txBody>
      </p:sp>
    </p:spTree>
    <p:extLst>
      <p:ext uri="{BB962C8B-B14F-4D97-AF65-F5344CB8AC3E}">
        <p14:creationId xmlns:p14="http://schemas.microsoft.com/office/powerpoint/2010/main" val="9325407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To convert financial to economic prices of goods and services,</a:t>
            </a:r>
          </a:p>
          <a:p>
            <a:pPr marL="109728" indent="0">
              <a:buNone/>
            </a:pPr>
            <a:r>
              <a:rPr lang="en-US" dirty="0" smtClean="0"/>
              <a:t>The first step is to group all goods and services into tradable and non-tradable. </a:t>
            </a:r>
          </a:p>
          <a:p>
            <a:pPr marL="109728" indent="0">
              <a:buNone/>
            </a:pPr>
            <a:r>
              <a:rPr lang="en-US" dirty="0" smtClean="0"/>
              <a:t>				</a:t>
            </a:r>
            <a:r>
              <a:rPr lang="en-US" b="1" dirty="0" smtClean="0"/>
              <a:t>Goods/Commodities</a:t>
            </a:r>
          </a:p>
          <a:p>
            <a:pPr marL="109728" indent="0">
              <a:buNone/>
            </a:pPr>
            <a:endParaRPr lang="en-US" b="1" dirty="0"/>
          </a:p>
          <a:p>
            <a:pPr marL="109728" indent="0">
              <a:buNone/>
            </a:pPr>
            <a:endParaRPr lang="en-US" b="1" dirty="0" smtClean="0"/>
          </a:p>
          <a:p>
            <a:pPr marL="109728" indent="0">
              <a:buNone/>
            </a:pPr>
            <a:r>
              <a:rPr lang="en-US" b="1" dirty="0" smtClean="0"/>
              <a:t>Costs(Inputs)					Benefits (Outputs)</a:t>
            </a:r>
          </a:p>
          <a:p>
            <a:pPr marL="109728" indent="0">
              <a:buNone/>
            </a:pPr>
            <a:r>
              <a:rPr lang="en-US" dirty="0" smtClean="0"/>
              <a:t>Tradable Inputs					Tradable</a:t>
            </a:r>
          </a:p>
          <a:p>
            <a:pPr marL="109728" indent="0">
              <a:buNone/>
            </a:pPr>
            <a:r>
              <a:rPr lang="en-US" dirty="0" smtClean="0"/>
              <a:t>Non-tradable</a:t>
            </a:r>
            <a:r>
              <a:rPr lang="en-US" dirty="0" smtClean="0">
                <a:solidFill>
                  <a:prstClr val="black"/>
                </a:solidFill>
              </a:rPr>
              <a:t> (domestic factors)		Non-tradable</a:t>
            </a:r>
          </a:p>
          <a:p>
            <a:pPr marL="109728" indent="0">
              <a:buNone/>
            </a:pPr>
            <a:r>
              <a:rPr lang="en-US" dirty="0"/>
              <a:t>Transfers						</a:t>
            </a:r>
            <a:r>
              <a:rPr lang="en-US" dirty="0" smtClean="0"/>
              <a:t>Transfers</a:t>
            </a:r>
            <a:endParaRPr lang="en-US" dirty="0"/>
          </a:p>
          <a:p>
            <a:pPr marL="109728" indent="0">
              <a:buNone/>
            </a:pPr>
            <a:r>
              <a:rPr lang="en-US" dirty="0" smtClean="0"/>
              <a:t>Tradable + Non-tradable			Tradable + Non-tradable</a:t>
            </a:r>
            <a:endParaRPr lang="en-US" dirty="0"/>
          </a:p>
        </p:txBody>
      </p:sp>
      <p:sp>
        <p:nvSpPr>
          <p:cNvPr id="3" name="Title 2"/>
          <p:cNvSpPr>
            <a:spLocks noGrp="1"/>
          </p:cNvSpPr>
          <p:nvPr>
            <p:ph type="title"/>
          </p:nvPr>
        </p:nvSpPr>
        <p:spPr/>
        <p:txBody>
          <a:bodyPr/>
          <a:lstStyle/>
          <a:p>
            <a:pPr lvl="0">
              <a:spcBef>
                <a:spcPts val="0"/>
              </a:spcBef>
            </a:pPr>
            <a:r>
              <a:rPr lang="en-US" sz="3200" dirty="0">
                <a:solidFill>
                  <a:prstClr val="black"/>
                </a:solidFill>
                <a:effectLst/>
                <a:ea typeface="+mn-ea"/>
                <a:cs typeface="+mn-cs"/>
              </a:rPr>
              <a:t>7.4 Conversion of financial to economic </a:t>
            </a:r>
            <a:r>
              <a:rPr lang="en-US" sz="3200" dirty="0" smtClean="0">
                <a:solidFill>
                  <a:prstClr val="black"/>
                </a:solidFill>
                <a:effectLst/>
                <a:ea typeface="+mn-ea"/>
                <a:cs typeface="+mn-cs"/>
              </a:rPr>
              <a:t>prices</a:t>
            </a:r>
            <a:endParaRPr lang="en-US" sz="3200" dirty="0">
              <a:solidFill>
                <a:prstClr val="black"/>
              </a:solidFill>
              <a:effectLst/>
              <a:ea typeface="+mn-ea"/>
              <a:cs typeface="+mn-cs"/>
            </a:endParaRPr>
          </a:p>
        </p:txBody>
      </p:sp>
      <p:cxnSp>
        <p:nvCxnSpPr>
          <p:cNvPr id="7" name="Straight Arrow Connector 6"/>
          <p:cNvCxnSpPr/>
          <p:nvPr/>
        </p:nvCxnSpPr>
        <p:spPr>
          <a:xfrm>
            <a:off x="5839097" y="3161211"/>
            <a:ext cx="13064" cy="222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037806" y="3383280"/>
            <a:ext cx="68449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037806" y="3383280"/>
            <a:ext cx="0" cy="391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882743" y="3383280"/>
            <a:ext cx="13063" cy="361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938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82</a:t>
            </a:fld>
            <a:endParaRPr lang="en-US"/>
          </a:p>
        </p:txBody>
      </p:sp>
      <mc:AlternateContent xmlns:mc="http://schemas.openxmlformats.org/markup-compatibility/2006" xmlns:a14="http://schemas.microsoft.com/office/drawing/2010/main">
        <mc:Choice Requires="a14">
          <p:sp>
            <p:nvSpPr>
              <p:cNvPr id="6" name="Rectangle 5"/>
              <p:cNvSpPr/>
              <p:nvPr/>
            </p:nvSpPr>
            <p:spPr>
              <a:xfrm>
                <a:off x="418011" y="365760"/>
                <a:ext cx="11599365" cy="5173660"/>
              </a:xfrm>
              <a:prstGeom prst="rect">
                <a:avLst/>
              </a:prstGeom>
            </p:spPr>
            <p:txBody>
              <a:bodyPr wrap="square">
                <a:spAutoFit/>
              </a:bodyPr>
              <a:lstStyle/>
              <a:p>
                <a:pPr marL="47625" lvl="1" indent="-47625">
                  <a:spcBef>
                    <a:spcPts val="1200"/>
                  </a:spcBef>
                  <a:defRPr/>
                </a:pPr>
                <a:r>
                  <a:rPr lang="en-US" sz="2800" b="1" dirty="0">
                    <a:solidFill>
                      <a:prstClr val="black"/>
                    </a:solidFill>
                    <a:latin typeface="Century Gothic" panose="020B0502020202020204" pitchFamily="34" charset="0"/>
                    <a:ea typeface="+mj-ea"/>
                    <a:cs typeface="Arial" panose="020B0604020202020204" pitchFamily="34" charset="0"/>
                  </a:rPr>
                  <a:t>7.4 Conversion of financial to economic </a:t>
                </a:r>
                <a:r>
                  <a:rPr lang="en-US" sz="2800" b="1" dirty="0" smtClean="0">
                    <a:solidFill>
                      <a:prstClr val="black"/>
                    </a:solidFill>
                    <a:latin typeface="Century Gothic" panose="020B0502020202020204" pitchFamily="34" charset="0"/>
                    <a:ea typeface="+mj-ea"/>
                    <a:cs typeface="Arial" panose="020B0604020202020204" pitchFamily="34" charset="0"/>
                  </a:rPr>
                  <a:t>prices (continues)</a:t>
                </a:r>
              </a:p>
              <a:p>
                <a:pPr marL="47625" lvl="1" indent="-47625">
                  <a:spcBef>
                    <a:spcPts val="1200"/>
                  </a:spcBef>
                  <a:defRPr/>
                </a:pPr>
                <a:r>
                  <a:rPr kumimoji="0" lang="en-US" sz="2700" b="0" i="0" u="none" strike="noStrike" kern="1200" cap="none" spc="0" normalizeH="0" baseline="0" noProof="0" dirty="0" smtClean="0">
                    <a:ln>
                      <a:noFill/>
                    </a:ln>
                    <a:solidFill>
                      <a:prstClr val="black"/>
                    </a:solidFill>
                    <a:effectLst/>
                    <a:uLnTx/>
                    <a:uFillTx/>
                    <a:latin typeface="Century Gothic" panose="020B0502020202020204" pitchFamily="34" charset="0"/>
                  </a:rPr>
                  <a:t>To </a:t>
                </a:r>
                <a:r>
                  <a:rPr kumimoji="0" lang="en-US" sz="2700" b="0" i="0" u="none" strike="noStrike" kern="1200" cap="none" spc="0" normalizeH="0" baseline="0" noProof="0" dirty="0">
                    <a:ln>
                      <a:noFill/>
                    </a:ln>
                    <a:solidFill>
                      <a:prstClr val="black"/>
                    </a:solidFill>
                    <a:effectLst/>
                    <a:uLnTx/>
                    <a:uFillTx/>
                    <a:latin typeface="Century Gothic" panose="020B0502020202020204" pitchFamily="34" charset="0"/>
                  </a:rPr>
                  <a:t>convert financial to economic prices, the following methods may be used</a:t>
                </a:r>
                <a:r>
                  <a:rPr kumimoji="0" lang="en-US" sz="2700" b="0" i="0" u="none" strike="noStrike" kern="1200" cap="none" spc="0" normalizeH="0" baseline="0" noProof="0" dirty="0" smtClean="0">
                    <a:ln>
                      <a:noFill/>
                    </a:ln>
                    <a:solidFill>
                      <a:prstClr val="black"/>
                    </a:solidFill>
                    <a:effectLst/>
                    <a:uLnTx/>
                    <a:uFillTx/>
                    <a:latin typeface="Century Gothic" panose="020B0502020202020204" pitchFamily="34" charset="0"/>
                  </a:rPr>
                  <a:t>:</a:t>
                </a:r>
              </a:p>
              <a:p>
                <a:pPr marL="47625" lvl="1" indent="-47625">
                  <a:spcBef>
                    <a:spcPts val="1200"/>
                  </a:spcBef>
                  <a:defRPr/>
                </a:pPr>
                <a:endParaRPr kumimoji="0" lang="en-US" sz="900" b="0" i="0" u="none" strike="noStrike" kern="1200" cap="none" spc="0" normalizeH="0" baseline="0" noProof="0" dirty="0" smtClean="0">
                  <a:ln>
                    <a:noFill/>
                  </a:ln>
                  <a:solidFill>
                    <a:prstClr val="black"/>
                  </a:solidFill>
                  <a:effectLst/>
                  <a:uLnTx/>
                  <a:uFillTx/>
                  <a:latin typeface="Century Gothic" panose="020B0502020202020204" pitchFamily="34" charset="0"/>
                </a:endParaRPr>
              </a:p>
              <a:p>
                <a:pPr marL="47625" lvl="1" indent="-47625">
                  <a:spcBef>
                    <a:spcPts val="1200"/>
                  </a:spcBef>
                  <a:defRPr/>
                </a:pPr>
                <a:endParaRPr kumimoji="0" lang="en-US" sz="900" b="0" i="0" u="none" strike="noStrike" kern="1200" cap="none" spc="0" normalizeH="0" baseline="0" noProof="0" dirty="0">
                  <a:ln>
                    <a:noFill/>
                  </a:ln>
                  <a:solidFill>
                    <a:prstClr val="black"/>
                  </a:solidFill>
                  <a:effectLst/>
                  <a:uLnTx/>
                  <a:uFillTx/>
                  <a:latin typeface="Century Gothic" panose="020B0502020202020204" pitchFamily="34" charset="0"/>
                </a:endParaRPr>
              </a:p>
              <a:p>
                <a:pPr lvl="0"/>
                <a:r>
                  <a:rPr lang="en-GB" sz="2700" b="1" dirty="0">
                    <a:latin typeface="Century Gothic" panose="020B0502020202020204" pitchFamily="34" charset="0"/>
                  </a:rPr>
                  <a:t>1. Shadow Pricing</a:t>
                </a:r>
                <a:endParaRPr lang="en-US" sz="2700" dirty="0">
                  <a:latin typeface="Century Gothic" panose="020B0502020202020204" pitchFamily="34" charset="0"/>
                </a:endParaRPr>
              </a:p>
              <a:p>
                <a:r>
                  <a:rPr lang="en-GB" sz="2700" dirty="0">
                    <a:latin typeface="Century Gothic" panose="020B0502020202020204" pitchFamily="34" charset="0"/>
                  </a:rPr>
                  <a:t>Conversion Factor (CF) is estimated using Equation </a:t>
                </a:r>
                <a:r>
                  <a:rPr lang="en-GB" sz="2700" dirty="0" smtClean="0">
                    <a:latin typeface="Century Gothic" panose="020B0502020202020204" pitchFamily="34" charset="0"/>
                  </a:rPr>
                  <a:t>16</a:t>
                </a:r>
                <a:endParaRPr lang="en-GB" sz="2700" dirty="0">
                  <a:latin typeface="Century Gothic" panose="020B0502020202020204" pitchFamily="34" charset="0"/>
                </a:endParaRPr>
              </a:p>
              <a:p>
                <a:endParaRPr lang="en-US" sz="2700" dirty="0">
                  <a:latin typeface="Century Gothic" panose="020B0502020202020204" pitchFamily="34" charset="0"/>
                </a:endParaRPr>
              </a:p>
              <a:p>
                <a:r>
                  <a:rPr lang="en-GB" sz="2700" dirty="0" smtClean="0">
                    <a:latin typeface="Century Gothic" panose="020B0502020202020204" pitchFamily="34" charset="0"/>
                  </a:rPr>
                  <a:t>	CF </a:t>
                </a:r>
                <a:r>
                  <a:rPr lang="en-GB" sz="2700" dirty="0">
                    <a:latin typeface="Century Gothic" panose="020B0502020202020204" pitchFamily="34" charset="0"/>
                  </a:rPr>
                  <a:t>= </a:t>
                </a:r>
                <a14:m>
                  <m:oMath xmlns:m="http://schemas.openxmlformats.org/officeDocument/2006/math">
                    <m:f>
                      <m:fPr>
                        <m:ctrlPr>
                          <a:rPr lang="en-US" sz="2700" i="1">
                            <a:latin typeface="Cambria Math" panose="02040503050406030204" pitchFamily="18" charset="0"/>
                          </a:rPr>
                        </m:ctrlPr>
                      </m:fPr>
                      <m:num>
                        <m:r>
                          <a:rPr lang="en-GB" sz="2700" i="1">
                            <a:latin typeface="Cambria Math" panose="02040503050406030204" pitchFamily="18" charset="0"/>
                          </a:rPr>
                          <m:t>𝐸𝑃</m:t>
                        </m:r>
                      </m:num>
                      <m:den>
                        <m:r>
                          <a:rPr lang="en-GB" sz="2700" i="1">
                            <a:latin typeface="Cambria Math" panose="02040503050406030204" pitchFamily="18" charset="0"/>
                          </a:rPr>
                          <m:t>𝐹𝑃</m:t>
                        </m:r>
                      </m:den>
                    </m:f>
                  </m:oMath>
                </a14:m>
                <a:r>
                  <a:rPr lang="en-GB" sz="2700" dirty="0">
                    <a:latin typeface="Century Gothic" panose="020B0502020202020204" pitchFamily="34" charset="0"/>
                  </a:rPr>
                  <a:t> 				                            (</a:t>
                </a:r>
                <a:r>
                  <a:rPr lang="en-GB" sz="2700" dirty="0" smtClean="0">
                    <a:latin typeface="Century Gothic" panose="020B0502020202020204" pitchFamily="34" charset="0"/>
                  </a:rPr>
                  <a:t>16)</a:t>
                </a:r>
                <a:endParaRPr lang="en-GB" sz="2700" dirty="0">
                  <a:latin typeface="Century Gothic" panose="020B0502020202020204" pitchFamily="34" charset="0"/>
                </a:endParaRPr>
              </a:p>
              <a:p>
                <a:endParaRPr lang="en-GB" sz="2700" dirty="0" smtClean="0">
                  <a:latin typeface="Century Gothic" panose="020B0502020202020204" pitchFamily="34" charset="0"/>
                </a:endParaRPr>
              </a:p>
              <a:p>
                <a:r>
                  <a:rPr lang="en-GB" sz="2700" dirty="0" smtClean="0">
                    <a:latin typeface="Century Gothic" panose="020B0502020202020204" pitchFamily="34" charset="0"/>
                  </a:rPr>
                  <a:t>Where</a:t>
                </a:r>
                <a:r>
                  <a:rPr lang="en-GB" sz="2700" dirty="0">
                    <a:latin typeface="Century Gothic" panose="020B0502020202020204" pitchFamily="34" charset="0"/>
                  </a:rPr>
                  <a:t>:  </a:t>
                </a:r>
                <a:r>
                  <a:rPr lang="en-GB" sz="2700" dirty="0" smtClean="0">
                    <a:latin typeface="Century Gothic" panose="020B0502020202020204" pitchFamily="34" charset="0"/>
                  </a:rPr>
                  <a:t>	EP=economic price,</a:t>
                </a:r>
              </a:p>
              <a:p>
                <a:r>
                  <a:rPr lang="en-GB" sz="2700" dirty="0">
                    <a:latin typeface="Century Gothic" panose="020B0502020202020204" pitchFamily="34" charset="0"/>
                  </a:rPr>
                  <a:t>	</a:t>
                </a:r>
                <a:r>
                  <a:rPr lang="en-GB" sz="2700" dirty="0" smtClean="0">
                    <a:latin typeface="Century Gothic" panose="020B0502020202020204" pitchFamily="34" charset="0"/>
                  </a:rPr>
                  <a:t>	FP</a:t>
                </a:r>
                <a:r>
                  <a:rPr lang="en-GB" sz="2700" dirty="0">
                    <a:latin typeface="Century Gothic" panose="020B0502020202020204" pitchFamily="34" charset="0"/>
                  </a:rPr>
                  <a:t>= financial price</a:t>
                </a:r>
                <a:endParaRPr lang="en-US" sz="2700" dirty="0">
                  <a:latin typeface="Century Gothic" panose="020B0502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18011" y="365760"/>
                <a:ext cx="11599365" cy="5173660"/>
              </a:xfrm>
              <a:prstGeom prst="rect">
                <a:avLst/>
              </a:prstGeom>
              <a:blipFill>
                <a:blip r:embed="rId2"/>
                <a:stretch>
                  <a:fillRect l="-1104" t="-1178" r="-946" b="-2002"/>
                </a:stretch>
              </a:blipFill>
            </p:spPr>
            <p:txBody>
              <a:bodyPr/>
              <a:lstStyle/>
              <a:p>
                <a:r>
                  <a:rPr lang="en-US">
                    <a:noFill/>
                  </a:rPr>
                  <a:t> </a:t>
                </a:r>
              </a:p>
            </p:txBody>
          </p:sp>
        </mc:Fallback>
      </mc:AlternateContent>
    </p:spTree>
    <p:extLst>
      <p:ext uri="{BB962C8B-B14F-4D97-AF65-F5344CB8AC3E}">
        <p14:creationId xmlns:p14="http://schemas.microsoft.com/office/powerpoint/2010/main" val="13121880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83</a:t>
            </a:fld>
            <a:endParaRPr lang="en-US"/>
          </a:p>
        </p:txBody>
      </p:sp>
      <mc:AlternateContent xmlns:mc="http://schemas.openxmlformats.org/markup-compatibility/2006" xmlns:a14="http://schemas.microsoft.com/office/drawing/2010/main">
        <mc:Choice Requires="a14">
          <p:sp>
            <p:nvSpPr>
              <p:cNvPr id="6" name="Rectangle 5"/>
              <p:cNvSpPr/>
              <p:nvPr/>
            </p:nvSpPr>
            <p:spPr>
              <a:xfrm>
                <a:off x="831184" y="637735"/>
                <a:ext cx="10431886" cy="6052811"/>
              </a:xfrm>
              <a:prstGeom prst="rect">
                <a:avLst/>
              </a:prstGeom>
            </p:spPr>
            <p:txBody>
              <a:bodyPr wrap="square">
                <a:spAutoFit/>
              </a:bodyPr>
              <a:lstStyle/>
              <a:p>
                <a:pPr lvl="0" algn="just">
                  <a:spcBef>
                    <a:spcPts val="1200"/>
                  </a:spcBef>
                </a:pPr>
                <a:r>
                  <a:rPr lang="en-GB" sz="2400" b="1" dirty="0" smtClean="0">
                    <a:latin typeface="Century Gothic" panose="020B0502020202020204" pitchFamily="34" charset="0"/>
                  </a:rPr>
                  <a:t>2. Foreign exchange premium</a:t>
                </a:r>
                <a:endParaRPr lang="en-US" sz="2400" dirty="0">
                  <a:latin typeface="Century Gothic" panose="020B0502020202020204" pitchFamily="34" charset="0"/>
                </a:endParaRPr>
              </a:p>
              <a:p>
                <a:pPr marL="342900" indent="-342900" algn="just">
                  <a:spcBef>
                    <a:spcPts val="1200"/>
                  </a:spcBef>
                  <a:buFont typeface="Wingdings" panose="05000000000000000000" pitchFamily="2" charset="2"/>
                  <a:buChar char="Ø"/>
                </a:pPr>
                <a:r>
                  <a:rPr lang="en-GB" sz="2400" dirty="0" smtClean="0">
                    <a:solidFill>
                      <a:schemeClr val="bg2">
                        <a:lumMod val="25000"/>
                      </a:schemeClr>
                    </a:solidFill>
                    <a:latin typeface="Century Gothic" panose="020B0502020202020204" pitchFamily="34" charset="0"/>
                  </a:rPr>
                  <a:t>Foreign exchange premium refers to the sum above the nominal foreign exchange</a:t>
                </a:r>
              </a:p>
              <a:p>
                <a:pPr marL="342900" indent="-342900" algn="just">
                  <a:spcBef>
                    <a:spcPts val="1200"/>
                  </a:spcBef>
                  <a:buFont typeface="Wingdings" panose="05000000000000000000" pitchFamily="2" charset="2"/>
                  <a:buChar char="Ø"/>
                </a:pPr>
                <a:r>
                  <a:rPr lang="en-GB" sz="2400" dirty="0" smtClean="0">
                    <a:latin typeface="Century Gothic" panose="020B0502020202020204" pitchFamily="34" charset="0"/>
                  </a:rPr>
                  <a:t>To </a:t>
                </a:r>
                <a:r>
                  <a:rPr lang="en-GB" sz="2400" dirty="0">
                    <a:latin typeface="Century Gothic" panose="020B0502020202020204" pitchFamily="34" charset="0"/>
                  </a:rPr>
                  <a:t>calculate foreign exchange premium (FXP), the following formula detailed in Equations </a:t>
                </a:r>
                <a:r>
                  <a:rPr lang="en-GB" sz="2400" dirty="0" smtClean="0">
                    <a:latin typeface="Century Gothic" panose="020B0502020202020204" pitchFamily="34" charset="0"/>
                  </a:rPr>
                  <a:t>17 </a:t>
                </a:r>
                <a:r>
                  <a:rPr lang="en-GB" sz="2400" dirty="0">
                    <a:latin typeface="Century Gothic" panose="020B0502020202020204" pitchFamily="34" charset="0"/>
                  </a:rPr>
                  <a:t>&amp; </a:t>
                </a:r>
                <a:r>
                  <a:rPr lang="en-GB" sz="2400" dirty="0" smtClean="0">
                    <a:latin typeface="Century Gothic" panose="020B0502020202020204" pitchFamily="34" charset="0"/>
                  </a:rPr>
                  <a:t>18 </a:t>
                </a:r>
                <a:r>
                  <a:rPr lang="en-GB" sz="2400" dirty="0">
                    <a:latin typeface="Century Gothic" panose="020B0502020202020204" pitchFamily="34" charset="0"/>
                  </a:rPr>
                  <a:t>are </a:t>
                </a:r>
                <a:r>
                  <a:rPr lang="en-GB" sz="2400" dirty="0" smtClean="0">
                    <a:latin typeface="Century Gothic" panose="020B0502020202020204" pitchFamily="34" charset="0"/>
                  </a:rPr>
                  <a:t>used:</a:t>
                </a:r>
                <a:endParaRPr lang="en-US" sz="2400" dirty="0" smtClean="0">
                  <a:latin typeface="Century Gothic" panose="020B0502020202020204" pitchFamily="34" charset="0"/>
                </a:endParaRPr>
              </a:p>
              <a:p>
                <a:pPr algn="just">
                  <a:spcBef>
                    <a:spcPts val="1200"/>
                  </a:spcBef>
                </a:pPr>
                <a:r>
                  <a:rPr lang="en-US" sz="2400" dirty="0">
                    <a:latin typeface="Century Gothic" panose="020B0502020202020204" pitchFamily="34" charset="0"/>
                  </a:rPr>
                  <a:t>	</a:t>
                </a:r>
                <a14:m>
                  <m:oMath xmlns:m="http://schemas.openxmlformats.org/officeDocument/2006/math">
                    <m:d>
                      <m:dPr>
                        <m:ctrlPr>
                          <a:rPr lang="en-US" sz="2800" i="1">
                            <a:latin typeface="Cambria Math" panose="02040503050406030204" pitchFamily="18" charset="0"/>
                          </a:rPr>
                        </m:ctrlPr>
                      </m:dPr>
                      <m:e>
                        <m:r>
                          <a:rPr lang="en-GB" sz="2800" i="1">
                            <a:latin typeface="Cambria Math" panose="02040503050406030204" pitchFamily="18" charset="0"/>
                          </a:rPr>
                          <m:t>1</m:t>
                        </m:r>
                        <m:r>
                          <a:rPr lang="en-US" sz="2800" b="0" i="1" smtClean="0">
                            <a:latin typeface="Cambria Math" panose="02040503050406030204" pitchFamily="18" charset="0"/>
                          </a:rPr>
                          <m:t>+</m:t>
                        </m:r>
                        <m:r>
                          <a:rPr lang="en-GB" sz="2800" i="1">
                            <a:latin typeface="Cambria Math" panose="02040503050406030204" pitchFamily="18" charset="0"/>
                          </a:rPr>
                          <m:t>𝐹𝑋𝑃</m:t>
                        </m:r>
                      </m:e>
                    </m:d>
                    <m:r>
                      <a:rPr lang="en-GB" sz="2800" i="1">
                        <a:latin typeface="Cambria Math" panose="02040503050406030204" pitchFamily="18" charset="0"/>
                      </a:rPr>
                      <m:t>=</m:t>
                    </m:r>
                    <m:f>
                      <m:fPr>
                        <m:ctrlPr>
                          <a:rPr lang="en-US" sz="2800" i="1">
                            <a:latin typeface="Cambria Math" panose="02040503050406030204" pitchFamily="18" charset="0"/>
                          </a:rPr>
                        </m:ctrlPr>
                      </m:fPr>
                      <m:num>
                        <m:r>
                          <a:rPr lang="en-GB" sz="2800" i="1">
                            <a:latin typeface="Cambria Math" panose="02040503050406030204" pitchFamily="18" charset="0"/>
                          </a:rPr>
                          <m:t>𝑀</m:t>
                        </m:r>
                        <m:d>
                          <m:dPr>
                            <m:ctrlPr>
                              <a:rPr lang="en-US" sz="2800" i="1">
                                <a:latin typeface="Cambria Math" panose="02040503050406030204" pitchFamily="18" charset="0"/>
                              </a:rPr>
                            </m:ctrlPr>
                          </m:dPr>
                          <m:e>
                            <m:r>
                              <a:rPr lang="en-GB" sz="2800" i="1">
                                <a:latin typeface="Cambria Math" panose="02040503050406030204" pitchFamily="18" charset="0"/>
                              </a:rPr>
                              <m:t>1+</m:t>
                            </m:r>
                            <m:r>
                              <a:rPr lang="en-GB" sz="2800" i="1">
                                <a:latin typeface="Cambria Math" panose="02040503050406030204" pitchFamily="18" charset="0"/>
                              </a:rPr>
                              <m:t>𝑡𝑚</m:t>
                            </m:r>
                          </m:e>
                        </m:d>
                        <m:r>
                          <a:rPr lang="en-GB" sz="2800" i="1">
                            <a:latin typeface="Cambria Math" panose="02040503050406030204" pitchFamily="18" charset="0"/>
                          </a:rPr>
                          <m:t>+</m:t>
                        </m:r>
                        <m:r>
                          <a:rPr lang="en-GB" sz="2800" i="1">
                            <a:latin typeface="Cambria Math" panose="02040503050406030204" pitchFamily="18" charset="0"/>
                          </a:rPr>
                          <m:t>𝑋</m:t>
                        </m:r>
                        <m:r>
                          <a:rPr lang="en-GB" sz="2800" i="1">
                            <a:latin typeface="Cambria Math" panose="02040503050406030204" pitchFamily="18" charset="0"/>
                          </a:rPr>
                          <m:t>(1+</m:t>
                        </m:r>
                        <m:r>
                          <a:rPr lang="en-GB" sz="2800" i="1">
                            <a:latin typeface="Cambria Math" panose="02040503050406030204" pitchFamily="18" charset="0"/>
                          </a:rPr>
                          <m:t>𝑡𝑥</m:t>
                        </m:r>
                        <m:r>
                          <a:rPr lang="en-GB" sz="2800" i="1">
                            <a:latin typeface="Cambria Math" panose="02040503050406030204" pitchFamily="18" charset="0"/>
                          </a:rPr>
                          <m:t>)</m:t>
                        </m:r>
                      </m:num>
                      <m:den>
                        <m:r>
                          <a:rPr lang="en-GB" sz="2800" i="1">
                            <a:latin typeface="Cambria Math" panose="02040503050406030204" pitchFamily="18" charset="0"/>
                          </a:rPr>
                          <m:t>(</m:t>
                        </m:r>
                        <m:r>
                          <a:rPr lang="en-GB" sz="2800" i="1">
                            <a:latin typeface="Cambria Math" panose="02040503050406030204" pitchFamily="18" charset="0"/>
                          </a:rPr>
                          <m:t>𝑀</m:t>
                        </m:r>
                        <m:r>
                          <a:rPr lang="en-GB" sz="2800" i="1">
                            <a:latin typeface="Cambria Math" panose="02040503050406030204" pitchFamily="18" charset="0"/>
                          </a:rPr>
                          <m:t>+</m:t>
                        </m:r>
                        <m:r>
                          <a:rPr lang="en-GB" sz="2800" i="1">
                            <a:latin typeface="Cambria Math" panose="02040503050406030204" pitchFamily="18" charset="0"/>
                          </a:rPr>
                          <m:t>𝑋</m:t>
                        </m:r>
                        <m:r>
                          <a:rPr lang="en-GB" sz="2800" i="1">
                            <a:latin typeface="Cambria Math" panose="02040503050406030204" pitchFamily="18" charset="0"/>
                          </a:rPr>
                          <m:t>)</m:t>
                        </m:r>
                      </m:den>
                    </m:f>
                  </m:oMath>
                </a14:m>
                <a:r>
                  <a:rPr lang="en-GB" sz="2400" dirty="0">
                    <a:latin typeface="Century Gothic" panose="020B0502020202020204" pitchFamily="34" charset="0"/>
                  </a:rPr>
                  <a:t>				          (</a:t>
                </a:r>
                <a:r>
                  <a:rPr lang="en-GB" sz="2400" dirty="0" smtClean="0">
                    <a:latin typeface="Century Gothic" panose="020B0502020202020204" pitchFamily="34" charset="0"/>
                  </a:rPr>
                  <a:t>17)</a:t>
                </a:r>
                <a:endParaRPr lang="en-US" sz="2400" dirty="0">
                  <a:latin typeface="Century Gothic" panose="020B0502020202020204" pitchFamily="34" charset="0"/>
                </a:endParaRPr>
              </a:p>
              <a:p>
                <a:pPr algn="just">
                  <a:spcBef>
                    <a:spcPts val="1200"/>
                  </a:spcBef>
                </a:pPr>
                <a:r>
                  <a:rPr lang="en-GB" sz="2400" dirty="0">
                    <a:latin typeface="Century Gothic" panose="020B0502020202020204" pitchFamily="34" charset="0"/>
                  </a:rPr>
                  <a:t>Therefore,</a:t>
                </a:r>
                <a:endParaRPr lang="en-US" sz="2400" dirty="0">
                  <a:latin typeface="Century Gothic" panose="020B0502020202020204" pitchFamily="34" charset="0"/>
                </a:endParaRPr>
              </a:p>
              <a:p>
                <a:pPr algn="just">
                  <a:spcBef>
                    <a:spcPts val="1200"/>
                  </a:spcBef>
                </a:pPr>
                <a14:m>
                  <m:oMath xmlns:m="http://schemas.openxmlformats.org/officeDocument/2006/math">
                    <m:r>
                      <a:rPr lang="en-US" sz="2400" b="0" i="1" smtClean="0">
                        <a:latin typeface="Cambria Math" panose="02040503050406030204" pitchFamily="18" charset="0"/>
                      </a:rPr>
                      <m:t>                    </m:t>
                    </m:r>
                    <m:r>
                      <a:rPr lang="en-GB" sz="2400" i="1">
                        <a:latin typeface="Cambria Math" panose="02040503050406030204" pitchFamily="18" charset="0"/>
                      </a:rPr>
                      <m:t>𝑆𝐸𝑅</m:t>
                    </m:r>
                    <m:r>
                      <a:rPr lang="en-GB" sz="2400" i="1">
                        <a:latin typeface="Cambria Math" panose="02040503050406030204" pitchFamily="18" charset="0"/>
                      </a:rPr>
                      <m:t>=</m:t>
                    </m:r>
                    <m:r>
                      <a:rPr lang="en-GB" sz="2400" i="1">
                        <a:latin typeface="Cambria Math" panose="02040503050406030204" pitchFamily="18" charset="0"/>
                      </a:rPr>
                      <m:t>𝑂𝐸𝑅</m:t>
                    </m:r>
                    <m:r>
                      <a:rPr lang="en-GB" sz="2400" i="1">
                        <a:latin typeface="Cambria Math" panose="02040503050406030204" pitchFamily="18" charset="0"/>
                      </a:rPr>
                      <m:t>×(1+</m:t>
                    </m:r>
                    <m:r>
                      <a:rPr lang="en-GB" sz="2400" i="1">
                        <a:latin typeface="Cambria Math" panose="02040503050406030204" pitchFamily="18" charset="0"/>
                      </a:rPr>
                      <m:t>𝐹𝑋𝑃</m:t>
                    </m:r>
                    <m:r>
                      <a:rPr lang="en-GB" sz="2400" i="1">
                        <a:latin typeface="Cambria Math" panose="02040503050406030204" pitchFamily="18" charset="0"/>
                      </a:rPr>
                      <m:t>)</m:t>
                    </m:r>
                  </m:oMath>
                </a14:m>
                <a:r>
                  <a:rPr lang="en-GB" sz="2400" dirty="0">
                    <a:latin typeface="Century Gothic" panose="020B0502020202020204" pitchFamily="34" charset="0"/>
                  </a:rPr>
                  <a:t>					 (</a:t>
                </a:r>
                <a:r>
                  <a:rPr lang="en-GB" sz="2400" dirty="0" smtClean="0">
                    <a:latin typeface="Century Gothic" panose="020B0502020202020204" pitchFamily="34" charset="0"/>
                  </a:rPr>
                  <a:t>18)</a:t>
                </a:r>
                <a:endParaRPr lang="en-GB" sz="2400" dirty="0">
                  <a:latin typeface="Century Gothic" panose="020B0502020202020204" pitchFamily="34" charset="0"/>
                </a:endParaRP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rPr>
                  <a:t>Where</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rPr>
                  <a:t>:		</a:t>
                </a: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rPr>
                  <a:t>M = CIF value of imports (in domestic currency), tm = average ad valorem import tariff rate, X = FOB value of exports (in domestic currency), </a:t>
                </a: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rPr>
                  <a:t>tx</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rPr>
                  <a:t> = average ad valorem export tax rate, SER = Shadow Exchange Rate; and  OER = Official Exchange Rate</a:t>
                </a: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831184" y="637735"/>
                <a:ext cx="10431886" cy="6052811"/>
              </a:xfrm>
              <a:prstGeom prst="rect">
                <a:avLst/>
              </a:prstGeom>
              <a:blipFill>
                <a:blip r:embed="rId2"/>
                <a:stretch>
                  <a:fillRect l="-876" t="-806" r="-876" b="-806"/>
                </a:stretch>
              </a:blipFill>
            </p:spPr>
            <p:txBody>
              <a:bodyPr/>
              <a:lstStyle/>
              <a:p>
                <a:r>
                  <a:rPr lang="en-US">
                    <a:noFill/>
                  </a:rPr>
                  <a:t> </a:t>
                </a:r>
              </a:p>
            </p:txBody>
          </p:sp>
        </mc:Fallback>
      </mc:AlternateContent>
    </p:spTree>
    <p:extLst>
      <p:ext uri="{BB962C8B-B14F-4D97-AF65-F5344CB8AC3E}">
        <p14:creationId xmlns:p14="http://schemas.microsoft.com/office/powerpoint/2010/main" val="19622637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84</a:t>
            </a:fld>
            <a:endParaRPr lang="en-US"/>
          </a:p>
        </p:txBody>
      </p:sp>
      <mc:AlternateContent xmlns:mc="http://schemas.openxmlformats.org/markup-compatibility/2006" xmlns:a14="http://schemas.microsoft.com/office/drawing/2010/main">
        <mc:Choice Requires="a14">
          <p:sp>
            <p:nvSpPr>
              <p:cNvPr id="6" name="Rectangle 5"/>
              <p:cNvSpPr/>
              <p:nvPr/>
            </p:nvSpPr>
            <p:spPr>
              <a:xfrm>
                <a:off x="664197" y="714439"/>
                <a:ext cx="10484064" cy="5609421"/>
              </a:xfrm>
              <a:prstGeom prst="rect">
                <a:avLst/>
              </a:prstGeom>
            </p:spPr>
            <p:txBody>
              <a:bodyPr wrap="square">
                <a:spAutoFit/>
              </a:bodyPr>
              <a:lstStyle/>
              <a:p>
                <a:pPr lvl="0"/>
                <a:r>
                  <a:rPr lang="en-GB" sz="2600" b="1" dirty="0"/>
                  <a:t>3. Standard Conversion Factor (SCF)</a:t>
                </a:r>
              </a:p>
              <a:p>
                <a:pPr lvl="0"/>
                <a:endParaRPr lang="en-GB" sz="2400" dirty="0" smtClean="0"/>
              </a:p>
              <a:p>
                <a:pPr lvl="0"/>
                <a:r>
                  <a:rPr lang="en-GB" sz="2400" dirty="0" smtClean="0">
                    <a:latin typeface="Century Gothic" panose="020B0502020202020204" pitchFamily="34" charset="0"/>
                  </a:rPr>
                  <a:t>The </a:t>
                </a:r>
                <a:r>
                  <a:rPr lang="en-GB" sz="2400" dirty="0">
                    <a:latin typeface="Century Gothic" panose="020B0502020202020204" pitchFamily="34" charset="0"/>
                  </a:rPr>
                  <a:t>Standard Conversion Factor is estimated as Equations </a:t>
                </a:r>
                <a:r>
                  <a:rPr lang="en-GB" sz="2400" dirty="0" smtClean="0">
                    <a:latin typeface="Century Gothic" panose="020B0502020202020204" pitchFamily="34" charset="0"/>
                  </a:rPr>
                  <a:t>19 &amp; 20:</a:t>
                </a:r>
                <a:endParaRPr lang="en-GB" sz="2400" dirty="0">
                  <a:latin typeface="Century Gothic" panose="020B0502020202020204" pitchFamily="34" charset="0"/>
                </a:endParaRPr>
              </a:p>
              <a:p>
                <a:pPr lvl="0"/>
                <a:endParaRPr lang="en-US" sz="2400" dirty="0">
                  <a:latin typeface="Century Gothic" panose="020B0502020202020204" pitchFamily="34" charset="0"/>
                </a:endParaRPr>
              </a:p>
              <a:p>
                <a:pPr algn="ctr"/>
                <a14:m>
                  <m:oMath xmlns:m="http://schemas.openxmlformats.org/officeDocument/2006/math">
                    <m:r>
                      <a:rPr lang="en-GB" sz="2400" b="0" i="1">
                        <a:latin typeface="Cambria Math" panose="02040503050406030204" pitchFamily="18" charset="0"/>
                      </a:rPr>
                      <m:t>𝑆𝐶𝐹</m:t>
                    </m:r>
                    <m:r>
                      <a:rPr lang="en-GB" sz="2400" b="0" i="1">
                        <a:latin typeface="Cambria Math" panose="02040503050406030204" pitchFamily="18" charset="0"/>
                      </a:rPr>
                      <m:t>=</m:t>
                    </m:r>
                    <m:f>
                      <m:fPr>
                        <m:ctrlPr>
                          <a:rPr lang="en-US" sz="2400" i="1">
                            <a:latin typeface="Cambria Math" panose="02040503050406030204" pitchFamily="18" charset="0"/>
                          </a:rPr>
                        </m:ctrlPr>
                      </m:fPr>
                      <m:num>
                        <m:r>
                          <a:rPr lang="en-GB" sz="2400" b="0" i="1">
                            <a:latin typeface="Cambria Math" panose="02040503050406030204" pitchFamily="18" charset="0"/>
                          </a:rPr>
                          <m:t>1</m:t>
                        </m:r>
                      </m:num>
                      <m:den>
                        <m:r>
                          <a:rPr lang="en-GB" sz="2400" b="0" i="1">
                            <a:latin typeface="Cambria Math" panose="02040503050406030204" pitchFamily="18" charset="0"/>
                          </a:rPr>
                          <m:t>(1+</m:t>
                        </m:r>
                        <m:r>
                          <a:rPr lang="en-GB" sz="2400" b="0" i="1">
                            <a:latin typeface="Cambria Math" panose="02040503050406030204" pitchFamily="18" charset="0"/>
                          </a:rPr>
                          <m:t>𝐹𝑋𝑃</m:t>
                        </m:r>
                        <m:r>
                          <a:rPr lang="en-GB" sz="2400" b="0" i="1">
                            <a:latin typeface="Cambria Math" panose="02040503050406030204" pitchFamily="18" charset="0"/>
                          </a:rPr>
                          <m:t>)</m:t>
                        </m:r>
                      </m:den>
                    </m:f>
                  </m:oMath>
                </a14:m>
                <a:r>
                  <a:rPr lang="en-GB" sz="2400" b="1" dirty="0">
                    <a:latin typeface="Century Gothic" panose="020B0502020202020204" pitchFamily="34" charset="0"/>
                  </a:rPr>
                  <a:t>						</a:t>
                </a:r>
                <a:r>
                  <a:rPr lang="en-GB" sz="2400" dirty="0">
                    <a:latin typeface="Century Gothic" panose="020B0502020202020204" pitchFamily="34" charset="0"/>
                  </a:rPr>
                  <a:t>(</a:t>
                </a:r>
                <a:r>
                  <a:rPr lang="en-GB" sz="2400" dirty="0" smtClean="0">
                    <a:latin typeface="Century Gothic" panose="020B0502020202020204" pitchFamily="34" charset="0"/>
                  </a:rPr>
                  <a:t>19)</a:t>
                </a:r>
                <a:endParaRPr lang="en-GB" sz="2400" dirty="0">
                  <a:latin typeface="Century Gothic" panose="020B0502020202020204" pitchFamily="34" charset="0"/>
                </a:endParaRPr>
              </a:p>
              <a:p>
                <a:endParaRPr lang="en-US" sz="2400" dirty="0">
                  <a:latin typeface="Century Gothic" panose="020B0502020202020204" pitchFamily="34" charset="0"/>
                </a:endParaRPr>
              </a:p>
              <a:p>
                <a:pPr algn="ctr"/>
                <a14:m>
                  <m:oMath xmlns:m="http://schemas.openxmlformats.org/officeDocument/2006/math">
                    <m:r>
                      <a:rPr lang="en-GB" sz="2400" b="0" i="1">
                        <a:latin typeface="Cambria Math" panose="02040503050406030204" pitchFamily="18" charset="0"/>
                      </a:rPr>
                      <m:t>𝑆𝐶𝐹</m:t>
                    </m:r>
                    <m:r>
                      <a:rPr lang="en-GB" sz="2400" b="0" i="1">
                        <a:latin typeface="Cambria Math" panose="02040503050406030204" pitchFamily="18" charset="0"/>
                      </a:rPr>
                      <m:t>=</m:t>
                    </m:r>
                    <m:f>
                      <m:fPr>
                        <m:ctrlPr>
                          <a:rPr lang="en-US" sz="2400" i="1">
                            <a:latin typeface="Cambria Math" panose="02040503050406030204" pitchFamily="18" charset="0"/>
                          </a:rPr>
                        </m:ctrlPr>
                      </m:fPr>
                      <m:num>
                        <m:r>
                          <a:rPr lang="en-GB" sz="2400" b="0" i="1">
                            <a:latin typeface="Cambria Math" panose="02040503050406030204" pitchFamily="18" charset="0"/>
                          </a:rPr>
                          <m:t>𝑂𝐸𝑅</m:t>
                        </m:r>
                      </m:num>
                      <m:den>
                        <m:r>
                          <a:rPr lang="en-GB" sz="2400" b="0" i="1">
                            <a:latin typeface="Cambria Math" panose="02040503050406030204" pitchFamily="18" charset="0"/>
                          </a:rPr>
                          <m:t>𝑆𝐸𝑅</m:t>
                        </m:r>
                      </m:den>
                    </m:f>
                  </m:oMath>
                </a14:m>
                <a:r>
                  <a:rPr lang="en-GB" sz="2400" dirty="0">
                    <a:latin typeface="Century Gothic" panose="020B0502020202020204" pitchFamily="34" charset="0"/>
                  </a:rPr>
                  <a:t>							</a:t>
                </a:r>
                <a:r>
                  <a:rPr lang="en-GB" sz="2400" dirty="0" smtClean="0">
                    <a:latin typeface="Century Gothic" panose="020B0502020202020204" pitchFamily="34" charset="0"/>
                  </a:rPr>
                  <a:t>(20)</a:t>
                </a:r>
                <a:endParaRPr lang="en-US" sz="2400" dirty="0">
                  <a:latin typeface="Century Gothic" panose="020B0502020202020204" pitchFamily="34" charset="0"/>
                </a:endParaRPr>
              </a:p>
              <a:p>
                <a:pPr algn="just"/>
                <a:endParaRPr lang="en-US" sz="2400" b="1" dirty="0" smtClean="0">
                  <a:latin typeface="Century Gothic" panose="020B0502020202020204" pitchFamily="34" charset="0"/>
                </a:endParaRPr>
              </a:p>
              <a:p>
                <a:pPr algn="just"/>
                <a:r>
                  <a:rPr lang="en-US" sz="2400" b="1" dirty="0" smtClean="0">
                    <a:latin typeface="Century Gothic" panose="020B0502020202020204" pitchFamily="34" charset="0"/>
                  </a:rPr>
                  <a:t>NOTE</a:t>
                </a:r>
                <a:r>
                  <a:rPr lang="en-US" sz="2400" b="1" dirty="0">
                    <a:latin typeface="Century Gothic" panose="020B0502020202020204" pitchFamily="34" charset="0"/>
                  </a:rPr>
                  <a:t>:</a:t>
                </a:r>
              </a:p>
              <a:p>
                <a:pPr algn="just"/>
                <a:r>
                  <a:rPr lang="en-US" sz="2400" dirty="0">
                    <a:latin typeface="Century Gothic" panose="020B0502020202020204" pitchFamily="34" charset="0"/>
                  </a:rPr>
                  <a:t>SCF and SER are used alternatively in correcting for domestic currency overvaluation</a:t>
                </a:r>
                <a:r>
                  <a:rPr lang="en-US" sz="2400" b="1" dirty="0">
                    <a:latin typeface="Century Gothic" panose="020B0502020202020204" pitchFamily="34" charset="0"/>
                  </a:rPr>
                  <a:t>. </a:t>
                </a:r>
                <a:endParaRPr lang="en-US" sz="2400" b="1" dirty="0" smtClean="0">
                  <a:latin typeface="Century Gothic" panose="020B0502020202020204" pitchFamily="34" charset="0"/>
                </a:endParaRPr>
              </a:p>
              <a:p>
                <a:pPr algn="just">
                  <a:spcBef>
                    <a:spcPts val="1200"/>
                  </a:spcBef>
                </a:pPr>
                <a:r>
                  <a:rPr lang="en-US" sz="2400" dirty="0" smtClean="0">
                    <a:solidFill>
                      <a:srgbClr val="FF0000"/>
                    </a:solidFill>
                    <a:latin typeface="Century Gothic" panose="020B0502020202020204" pitchFamily="34" charset="0"/>
                  </a:rPr>
                  <a:t>In </a:t>
                </a:r>
                <a:r>
                  <a:rPr lang="en-US" sz="2400" dirty="0">
                    <a:solidFill>
                      <a:srgbClr val="FF0000"/>
                    </a:solidFill>
                    <a:latin typeface="Century Gothic" panose="020B0502020202020204" pitchFamily="34" charset="0"/>
                  </a:rPr>
                  <a:t>the SCF approach, only the nontraded goods are adjusted, whereas the SER approach adjusts only the traded goods</a:t>
                </a:r>
                <a:r>
                  <a:rPr lang="en-US" sz="2400" dirty="0">
                    <a:solidFill>
                      <a:srgbClr val="FF0000"/>
                    </a:solidFill>
                  </a:rPr>
                  <a:t>.</a:t>
                </a:r>
                <a:endParaRPr lang="en-GB" sz="2400" dirty="0">
                  <a:solidFill>
                    <a:srgbClr val="FF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664197" y="714439"/>
                <a:ext cx="10484064" cy="5609421"/>
              </a:xfrm>
              <a:prstGeom prst="rect">
                <a:avLst/>
              </a:prstGeom>
              <a:blipFill>
                <a:blip r:embed="rId2"/>
                <a:stretch>
                  <a:fillRect l="-1047" t="-978" r="-872"/>
                </a:stretch>
              </a:blipFill>
            </p:spPr>
            <p:txBody>
              <a:bodyPr/>
              <a:lstStyle/>
              <a:p>
                <a:r>
                  <a:rPr lang="en-US">
                    <a:noFill/>
                  </a:rPr>
                  <a:t> </a:t>
                </a:r>
              </a:p>
            </p:txBody>
          </p:sp>
        </mc:Fallback>
      </mc:AlternateContent>
    </p:spTree>
    <p:extLst>
      <p:ext uri="{BB962C8B-B14F-4D97-AF65-F5344CB8AC3E}">
        <p14:creationId xmlns:p14="http://schemas.microsoft.com/office/powerpoint/2010/main" val="20750390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85</a:t>
            </a:fld>
            <a:endParaRPr lang="en-US"/>
          </a:p>
        </p:txBody>
      </p:sp>
      <p:sp>
        <p:nvSpPr>
          <p:cNvPr id="6" name="Rectangle 5"/>
          <p:cNvSpPr/>
          <p:nvPr/>
        </p:nvSpPr>
        <p:spPr>
          <a:xfrm>
            <a:off x="580053" y="373799"/>
            <a:ext cx="11150393" cy="5770811"/>
          </a:xfrm>
          <a:prstGeom prst="rect">
            <a:avLst/>
          </a:prstGeom>
        </p:spPr>
        <p:txBody>
          <a:bodyPr wrap="square">
            <a:spAutoFit/>
          </a:bodyPr>
          <a:lstStyle/>
          <a:p>
            <a:r>
              <a:rPr lang="en-GB" sz="2800" b="1" dirty="0" smtClean="0"/>
              <a:t>7.5 </a:t>
            </a:r>
            <a:r>
              <a:rPr lang="en-GB" sz="2800" b="1" dirty="0"/>
              <a:t>Valuation of (internationally) traded goods</a:t>
            </a:r>
          </a:p>
          <a:p>
            <a:pPr marL="342900" lvl="0" indent="-342900">
              <a:spcBef>
                <a:spcPts val="1200"/>
              </a:spcBef>
              <a:buFont typeface="Wingdings" pitchFamily="2" charset="2"/>
              <a:buChar char="ü"/>
            </a:pPr>
            <a:r>
              <a:rPr lang="en-GB" sz="2400" dirty="0" smtClean="0">
                <a:latin typeface="Century Gothic" panose="020B0502020202020204" pitchFamily="34" charset="0"/>
              </a:rPr>
              <a:t>In </a:t>
            </a:r>
            <a:r>
              <a:rPr lang="en-GB" sz="2400" dirty="0">
                <a:latin typeface="Century Gothic" panose="020B0502020202020204" pitchFamily="34" charset="0"/>
              </a:rPr>
              <a:t>calculating social prices of tradable goods and services, the following categorizations of tradable goods and services are made</a:t>
            </a:r>
          </a:p>
          <a:p>
            <a:pPr marL="800100" lvl="1" indent="-342900">
              <a:spcBef>
                <a:spcPts val="1200"/>
              </a:spcBef>
              <a:buFont typeface="Wingdings" pitchFamily="2" charset="2"/>
              <a:buChar char="§"/>
            </a:pPr>
            <a:r>
              <a:rPr lang="en-GB" sz="2000" dirty="0" smtClean="0">
                <a:latin typeface="Century Gothic" panose="020B0502020202020204" pitchFamily="34" charset="0"/>
              </a:rPr>
              <a:t>exportable </a:t>
            </a:r>
            <a:r>
              <a:rPr lang="en-GB" sz="2000" dirty="0">
                <a:latin typeface="Century Gothic" panose="020B0502020202020204" pitchFamily="34" charset="0"/>
              </a:rPr>
              <a:t>domestic output,</a:t>
            </a:r>
          </a:p>
          <a:p>
            <a:pPr marL="800100" lvl="1" indent="-342900">
              <a:spcBef>
                <a:spcPts val="1200"/>
              </a:spcBef>
              <a:buFont typeface="Wingdings" pitchFamily="2" charset="2"/>
              <a:buChar char="§"/>
            </a:pPr>
            <a:r>
              <a:rPr lang="en-GB" sz="2000" dirty="0">
                <a:latin typeface="Century Gothic" panose="020B0502020202020204" pitchFamily="34" charset="0"/>
              </a:rPr>
              <a:t>domestic input or output as (current or potential) import substitute,</a:t>
            </a:r>
            <a:endParaRPr lang="en-US" sz="2000" dirty="0">
              <a:latin typeface="Century Gothic" panose="020B0502020202020204" pitchFamily="34" charset="0"/>
            </a:endParaRPr>
          </a:p>
          <a:p>
            <a:pPr marL="800100" lvl="1" indent="-342900">
              <a:spcBef>
                <a:spcPts val="1200"/>
              </a:spcBef>
              <a:buFont typeface="Wingdings" pitchFamily="2" charset="2"/>
              <a:buChar char="§"/>
            </a:pPr>
            <a:r>
              <a:rPr lang="en-GB" sz="2000" dirty="0">
                <a:latin typeface="Century Gothic" panose="020B0502020202020204" pitchFamily="34" charset="0"/>
              </a:rPr>
              <a:t>exportable input in domestic production processes</a:t>
            </a:r>
            <a:r>
              <a:rPr lang="en-GB" sz="2400" dirty="0">
                <a:latin typeface="Century Gothic" panose="020B0502020202020204" pitchFamily="34" charset="0"/>
              </a:rPr>
              <a:t>,</a:t>
            </a:r>
          </a:p>
          <a:p>
            <a:pPr marL="342900" lvl="0" indent="-342900">
              <a:spcBef>
                <a:spcPts val="1800"/>
              </a:spcBef>
              <a:buFont typeface="Wingdings" pitchFamily="2" charset="2"/>
              <a:buChar char="ü"/>
            </a:pPr>
            <a:r>
              <a:rPr lang="en-GB" sz="2400" dirty="0" smtClean="0">
                <a:latin typeface="Century Gothic" panose="020B0502020202020204" pitchFamily="34" charset="0"/>
              </a:rPr>
              <a:t>A </a:t>
            </a:r>
            <a:r>
              <a:rPr lang="en-GB" sz="2400" dirty="0">
                <a:latin typeface="Century Gothic" panose="020B0502020202020204" pitchFamily="34" charset="0"/>
              </a:rPr>
              <a:t>frequently used starting point for estimating social prices for internationally tradable goods is their parity prices. </a:t>
            </a:r>
          </a:p>
          <a:p>
            <a:pPr marL="342900" lvl="0" indent="-342900">
              <a:spcBef>
                <a:spcPts val="1800"/>
              </a:spcBef>
              <a:buFont typeface="Wingdings" pitchFamily="2" charset="2"/>
              <a:buChar char="ü"/>
            </a:pPr>
            <a:r>
              <a:rPr lang="en-GB" sz="2400" dirty="0">
                <a:latin typeface="Century Gothic" panose="020B0502020202020204" pitchFamily="34" charset="0"/>
              </a:rPr>
              <a:t>Parity price refers to the</a:t>
            </a:r>
            <a:r>
              <a:rPr lang="en-US" sz="2400" dirty="0">
                <a:latin typeface="Century Gothic" panose="020B0502020202020204" pitchFamily="34" charset="0"/>
              </a:rPr>
              <a:t> price of the good at the project level that is equivalent to its import or export price in the world market</a:t>
            </a:r>
            <a:r>
              <a:rPr lang="en-GB" sz="2400" dirty="0">
                <a:latin typeface="Century Gothic" panose="020B0502020202020204" pitchFamily="34" charset="0"/>
              </a:rPr>
              <a:t> </a:t>
            </a:r>
            <a:endParaRPr lang="en-US" sz="2400" dirty="0">
              <a:latin typeface="Century Gothic" panose="020B0502020202020204" pitchFamily="34" charset="0"/>
            </a:endParaRPr>
          </a:p>
          <a:p>
            <a:pPr marL="342900" lvl="0" indent="-342900">
              <a:spcBef>
                <a:spcPts val="1800"/>
              </a:spcBef>
              <a:buFont typeface="Wingdings" pitchFamily="2" charset="2"/>
              <a:buChar char="ü"/>
            </a:pPr>
            <a:r>
              <a:rPr lang="en-GB" sz="2400" dirty="0">
                <a:latin typeface="Century Gothic" panose="020B0502020202020204" pitchFamily="34" charset="0"/>
              </a:rPr>
              <a:t>The steps involved in estimating the economic costs of </a:t>
            </a:r>
            <a:r>
              <a:rPr lang="en-GB" sz="2400" dirty="0" smtClean="0">
                <a:latin typeface="Century Gothic" panose="020B0502020202020204" pitchFamily="34" charset="0"/>
              </a:rPr>
              <a:t>tradable inputs </a:t>
            </a:r>
            <a:r>
              <a:rPr lang="en-GB" sz="2400" dirty="0">
                <a:latin typeface="Century Gothic" panose="020B0502020202020204" pitchFamily="34" charset="0"/>
              </a:rPr>
              <a:t>and outputs are expressed in Table </a:t>
            </a:r>
            <a:r>
              <a:rPr lang="en-GB" sz="2400" dirty="0" smtClean="0">
                <a:latin typeface="Century Gothic" panose="020B0502020202020204" pitchFamily="34" charset="0"/>
              </a:rPr>
              <a:t>7.1</a:t>
            </a:r>
            <a:endParaRPr lang="en-US" sz="2400" dirty="0">
              <a:effectLst/>
              <a:latin typeface="Century Gothic" panose="020B0502020202020204" pitchFamily="34" charset="0"/>
            </a:endParaRPr>
          </a:p>
        </p:txBody>
      </p:sp>
    </p:spTree>
    <p:extLst>
      <p:ext uri="{BB962C8B-B14F-4D97-AF65-F5344CB8AC3E}">
        <p14:creationId xmlns:p14="http://schemas.microsoft.com/office/powerpoint/2010/main" val="25252546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86</a:t>
            </a:fld>
            <a:endParaRPr lang="en-US"/>
          </a:p>
        </p:txBody>
      </p:sp>
      <p:graphicFrame>
        <p:nvGraphicFramePr>
          <p:cNvPr id="12" name="Table 11">
            <a:extLst>
              <a:ext uri="{FF2B5EF4-FFF2-40B4-BE49-F238E27FC236}">
                <a16:creationId xmlns:a16="http://schemas.microsoft.com/office/drawing/2014/main" id="{9D2C9926-7FEF-4D2E-A761-925F9DDEAC01}"/>
              </a:ext>
            </a:extLst>
          </p:cNvPr>
          <p:cNvGraphicFramePr>
            <a:graphicFrameLocks noGrp="1"/>
          </p:cNvGraphicFramePr>
          <p:nvPr>
            <p:extLst>
              <p:ext uri="{D42A27DB-BD31-4B8C-83A1-F6EECF244321}">
                <p14:modId xmlns:p14="http://schemas.microsoft.com/office/powerpoint/2010/main" val="2844417034"/>
              </p:ext>
            </p:extLst>
          </p:nvPr>
        </p:nvGraphicFramePr>
        <p:xfrm>
          <a:off x="783101" y="921543"/>
          <a:ext cx="10199076" cy="5486400"/>
        </p:xfrm>
        <a:graphic>
          <a:graphicData uri="http://schemas.openxmlformats.org/drawingml/2006/table">
            <a:tbl>
              <a:tblPr firstRow="1" firstCol="1" bandRow="1"/>
              <a:tblGrid>
                <a:gridCol w="5853383">
                  <a:extLst>
                    <a:ext uri="{9D8B030D-6E8A-4147-A177-3AD203B41FA5}">
                      <a16:colId xmlns:a16="http://schemas.microsoft.com/office/drawing/2014/main" val="1810764620"/>
                    </a:ext>
                  </a:extLst>
                </a:gridCol>
                <a:gridCol w="1951128">
                  <a:extLst>
                    <a:ext uri="{9D8B030D-6E8A-4147-A177-3AD203B41FA5}">
                      <a16:colId xmlns:a16="http://schemas.microsoft.com/office/drawing/2014/main" val="3892366327"/>
                    </a:ext>
                  </a:extLst>
                </a:gridCol>
                <a:gridCol w="2394565">
                  <a:extLst>
                    <a:ext uri="{9D8B030D-6E8A-4147-A177-3AD203B41FA5}">
                      <a16:colId xmlns:a16="http://schemas.microsoft.com/office/drawing/2014/main" val="1852118267"/>
                    </a:ext>
                  </a:extLst>
                </a:gridCol>
              </a:tblGrid>
              <a:tr h="233892">
                <a:tc>
                  <a:txBody>
                    <a:bodyPr/>
                    <a:lstStyle/>
                    <a:p>
                      <a:pPr marL="0" marR="0" algn="ctr">
                        <a:lnSpc>
                          <a:spcPct val="150000"/>
                        </a:lnSpc>
                        <a:spcBef>
                          <a:spcPts val="0"/>
                        </a:spcBef>
                        <a:spcAft>
                          <a:spcPts val="0"/>
                        </a:spcAft>
                        <a:tabLst>
                          <a:tab pos="360045" algn="l"/>
                        </a:tabLst>
                      </a:pPr>
                      <a:r>
                        <a:rPr lang="en-GB" sz="1600" b="1" dirty="0">
                          <a:effectLst/>
                          <a:latin typeface="Times New Roman" panose="02020603050405020304" pitchFamily="18" charset="0"/>
                          <a:ea typeface="Calibri" panose="020F0502020204030204" pitchFamily="34" charset="0"/>
                          <a:cs typeface="Times New Roman" panose="02020603050405020304" pitchFamily="18" charset="0"/>
                        </a:rPr>
                        <a:t>Item</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360045" algn="l"/>
                        </a:tabLst>
                      </a:pPr>
                      <a:r>
                        <a:rPr lang="en-GB" sz="1600" b="1" dirty="0">
                          <a:effectLst/>
                          <a:latin typeface="Times New Roman" panose="02020603050405020304" pitchFamily="18" charset="0"/>
                          <a:ea typeface="Calibri" panose="020F0502020204030204" pitchFamily="34" charset="0"/>
                          <a:cs typeface="Times New Roman" panose="02020603050405020304" pitchFamily="18" charset="0"/>
                        </a:rPr>
                        <a:t>Acronym</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360045" algn="l"/>
                        </a:tabLst>
                      </a:pPr>
                      <a:r>
                        <a:rPr lang="en-GB" sz="1600" b="1" dirty="0">
                          <a:effectLst/>
                          <a:latin typeface="Times New Roman" panose="02020603050405020304" pitchFamily="18" charset="0"/>
                          <a:ea typeface="Calibri" panose="020F0502020204030204" pitchFamily="34" charset="0"/>
                          <a:cs typeface="Times New Roman" panose="02020603050405020304" pitchFamily="18" charset="0"/>
                        </a:rPr>
                        <a:t>Currency</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1568667"/>
                  </a:ext>
                </a:extLst>
              </a:tr>
              <a:tr h="233892">
                <a:tc>
                  <a:txBody>
                    <a:bodyPr/>
                    <a:lstStyle/>
                    <a:p>
                      <a:pPr marL="0" marR="0">
                        <a:lnSpc>
                          <a:spcPct val="150000"/>
                        </a:lnSpc>
                        <a:spcBef>
                          <a:spcPts val="0"/>
                        </a:spcBef>
                        <a:spcAft>
                          <a:spcPts val="0"/>
                        </a:spcAft>
                        <a:tabLst>
                          <a:tab pos="360045" algn="l"/>
                        </a:tabLs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CIF Price in foreign currency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tabLst>
                          <a:tab pos="360045" algn="l"/>
                        </a:tabLst>
                      </a:pPr>
                      <a:r>
                        <a:rPr lang="en-GB" sz="1600">
                          <a:effectLst/>
                          <a:latin typeface="Times New Roman" panose="02020603050405020304" pitchFamily="18" charset="0"/>
                          <a:ea typeface="Calibri" panose="020F0502020204030204" pitchFamily="34" charset="0"/>
                          <a:cs typeface="Times New Roman" panose="02020603050405020304" pitchFamily="18" charset="0"/>
                        </a:rPr>
                        <a:t>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tabLst>
                          <a:tab pos="360045" algn="l"/>
                        </a:tabLs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Foreign currency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5181564"/>
                  </a:ext>
                </a:extLst>
              </a:tr>
              <a:tr h="233892">
                <a:tc>
                  <a:txBody>
                    <a:bodyPr/>
                    <a:lstStyle/>
                    <a:p>
                      <a:pPr marL="0" marR="0">
                        <a:lnSpc>
                          <a:spcPct val="150000"/>
                        </a:lnSpc>
                        <a:spcBef>
                          <a:spcPts val="0"/>
                        </a:spcBef>
                        <a:spcAft>
                          <a:spcPts val="0"/>
                        </a:spcAft>
                        <a:tabLst>
                          <a:tab pos="360045" algn="l"/>
                        </a:tabLst>
                      </a:pPr>
                      <a:r>
                        <a:rPr lang="en-GB" sz="1600">
                          <a:effectLst/>
                          <a:latin typeface="Times New Roman" panose="02020603050405020304" pitchFamily="18" charset="0"/>
                          <a:ea typeface="Calibri" panose="020F0502020204030204" pitchFamily="34" charset="0"/>
                          <a:cs typeface="Times New Roman" panose="02020603050405020304" pitchFamily="18" charset="0"/>
                        </a:rPr>
                        <a:t>Official Exchange Rate (OER)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tabLst>
                          <a:tab pos="360045" algn="l"/>
                        </a:tabLst>
                      </a:pPr>
                      <a:r>
                        <a:rPr lang="en-GB" sz="1600">
                          <a:effectLst/>
                          <a:latin typeface="Times New Roman" panose="02020603050405020304" pitchFamily="18" charset="0"/>
                          <a:ea typeface="Calibri" panose="020F0502020204030204" pitchFamily="34" charset="0"/>
                          <a:cs typeface="Times New Roman" panose="02020603050405020304" pitchFamily="18" charset="0"/>
                        </a:rPr>
                        <a:t>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tabLst>
                          <a:tab pos="360045" algn="l"/>
                        </a:tabLs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Domestic currency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1891880"/>
                  </a:ext>
                </a:extLst>
              </a:tr>
              <a:tr h="233892">
                <a:tc>
                  <a:txBody>
                    <a:bodyPr/>
                    <a:lstStyle/>
                    <a:p>
                      <a:pPr marL="0" marR="0">
                        <a:lnSpc>
                          <a:spcPct val="150000"/>
                        </a:lnSpc>
                        <a:spcBef>
                          <a:spcPts val="0"/>
                        </a:spcBef>
                        <a:spcAft>
                          <a:spcPts val="0"/>
                        </a:spcAft>
                        <a:tabLst>
                          <a:tab pos="360045" algn="l"/>
                        </a:tabLs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Border Price (CIF price in local currency)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tabLst>
                          <a:tab pos="360045" algn="l"/>
                        </a:tabLst>
                      </a:pPr>
                      <a:r>
                        <a:rPr lang="en-GB" sz="1600">
                          <a:effectLst/>
                          <a:latin typeface="Times New Roman" panose="02020603050405020304" pitchFamily="18" charset="0"/>
                          <a:ea typeface="Calibri" panose="020F0502020204030204" pitchFamily="34" charset="0"/>
                          <a:cs typeface="Times New Roman" panose="02020603050405020304" pitchFamily="18" charset="0"/>
                        </a:rPr>
                        <a:t>C=A*B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tabLst>
                          <a:tab pos="360045" algn="l"/>
                        </a:tabLs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Domestic currency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3958868"/>
                  </a:ext>
                </a:extLst>
              </a:tr>
              <a:tr h="233892">
                <a:tc>
                  <a:txBody>
                    <a:bodyPr/>
                    <a:lstStyle/>
                    <a:p>
                      <a:pPr marL="0" marR="0">
                        <a:lnSpc>
                          <a:spcPct val="150000"/>
                        </a:lnSpc>
                        <a:spcBef>
                          <a:spcPts val="0"/>
                        </a:spcBef>
                        <a:spcAft>
                          <a:spcPts val="0"/>
                        </a:spcAft>
                        <a:tabLst>
                          <a:tab pos="360045" algn="l"/>
                        </a:tabLst>
                      </a:pPr>
                      <a:r>
                        <a:rPr lang="en-GB" sz="1600">
                          <a:effectLst/>
                          <a:latin typeface="Times New Roman" panose="02020603050405020304" pitchFamily="18" charset="0"/>
                          <a:ea typeface="Calibri" panose="020F0502020204030204" pitchFamily="34" charset="0"/>
                          <a:cs typeface="Times New Roman" panose="02020603050405020304" pitchFamily="18" charset="0"/>
                        </a:rPr>
                        <a:t>Import tariff (ad valorem percent)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tabLst>
                          <a:tab pos="360045" algn="l"/>
                        </a:tabLst>
                      </a:pPr>
                      <a:r>
                        <a:rPr lang="en-GB" sz="1600">
                          <a:effectLst/>
                          <a:latin typeface="Times New Roman" panose="02020603050405020304" pitchFamily="18" charset="0"/>
                          <a:ea typeface="Calibri" panose="020F0502020204030204" pitchFamily="34" charset="0"/>
                          <a:cs typeface="Times New Roman" panose="02020603050405020304" pitchFamily="18" charset="0"/>
                        </a:rPr>
                        <a:t>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tabLst>
                          <a:tab pos="360045" algn="l"/>
                        </a:tabLs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Domestic currency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902143"/>
                  </a:ext>
                </a:extLst>
              </a:tr>
              <a:tr h="233892">
                <a:tc>
                  <a:txBody>
                    <a:bodyPr/>
                    <a:lstStyle/>
                    <a:p>
                      <a:pPr marL="0" marR="0">
                        <a:lnSpc>
                          <a:spcPct val="150000"/>
                        </a:lnSpc>
                        <a:spcBef>
                          <a:spcPts val="0"/>
                        </a:spcBef>
                        <a:spcAft>
                          <a:spcPts val="0"/>
                        </a:spcAft>
                        <a:tabLst>
                          <a:tab pos="360045" algn="l"/>
                        </a:tabLst>
                      </a:pPr>
                      <a:r>
                        <a:rPr lang="en-GB" sz="1600">
                          <a:effectLst/>
                          <a:latin typeface="Times New Roman" panose="02020603050405020304" pitchFamily="18" charset="0"/>
                          <a:ea typeface="Calibri" panose="020F0502020204030204" pitchFamily="34" charset="0"/>
                          <a:cs typeface="Times New Roman" panose="02020603050405020304" pitchFamily="18" charset="0"/>
                        </a:rPr>
                        <a:t>Unit import tariff</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tabLst>
                          <a:tab pos="360045" algn="l"/>
                        </a:tabLst>
                      </a:pPr>
                      <a:r>
                        <a:rPr lang="en-GB" sz="1600">
                          <a:effectLst/>
                          <a:latin typeface="Times New Roman" panose="02020603050405020304" pitchFamily="18" charset="0"/>
                          <a:ea typeface="Calibri" panose="020F0502020204030204" pitchFamily="34" charset="0"/>
                          <a:cs typeface="Times New Roman" panose="02020603050405020304" pitchFamily="18" charset="0"/>
                        </a:rPr>
                        <a: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tabLst>
                          <a:tab pos="360045" algn="l"/>
                        </a:tabLs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Domestic currency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5671821"/>
                  </a:ext>
                </a:extLst>
              </a:tr>
              <a:tr h="233892">
                <a:tc>
                  <a:txBody>
                    <a:bodyPr/>
                    <a:lstStyle/>
                    <a:p>
                      <a:pPr marL="0" marR="0">
                        <a:lnSpc>
                          <a:spcPct val="150000"/>
                        </a:lnSpc>
                        <a:spcBef>
                          <a:spcPts val="0"/>
                        </a:spcBef>
                        <a:spcAft>
                          <a:spcPts val="0"/>
                        </a:spcAft>
                        <a:tabLst>
                          <a:tab pos="360045" algn="l"/>
                        </a:tabLst>
                      </a:pPr>
                      <a:r>
                        <a:rPr lang="en-GB" sz="1600">
                          <a:effectLst/>
                          <a:latin typeface="Times New Roman" panose="02020603050405020304" pitchFamily="18" charset="0"/>
                          <a:ea typeface="Calibri" panose="020F0502020204030204" pitchFamily="34" charset="0"/>
                          <a:cs typeface="Times New Roman" panose="02020603050405020304" pitchFamily="18" charset="0"/>
                        </a:rPr>
                        <a:t>Total import tariff</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tabLst>
                          <a:tab pos="360045" algn="l"/>
                        </a:tabLst>
                      </a:pPr>
                      <a:r>
                        <a:rPr lang="en-GB" sz="1600">
                          <a:effectLst/>
                          <a:latin typeface="Times New Roman" panose="02020603050405020304" pitchFamily="18" charset="0"/>
                          <a:ea typeface="Calibri" panose="020F0502020204030204" pitchFamily="34" charset="0"/>
                          <a:cs typeface="Times New Roman" panose="02020603050405020304" pitchFamily="18" charset="0"/>
                        </a:rPr>
                        <a:t>F=C*D+E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tabLst>
                          <a:tab pos="360045" algn="l"/>
                        </a:tabLst>
                      </a:pPr>
                      <a:r>
                        <a:rPr lang="en-GB" sz="1600">
                          <a:effectLst/>
                          <a:latin typeface="Times New Roman" panose="02020603050405020304" pitchFamily="18" charset="0"/>
                          <a:ea typeface="Calibri" panose="020F0502020204030204" pitchFamily="34" charset="0"/>
                          <a:cs typeface="Times New Roman" panose="02020603050405020304" pitchFamily="18" charset="0"/>
                        </a:rPr>
                        <a:t>Domestic currency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5479272"/>
                  </a:ext>
                </a:extLst>
              </a:tr>
              <a:tr h="233892">
                <a:tc>
                  <a:txBody>
                    <a:bodyPr/>
                    <a:lstStyle/>
                    <a:p>
                      <a:pPr marL="0" marR="0">
                        <a:lnSpc>
                          <a:spcPct val="150000"/>
                        </a:lnSpc>
                        <a:spcBef>
                          <a:spcPts val="0"/>
                        </a:spcBef>
                        <a:spcAft>
                          <a:spcPts val="0"/>
                        </a:spcAft>
                        <a:tabLst>
                          <a:tab pos="360045" algn="l"/>
                        </a:tabLst>
                      </a:pPr>
                      <a:r>
                        <a:rPr lang="en-GB" sz="1600">
                          <a:effectLst/>
                          <a:latin typeface="Times New Roman" panose="02020603050405020304" pitchFamily="18" charset="0"/>
                          <a:ea typeface="Calibri" panose="020F0502020204030204" pitchFamily="34" charset="0"/>
                          <a:cs typeface="Times New Roman" panose="02020603050405020304" pitchFamily="18" charset="0"/>
                        </a:rPr>
                        <a:t>Transport Cost from border to domestic market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tabLst>
                          <a:tab pos="360045" algn="l"/>
                        </a:tabLst>
                      </a:pPr>
                      <a:r>
                        <a:rPr lang="en-GB" sz="1600">
                          <a:effectLst/>
                          <a:latin typeface="Times New Roman" panose="02020603050405020304" pitchFamily="18" charset="0"/>
                          <a:ea typeface="Calibri" panose="020F0502020204030204" pitchFamily="34" charset="0"/>
                          <a:cs typeface="Times New Roman" panose="02020603050405020304" pitchFamily="18" charset="0"/>
                        </a:rPr>
                        <a:t>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tabLst>
                          <a:tab pos="360045" algn="l"/>
                        </a:tabLst>
                      </a:pPr>
                      <a:r>
                        <a:rPr lang="en-GB" sz="1600">
                          <a:effectLst/>
                          <a:latin typeface="Times New Roman" panose="02020603050405020304" pitchFamily="18" charset="0"/>
                          <a:ea typeface="Calibri" panose="020F0502020204030204" pitchFamily="34" charset="0"/>
                          <a:cs typeface="Times New Roman" panose="02020603050405020304" pitchFamily="18" charset="0"/>
                        </a:rPr>
                        <a:t>Domestic currency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0742214"/>
                  </a:ext>
                </a:extLst>
              </a:tr>
              <a:tr h="233892">
                <a:tc>
                  <a:txBody>
                    <a:bodyPr/>
                    <a:lstStyle/>
                    <a:p>
                      <a:pPr marL="0" marR="0">
                        <a:lnSpc>
                          <a:spcPct val="150000"/>
                        </a:lnSpc>
                        <a:spcBef>
                          <a:spcPts val="0"/>
                        </a:spcBef>
                        <a:spcAft>
                          <a:spcPts val="0"/>
                        </a:spcAft>
                        <a:tabLst>
                          <a:tab pos="360045" algn="l"/>
                        </a:tabLst>
                      </a:pPr>
                      <a:r>
                        <a:rPr lang="en-GB" sz="1600">
                          <a:effectLst/>
                          <a:latin typeface="Times New Roman" panose="02020603050405020304" pitchFamily="18" charset="0"/>
                          <a:ea typeface="Calibri" panose="020F0502020204030204" pitchFamily="34" charset="0"/>
                          <a:cs typeface="Times New Roman" panose="02020603050405020304" pitchFamily="18" charset="0"/>
                        </a:rPr>
                        <a:t>Handling Cost from border to domestic market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tabLst>
                          <a:tab pos="360045" algn="l"/>
                        </a:tabLst>
                      </a:pPr>
                      <a:r>
                        <a:rPr lang="en-GB" sz="1600">
                          <a:effectLst/>
                          <a:latin typeface="Times New Roman" panose="02020603050405020304" pitchFamily="18" charset="0"/>
                          <a:ea typeface="Calibri" panose="020F0502020204030204" pitchFamily="34" charset="0"/>
                          <a:cs typeface="Times New Roman" panose="02020603050405020304" pitchFamily="18" charset="0"/>
                        </a:rPr>
                        <a:t>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tabLst>
                          <a:tab pos="360045" algn="l"/>
                        </a:tabLst>
                      </a:pPr>
                      <a:r>
                        <a:rPr lang="en-GB" sz="1600">
                          <a:effectLst/>
                          <a:latin typeface="Times New Roman" panose="02020603050405020304" pitchFamily="18" charset="0"/>
                          <a:ea typeface="Calibri" panose="020F0502020204030204" pitchFamily="34" charset="0"/>
                          <a:cs typeface="Times New Roman" panose="02020603050405020304" pitchFamily="18" charset="0"/>
                        </a:rPr>
                        <a:t>Domestic currency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7339157"/>
                  </a:ext>
                </a:extLst>
              </a:tr>
              <a:tr h="233892">
                <a:tc>
                  <a:txBody>
                    <a:bodyPr/>
                    <a:lstStyle/>
                    <a:p>
                      <a:pPr marL="0" marR="0">
                        <a:lnSpc>
                          <a:spcPct val="150000"/>
                        </a:lnSpc>
                        <a:spcBef>
                          <a:spcPts val="0"/>
                        </a:spcBef>
                        <a:spcAft>
                          <a:spcPts val="0"/>
                        </a:spcAft>
                        <a:tabLst>
                          <a:tab pos="360045" algn="l"/>
                        </a:tabLst>
                      </a:pPr>
                      <a:r>
                        <a:rPr lang="en-GB" sz="1600">
                          <a:effectLst/>
                          <a:latin typeface="Times New Roman" panose="02020603050405020304" pitchFamily="18" charset="0"/>
                          <a:ea typeface="Calibri" panose="020F0502020204030204" pitchFamily="34" charset="0"/>
                          <a:cs typeface="Times New Roman" panose="02020603050405020304" pitchFamily="18" charset="0"/>
                        </a:rPr>
                        <a:t>Storage Cost from border to domestic market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tabLst>
                          <a:tab pos="360045" algn="l"/>
                        </a:tabLst>
                      </a:pPr>
                      <a:r>
                        <a:rPr lang="en-GB" sz="1600">
                          <a:effectLst/>
                          <a:latin typeface="Times New Roman" panose="02020603050405020304" pitchFamily="18" charset="0"/>
                          <a:ea typeface="Calibri" panose="020F0502020204030204" pitchFamily="34" charset="0"/>
                          <a:cs typeface="Times New Roman" panose="02020603050405020304" pitchFamily="18" charset="0"/>
                        </a:rPr>
                        <a:t>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tabLst>
                          <a:tab pos="360045" algn="l"/>
                        </a:tabLst>
                      </a:pPr>
                      <a:r>
                        <a:rPr lang="en-GB" sz="1600">
                          <a:effectLst/>
                          <a:latin typeface="Times New Roman" panose="02020603050405020304" pitchFamily="18" charset="0"/>
                          <a:ea typeface="Calibri" panose="020F0502020204030204" pitchFamily="34" charset="0"/>
                          <a:cs typeface="Times New Roman" panose="02020603050405020304" pitchFamily="18" charset="0"/>
                        </a:rPr>
                        <a:t>Domestic currency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7307625"/>
                  </a:ext>
                </a:extLst>
              </a:tr>
              <a:tr h="233892">
                <a:tc>
                  <a:txBody>
                    <a:bodyPr/>
                    <a:lstStyle/>
                    <a:p>
                      <a:pPr marL="0" marR="0">
                        <a:lnSpc>
                          <a:spcPct val="150000"/>
                        </a:lnSpc>
                        <a:spcBef>
                          <a:spcPts val="0"/>
                        </a:spcBef>
                        <a:spcAft>
                          <a:spcPts val="0"/>
                        </a:spcAft>
                        <a:tabLst>
                          <a:tab pos="360045" algn="l"/>
                        </a:tabLst>
                      </a:pPr>
                      <a:r>
                        <a:rPr lang="en-GB" sz="1600">
                          <a:effectLst/>
                          <a:latin typeface="Times New Roman" panose="02020603050405020304" pitchFamily="18" charset="0"/>
                          <a:ea typeface="Calibri" panose="020F0502020204030204" pitchFamily="34" charset="0"/>
                          <a:cs typeface="Times New Roman" panose="02020603050405020304" pitchFamily="18" charset="0"/>
                        </a:rPr>
                        <a:t>Parity Price at market level (PPML)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tabLst>
                          <a:tab pos="360045" algn="l"/>
                        </a:tabLst>
                      </a:pPr>
                      <a:r>
                        <a:rPr lang="en-GB" sz="1600">
                          <a:effectLst/>
                          <a:latin typeface="Times New Roman" panose="02020603050405020304" pitchFamily="18" charset="0"/>
                          <a:ea typeface="Calibri" panose="020F0502020204030204" pitchFamily="34" charset="0"/>
                          <a:cs typeface="Times New Roman" panose="02020603050405020304" pitchFamily="18" charset="0"/>
                        </a:rPr>
                        <a:t>J=C+F+G+H+I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tabLst>
                          <a:tab pos="360045" algn="l"/>
                        </a:tabLst>
                      </a:pPr>
                      <a:r>
                        <a:rPr lang="en-GB" sz="1600">
                          <a:effectLst/>
                          <a:latin typeface="Times New Roman" panose="02020603050405020304" pitchFamily="18" charset="0"/>
                          <a:ea typeface="Calibri" panose="020F0502020204030204" pitchFamily="34" charset="0"/>
                          <a:cs typeface="Times New Roman" panose="02020603050405020304" pitchFamily="18" charset="0"/>
                        </a:rPr>
                        <a:t>Domestic currency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486777"/>
                  </a:ext>
                </a:extLst>
              </a:tr>
              <a:tr h="233892">
                <a:tc>
                  <a:txBody>
                    <a:bodyPr/>
                    <a:lstStyle/>
                    <a:p>
                      <a:pPr marL="0" marR="0">
                        <a:lnSpc>
                          <a:spcPct val="150000"/>
                        </a:lnSpc>
                        <a:spcBef>
                          <a:spcPts val="0"/>
                        </a:spcBef>
                        <a:spcAft>
                          <a:spcPts val="0"/>
                        </a:spcAft>
                        <a:tabLst>
                          <a:tab pos="360045" algn="l"/>
                        </a:tabLst>
                      </a:pPr>
                      <a:r>
                        <a:rPr lang="en-GB" sz="1600">
                          <a:effectLst/>
                          <a:latin typeface="Times New Roman" panose="02020603050405020304" pitchFamily="18" charset="0"/>
                          <a:ea typeface="Calibri" panose="020F0502020204030204" pitchFamily="34" charset="0"/>
                          <a:cs typeface="Times New Roman" panose="02020603050405020304" pitchFamily="18" charset="0"/>
                        </a:rPr>
                        <a:t>Transport Cost from firm/farm to domestic market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tabLst>
                          <a:tab pos="360045" algn="l"/>
                        </a:tabLst>
                      </a:pPr>
                      <a:r>
                        <a:rPr lang="en-GB" sz="1600">
                          <a:effectLst/>
                          <a:latin typeface="Times New Roman" panose="02020603050405020304" pitchFamily="18" charset="0"/>
                          <a:ea typeface="Calibri" panose="020F0502020204030204" pitchFamily="34" charset="0"/>
                          <a:cs typeface="Times New Roman" panose="02020603050405020304" pitchFamily="18" charset="0"/>
                        </a:rPr>
                        <a:t>K</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tabLst>
                          <a:tab pos="360045" algn="l"/>
                        </a:tabLst>
                      </a:pPr>
                      <a:r>
                        <a:rPr lang="en-GB" sz="1600">
                          <a:effectLst/>
                          <a:latin typeface="Times New Roman" panose="02020603050405020304" pitchFamily="18" charset="0"/>
                          <a:ea typeface="Calibri" panose="020F0502020204030204" pitchFamily="34" charset="0"/>
                          <a:cs typeface="Times New Roman" panose="02020603050405020304" pitchFamily="18" charset="0"/>
                        </a:rPr>
                        <a:t>Domestic currency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327541"/>
                  </a:ext>
                </a:extLst>
              </a:tr>
              <a:tr h="233892">
                <a:tc>
                  <a:txBody>
                    <a:bodyPr/>
                    <a:lstStyle/>
                    <a:p>
                      <a:pPr marL="0" marR="0">
                        <a:lnSpc>
                          <a:spcPct val="150000"/>
                        </a:lnSpc>
                        <a:spcBef>
                          <a:spcPts val="0"/>
                        </a:spcBef>
                        <a:spcAft>
                          <a:spcPts val="0"/>
                        </a:spcAft>
                        <a:tabLst>
                          <a:tab pos="360045" algn="l"/>
                        </a:tabLst>
                      </a:pPr>
                      <a:r>
                        <a:rPr lang="en-GB" sz="1600">
                          <a:effectLst/>
                          <a:latin typeface="Times New Roman" panose="02020603050405020304" pitchFamily="18" charset="0"/>
                          <a:ea typeface="Calibri" panose="020F0502020204030204" pitchFamily="34" charset="0"/>
                          <a:cs typeface="Times New Roman" panose="02020603050405020304" pitchFamily="18" charset="0"/>
                        </a:rPr>
                        <a:t>Handling Cost from firm/farm to domestic market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tabLst>
                          <a:tab pos="360045" algn="l"/>
                        </a:tabLst>
                      </a:pPr>
                      <a:r>
                        <a:rPr lang="en-GB" sz="1600">
                          <a:effectLst/>
                          <a:latin typeface="Times New Roman" panose="02020603050405020304" pitchFamily="18" charset="0"/>
                          <a:ea typeface="Calibri" panose="020F0502020204030204" pitchFamily="34" charset="0"/>
                          <a:cs typeface="Times New Roman" panose="02020603050405020304" pitchFamily="18" charset="0"/>
                        </a:rPr>
                        <a:t>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tabLst>
                          <a:tab pos="360045" algn="l"/>
                        </a:tabLst>
                      </a:pPr>
                      <a:r>
                        <a:rPr lang="en-GB" sz="1600">
                          <a:effectLst/>
                          <a:latin typeface="Times New Roman" panose="02020603050405020304" pitchFamily="18" charset="0"/>
                          <a:ea typeface="Calibri" panose="020F0502020204030204" pitchFamily="34" charset="0"/>
                          <a:cs typeface="Times New Roman" panose="02020603050405020304" pitchFamily="18" charset="0"/>
                        </a:rPr>
                        <a:t>Domestic currency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887303"/>
                  </a:ext>
                </a:extLst>
              </a:tr>
              <a:tr h="233892">
                <a:tc>
                  <a:txBody>
                    <a:bodyPr/>
                    <a:lstStyle/>
                    <a:p>
                      <a:pPr marL="0" marR="0">
                        <a:lnSpc>
                          <a:spcPct val="150000"/>
                        </a:lnSpc>
                        <a:spcBef>
                          <a:spcPts val="0"/>
                        </a:spcBef>
                        <a:spcAft>
                          <a:spcPts val="0"/>
                        </a:spcAft>
                        <a:tabLst>
                          <a:tab pos="360045" algn="l"/>
                        </a:tabLst>
                      </a:pPr>
                      <a:r>
                        <a:rPr lang="en-GB" sz="1600">
                          <a:effectLst/>
                          <a:latin typeface="Times New Roman" panose="02020603050405020304" pitchFamily="18" charset="0"/>
                          <a:ea typeface="Calibri" panose="020F0502020204030204" pitchFamily="34" charset="0"/>
                          <a:cs typeface="Times New Roman" panose="02020603050405020304" pitchFamily="18" charset="0"/>
                        </a:rPr>
                        <a:t>Storage Cost from firm/farm to domestic market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tabLst>
                          <a:tab pos="360045" algn="l"/>
                        </a:tabLst>
                      </a:pPr>
                      <a:r>
                        <a:rPr lang="en-GB" sz="1600">
                          <a:effectLst/>
                          <a:latin typeface="Times New Roman" panose="02020603050405020304" pitchFamily="18" charset="0"/>
                          <a:ea typeface="Calibri" panose="020F0502020204030204" pitchFamily="34" charset="0"/>
                          <a:cs typeface="Times New Roman" panose="02020603050405020304" pitchFamily="18" charset="0"/>
                        </a:rPr>
                        <a:t>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tabLst>
                          <a:tab pos="360045" algn="l"/>
                        </a:tabLst>
                      </a:pPr>
                      <a:r>
                        <a:rPr lang="en-GB" sz="1600">
                          <a:effectLst/>
                          <a:latin typeface="Times New Roman" panose="02020603050405020304" pitchFamily="18" charset="0"/>
                          <a:ea typeface="Calibri" panose="020F0502020204030204" pitchFamily="34" charset="0"/>
                          <a:cs typeface="Times New Roman" panose="02020603050405020304" pitchFamily="18" charset="0"/>
                        </a:rPr>
                        <a:t>Domestic currency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3493638"/>
                  </a:ext>
                </a:extLst>
              </a:tr>
              <a:tr h="233892">
                <a:tc>
                  <a:txBody>
                    <a:bodyPr/>
                    <a:lstStyle/>
                    <a:p>
                      <a:pPr marL="0" marR="0">
                        <a:lnSpc>
                          <a:spcPct val="150000"/>
                        </a:lnSpc>
                        <a:spcBef>
                          <a:spcPts val="0"/>
                        </a:spcBef>
                        <a:spcAft>
                          <a:spcPts val="0"/>
                        </a:spcAft>
                        <a:tabLst>
                          <a:tab pos="360045" algn="l"/>
                        </a:tabLs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Parity Price at production level (PPPL)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tabLst>
                          <a:tab pos="360045" algn="l"/>
                        </a:tabLs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N=J-(K+L+M)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tabLst>
                          <a:tab pos="360045" algn="l"/>
                        </a:tabLs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Domestic currency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121" marR="5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3358557"/>
                  </a:ext>
                </a:extLst>
              </a:tr>
            </a:tbl>
          </a:graphicData>
        </a:graphic>
      </p:graphicFrame>
      <p:sp>
        <p:nvSpPr>
          <p:cNvPr id="13" name="Rectangle 3">
            <a:extLst>
              <a:ext uri="{FF2B5EF4-FFF2-40B4-BE49-F238E27FC236}">
                <a16:creationId xmlns:a16="http://schemas.microsoft.com/office/drawing/2014/main" id="{9ABDFEF4-E195-4363-8B55-498B0F63D5A9}"/>
              </a:ext>
            </a:extLst>
          </p:cNvPr>
          <p:cNvSpPr>
            <a:spLocks noChangeArrowheads="1"/>
          </p:cNvSpPr>
          <p:nvPr/>
        </p:nvSpPr>
        <p:spPr bwMode="auto">
          <a:xfrm>
            <a:off x="783101" y="437003"/>
            <a:ext cx="73574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0363" algn="l"/>
              </a:tabLst>
              <a:defRPr>
                <a:solidFill>
                  <a:schemeClr val="tx1"/>
                </a:solidFill>
                <a:latin typeface="Arial" panose="020B0604020202020204" pitchFamily="34" charset="0"/>
              </a:defRPr>
            </a:lvl1pPr>
            <a:lvl2pPr eaLnBrk="0" fontAlgn="base" hangingPunct="0">
              <a:spcBef>
                <a:spcPct val="0"/>
              </a:spcBef>
              <a:spcAft>
                <a:spcPct val="0"/>
              </a:spcAft>
              <a:tabLst>
                <a:tab pos="360363" algn="l"/>
              </a:tabLst>
              <a:defRPr>
                <a:solidFill>
                  <a:schemeClr val="tx1"/>
                </a:solidFill>
                <a:latin typeface="Arial" panose="020B0604020202020204" pitchFamily="34" charset="0"/>
              </a:defRPr>
            </a:lvl2pPr>
            <a:lvl3pPr eaLnBrk="0" fontAlgn="base" hangingPunct="0">
              <a:spcBef>
                <a:spcPct val="0"/>
              </a:spcBef>
              <a:spcAft>
                <a:spcPct val="0"/>
              </a:spcAft>
              <a:tabLst>
                <a:tab pos="360363" algn="l"/>
              </a:tabLst>
              <a:defRPr>
                <a:solidFill>
                  <a:schemeClr val="tx1"/>
                </a:solidFill>
                <a:latin typeface="Arial" panose="020B0604020202020204" pitchFamily="34" charset="0"/>
              </a:defRPr>
            </a:lvl3pPr>
            <a:lvl4pPr eaLnBrk="0" fontAlgn="base" hangingPunct="0">
              <a:spcBef>
                <a:spcPct val="0"/>
              </a:spcBef>
              <a:spcAft>
                <a:spcPct val="0"/>
              </a:spcAft>
              <a:tabLst>
                <a:tab pos="360363" algn="l"/>
              </a:tabLst>
              <a:defRPr>
                <a:solidFill>
                  <a:schemeClr val="tx1"/>
                </a:solidFill>
                <a:latin typeface="Arial" panose="020B0604020202020204" pitchFamily="34" charset="0"/>
              </a:defRPr>
            </a:lvl4pPr>
            <a:lvl5pPr eaLnBrk="0" fontAlgn="base" hangingPunct="0">
              <a:spcBef>
                <a:spcPct val="0"/>
              </a:spcBef>
              <a:spcAft>
                <a:spcPct val="0"/>
              </a:spcAft>
              <a:tabLst>
                <a:tab pos="360363" algn="l"/>
              </a:tabLst>
              <a:defRPr>
                <a:solidFill>
                  <a:schemeClr val="tx1"/>
                </a:solidFill>
                <a:latin typeface="Arial" panose="020B0604020202020204" pitchFamily="34" charset="0"/>
              </a:defRPr>
            </a:lvl5pPr>
            <a:lvl6pPr eaLnBrk="0" fontAlgn="base" hangingPunct="0">
              <a:spcBef>
                <a:spcPct val="0"/>
              </a:spcBef>
              <a:spcAft>
                <a:spcPct val="0"/>
              </a:spcAft>
              <a:tabLst>
                <a:tab pos="360363" algn="l"/>
              </a:tabLst>
              <a:defRPr>
                <a:solidFill>
                  <a:schemeClr val="tx1"/>
                </a:solidFill>
                <a:latin typeface="Arial" panose="020B0604020202020204" pitchFamily="34" charset="0"/>
              </a:defRPr>
            </a:lvl6pPr>
            <a:lvl7pPr eaLnBrk="0" fontAlgn="base" hangingPunct="0">
              <a:spcBef>
                <a:spcPct val="0"/>
              </a:spcBef>
              <a:spcAft>
                <a:spcPct val="0"/>
              </a:spcAft>
              <a:tabLst>
                <a:tab pos="360363" algn="l"/>
              </a:tabLst>
              <a:defRPr>
                <a:solidFill>
                  <a:schemeClr val="tx1"/>
                </a:solidFill>
                <a:latin typeface="Arial" panose="020B0604020202020204" pitchFamily="34" charset="0"/>
              </a:defRPr>
            </a:lvl7pPr>
            <a:lvl8pPr eaLnBrk="0" fontAlgn="base" hangingPunct="0">
              <a:spcBef>
                <a:spcPct val="0"/>
              </a:spcBef>
              <a:spcAft>
                <a:spcPct val="0"/>
              </a:spcAft>
              <a:tabLst>
                <a:tab pos="360363" algn="l"/>
              </a:tabLst>
              <a:defRPr>
                <a:solidFill>
                  <a:schemeClr val="tx1"/>
                </a:solidFill>
                <a:latin typeface="Arial" panose="020B0604020202020204" pitchFamily="34" charset="0"/>
              </a:defRPr>
            </a:lvl8pPr>
            <a:lvl9pPr eaLnBrk="0" fontAlgn="base" hangingPunct="0">
              <a:spcBef>
                <a:spcPct val="0"/>
              </a:spcBef>
              <a:spcAft>
                <a:spcPct val="0"/>
              </a:spcAft>
              <a:tabLst>
                <a:tab pos="36036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360363" algn="l"/>
              </a:tabLst>
            </a:pPr>
            <a:r>
              <a:rPr kumimoji="0" lang="en-GB"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t>
            </a:r>
            <a:r>
              <a:rPr kumimoji="0" lang="en-GB" altLang="en-US" sz="2400" b="1"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able </a:t>
            </a:r>
            <a:r>
              <a:rPr kumimoji="0" lang="en-GB" altLang="en-US" sz="2400" b="1"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7.1: </a:t>
            </a:r>
            <a:r>
              <a:rPr kumimoji="0" lang="en-GB" altLang="en-US" sz="2400" b="1"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Computation of parity price of tradable inputs</a:t>
            </a: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692157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87</a:t>
            </a:fld>
            <a:endParaRPr lang="en-US"/>
          </a:p>
        </p:txBody>
      </p:sp>
      <p:sp>
        <p:nvSpPr>
          <p:cNvPr id="6" name="Rectangle 5"/>
          <p:cNvSpPr/>
          <p:nvPr/>
        </p:nvSpPr>
        <p:spPr>
          <a:xfrm>
            <a:off x="582431" y="692978"/>
            <a:ext cx="10381765" cy="4539704"/>
          </a:xfrm>
          <a:prstGeom prst="rect">
            <a:avLst/>
          </a:prstGeom>
        </p:spPr>
        <p:txBody>
          <a:bodyPr wrap="square">
            <a:spAutoFit/>
          </a:bodyPr>
          <a:lstStyle/>
          <a:p>
            <a:pPr>
              <a:spcBef>
                <a:spcPts val="1800"/>
              </a:spcBef>
            </a:pPr>
            <a:r>
              <a:rPr lang="en-US" sz="2800" b="1" dirty="0" smtClean="0">
                <a:latin typeface="Century Gothic" panose="020B0502020202020204" pitchFamily="34" charset="0"/>
              </a:rPr>
              <a:t>7.6 </a:t>
            </a:r>
            <a:r>
              <a:rPr lang="en-US" sz="2800" b="1" dirty="0">
                <a:latin typeface="Century Gothic" panose="020B0502020202020204" pitchFamily="34" charset="0"/>
              </a:rPr>
              <a:t>Valuation of non-traded goods (Labour and Land</a:t>
            </a:r>
            <a:r>
              <a:rPr lang="en-US" sz="2800" b="1" dirty="0" smtClean="0">
                <a:latin typeface="Century Gothic" panose="020B0502020202020204" pitchFamily="34" charset="0"/>
              </a:rPr>
              <a:t>)</a:t>
            </a:r>
            <a:endParaRPr lang="en-US" sz="2800" b="1" dirty="0">
              <a:latin typeface="Century Gothic" panose="020B0502020202020204" pitchFamily="34" charset="0"/>
            </a:endParaRPr>
          </a:p>
          <a:p>
            <a:pPr marL="285750" indent="-285750">
              <a:spcBef>
                <a:spcPts val="1800"/>
              </a:spcBef>
              <a:buFont typeface="Wingdings" pitchFamily="2" charset="2"/>
              <a:buChar char="ü"/>
            </a:pPr>
            <a:r>
              <a:rPr lang="en-US" sz="2400" dirty="0">
                <a:latin typeface="Century Gothic" panose="020B0502020202020204" pitchFamily="34" charset="0"/>
              </a:rPr>
              <a:t>The services provided by domestic factors of production (labour, capital, and land) do not have world prices because the markets for these services are domestic </a:t>
            </a:r>
          </a:p>
          <a:p>
            <a:pPr marL="285750" indent="-285750">
              <a:spcBef>
                <a:spcPts val="1800"/>
              </a:spcBef>
              <a:buFont typeface="Wingdings" pitchFamily="2" charset="2"/>
              <a:buChar char="ü"/>
            </a:pPr>
            <a:r>
              <a:rPr lang="en-US" sz="2400" dirty="0">
                <a:latin typeface="Century Gothic" panose="020B0502020202020204" pitchFamily="34" charset="0"/>
              </a:rPr>
              <a:t>The starting point for estimating social prices for non-tradable goods and domestic factors are prevailing domestic market prices or the costs of producing them	</a:t>
            </a:r>
          </a:p>
          <a:p>
            <a:pPr marL="285750" indent="-285750">
              <a:spcBef>
                <a:spcPts val="1800"/>
              </a:spcBef>
              <a:buFont typeface="Wingdings" pitchFamily="2" charset="2"/>
              <a:buChar char="ü"/>
            </a:pPr>
            <a:r>
              <a:rPr lang="en-US" sz="2400" dirty="0">
                <a:latin typeface="Century Gothic" panose="020B0502020202020204" pitchFamily="34" charset="0"/>
              </a:rPr>
              <a:t>For mobile factors (factors that can move from agriculture to other sectors of the economy), prices are usually determined by aggregate supply and demand forces. </a:t>
            </a:r>
          </a:p>
        </p:txBody>
      </p:sp>
    </p:spTree>
    <p:extLst>
      <p:ext uri="{BB962C8B-B14F-4D97-AF65-F5344CB8AC3E}">
        <p14:creationId xmlns:p14="http://schemas.microsoft.com/office/powerpoint/2010/main" val="11988115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88</a:t>
            </a:fld>
            <a:endParaRPr lang="en-US"/>
          </a:p>
        </p:txBody>
      </p:sp>
      <p:sp>
        <p:nvSpPr>
          <p:cNvPr id="6" name="Rectangle 5"/>
          <p:cNvSpPr/>
          <p:nvPr/>
        </p:nvSpPr>
        <p:spPr>
          <a:xfrm>
            <a:off x="483326" y="1164477"/>
            <a:ext cx="10933611" cy="3970318"/>
          </a:xfrm>
          <a:prstGeom prst="rect">
            <a:avLst/>
          </a:prstGeom>
        </p:spPr>
        <p:txBody>
          <a:bodyPr wrap="square">
            <a:spAutoFit/>
          </a:bodyPr>
          <a:lstStyle/>
          <a:p>
            <a:pPr marL="742950" lvl="1" indent="-285750" algn="just">
              <a:spcBef>
                <a:spcPts val="2400"/>
              </a:spcBef>
              <a:buFont typeface="Wingdings" pitchFamily="2" charset="2"/>
              <a:buChar char="ü"/>
            </a:pPr>
            <a:r>
              <a:rPr lang="en-US" sz="2400" dirty="0">
                <a:latin typeface="Century Gothic" panose="020B0502020202020204" pitchFamily="34" charset="0"/>
              </a:rPr>
              <a:t>Since alternative uses are available throughout the economy, the social values of capital and labour can be determined at a national level and not solely within the agricultural sector</a:t>
            </a:r>
          </a:p>
          <a:p>
            <a:pPr marL="742950" lvl="1" indent="-285750" algn="just">
              <a:spcBef>
                <a:spcPts val="2400"/>
              </a:spcBef>
              <a:buFont typeface="Wingdings" pitchFamily="2" charset="2"/>
              <a:buChar char="ü"/>
            </a:pPr>
            <a:r>
              <a:rPr lang="en-US" sz="2400" dirty="0">
                <a:latin typeface="Century Gothic" panose="020B0502020202020204" pitchFamily="34" charset="0"/>
              </a:rPr>
              <a:t>Most developing countries, including Nigeria, implement policies that distort the economy mainly to protect local producers</a:t>
            </a:r>
          </a:p>
          <a:p>
            <a:pPr marL="742950" lvl="1" indent="-285750" algn="just">
              <a:spcBef>
                <a:spcPts val="2400"/>
              </a:spcBef>
              <a:buFont typeface="Wingdings" pitchFamily="2" charset="2"/>
              <a:buChar char="ü"/>
            </a:pPr>
            <a:r>
              <a:rPr lang="en-US" sz="2400" dirty="0">
                <a:latin typeface="Century Gothic" panose="020B0502020202020204" pitchFamily="34" charset="0"/>
              </a:rPr>
              <a:t>Example of such policies include price ceilings and minimum wages</a:t>
            </a:r>
          </a:p>
          <a:p>
            <a:pPr marL="742950" lvl="1" indent="-285750" algn="just">
              <a:spcBef>
                <a:spcPts val="2400"/>
              </a:spcBef>
              <a:buFont typeface="Wingdings" pitchFamily="2" charset="2"/>
              <a:buChar char="ü"/>
            </a:pPr>
            <a:r>
              <a:rPr lang="en-US" sz="2400" dirty="0">
                <a:latin typeface="Century Gothic" panose="020B0502020202020204" pitchFamily="34" charset="0"/>
              </a:rPr>
              <a:t>To adjust for these distortions, the prices of non-traded goods and services will be weighted with the standard conversion factor (SCF)</a:t>
            </a:r>
          </a:p>
        </p:txBody>
      </p:sp>
      <p:sp>
        <p:nvSpPr>
          <p:cNvPr id="7" name="Rectangle 6"/>
          <p:cNvSpPr/>
          <p:nvPr/>
        </p:nvSpPr>
        <p:spPr>
          <a:xfrm>
            <a:off x="767027" y="531447"/>
            <a:ext cx="10068109" cy="523220"/>
          </a:xfrm>
          <a:prstGeom prst="rect">
            <a:avLst/>
          </a:prstGeom>
        </p:spPr>
        <p:txBody>
          <a:bodyPr wrap="square">
            <a:spAutoFit/>
          </a:bodyPr>
          <a:lstStyle/>
          <a:p>
            <a:r>
              <a:rPr lang="en-US" sz="2800" b="1" dirty="0" smtClean="0">
                <a:latin typeface="Century Gothic" panose="020B0502020202020204" pitchFamily="34" charset="0"/>
              </a:rPr>
              <a:t>7.6 </a:t>
            </a:r>
            <a:r>
              <a:rPr lang="en-US" sz="2800" b="1" dirty="0">
                <a:latin typeface="Century Gothic" panose="020B0502020202020204" pitchFamily="34" charset="0"/>
              </a:rPr>
              <a:t>Valuation of non-traded goods </a:t>
            </a:r>
            <a:r>
              <a:rPr lang="en-US" sz="2800" b="1" dirty="0" smtClean="0">
                <a:latin typeface="Century Gothic" panose="020B0502020202020204" pitchFamily="34" charset="0"/>
              </a:rPr>
              <a:t>(continues…)</a:t>
            </a:r>
            <a:endParaRPr lang="en-US" sz="2800" b="1" dirty="0">
              <a:latin typeface="Century Gothic" panose="020B0502020202020204" pitchFamily="34" charset="0"/>
            </a:endParaRPr>
          </a:p>
        </p:txBody>
      </p:sp>
    </p:spTree>
    <p:extLst>
      <p:ext uri="{BB962C8B-B14F-4D97-AF65-F5344CB8AC3E}">
        <p14:creationId xmlns:p14="http://schemas.microsoft.com/office/powerpoint/2010/main" val="4589882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89</a:t>
            </a:fld>
            <a:endParaRPr lang="en-US"/>
          </a:p>
        </p:txBody>
      </p:sp>
      <p:sp>
        <p:nvSpPr>
          <p:cNvPr id="6" name="Rectangle 5"/>
          <p:cNvSpPr/>
          <p:nvPr/>
        </p:nvSpPr>
        <p:spPr>
          <a:xfrm>
            <a:off x="706554" y="717281"/>
            <a:ext cx="10660141" cy="5016758"/>
          </a:xfrm>
          <a:prstGeom prst="rect">
            <a:avLst/>
          </a:prstGeom>
        </p:spPr>
        <p:txBody>
          <a:bodyPr wrap="square">
            <a:spAutoFit/>
          </a:bodyPr>
          <a:lstStyle/>
          <a:p>
            <a:pPr defTabSz="738188">
              <a:spcBef>
                <a:spcPts val="1800"/>
              </a:spcBef>
            </a:pPr>
            <a:r>
              <a:rPr lang="en-US" sz="3200" b="1" dirty="0" smtClean="0">
                <a:latin typeface="Century Gothic" panose="020B0502020202020204" pitchFamily="34" charset="0"/>
              </a:rPr>
              <a:t>7.7 </a:t>
            </a:r>
            <a:r>
              <a:rPr lang="en-US" sz="3200" b="1" dirty="0">
                <a:latin typeface="Century Gothic" panose="020B0502020202020204" pitchFamily="34" charset="0"/>
              </a:rPr>
              <a:t>Externalities and indirect effects in Economic </a:t>
            </a:r>
            <a:r>
              <a:rPr lang="en-US" sz="3200" b="1" dirty="0" smtClean="0">
                <a:latin typeface="Century Gothic" panose="020B0502020202020204" pitchFamily="34" charset="0"/>
              </a:rPr>
              <a:t>	Analysis</a:t>
            </a:r>
            <a:endParaRPr lang="en-US" sz="3200" b="1" dirty="0">
              <a:latin typeface="Century Gothic" panose="020B0502020202020204" pitchFamily="34" charset="0"/>
            </a:endParaRPr>
          </a:p>
          <a:p>
            <a:pPr marL="285750" indent="-285750">
              <a:spcBef>
                <a:spcPts val="1800"/>
              </a:spcBef>
              <a:buFont typeface="Wingdings" pitchFamily="2" charset="2"/>
              <a:buChar char="ü"/>
            </a:pPr>
            <a:r>
              <a:rPr lang="en-US" sz="2800" dirty="0">
                <a:latin typeface="Century Gothic" panose="020B0502020202020204" pitchFamily="34" charset="0"/>
              </a:rPr>
              <a:t>Externalities refer to the effect of the project on people outside the project area</a:t>
            </a:r>
          </a:p>
          <a:p>
            <a:pPr marL="285750" indent="-285750">
              <a:spcBef>
                <a:spcPts val="1800"/>
              </a:spcBef>
              <a:buFont typeface="Wingdings" pitchFamily="2" charset="2"/>
              <a:buChar char="ü"/>
            </a:pPr>
            <a:r>
              <a:rPr lang="en-US" sz="2800" dirty="0">
                <a:latin typeface="Century Gothic" panose="020B0502020202020204" pitchFamily="34" charset="0"/>
              </a:rPr>
              <a:t>Examples include pollution of air, and water, underground water shortage because of dam project</a:t>
            </a:r>
          </a:p>
          <a:p>
            <a:pPr marL="285750" indent="-285750">
              <a:spcBef>
                <a:spcPts val="1800"/>
              </a:spcBef>
              <a:buFont typeface="Wingdings" pitchFamily="2" charset="2"/>
              <a:buChar char="ü"/>
            </a:pPr>
            <a:r>
              <a:rPr lang="en-US" sz="2800" dirty="0">
                <a:latin typeface="Century Gothic" panose="020B0502020202020204" pitchFamily="34" charset="0"/>
              </a:rPr>
              <a:t>Externalities could be positive or negative</a:t>
            </a:r>
          </a:p>
          <a:p>
            <a:pPr marL="285750" indent="-285750">
              <a:spcBef>
                <a:spcPts val="1800"/>
              </a:spcBef>
              <a:buFont typeface="Wingdings" pitchFamily="2" charset="2"/>
              <a:buChar char="ü"/>
            </a:pPr>
            <a:r>
              <a:rPr lang="en-US" sz="2800" dirty="0">
                <a:latin typeface="Century Gothic" panose="020B0502020202020204" pitchFamily="34" charset="0"/>
              </a:rPr>
              <a:t>They can be valued using market valuation where feasible, damage function and/or willingness to pay</a:t>
            </a:r>
          </a:p>
        </p:txBody>
      </p:sp>
    </p:spTree>
    <p:extLst>
      <p:ext uri="{BB962C8B-B14F-4D97-AF65-F5344CB8AC3E}">
        <p14:creationId xmlns:p14="http://schemas.microsoft.com/office/powerpoint/2010/main" val="3891920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26127"/>
            <a:ext cx="10972800" cy="4781165"/>
          </a:xfrm>
        </p:spPr>
        <p:txBody>
          <a:bodyPr>
            <a:normAutofit fontScale="92500" lnSpcReduction="10000"/>
          </a:bodyPr>
          <a:lstStyle/>
          <a:p>
            <a:pPr>
              <a:spcBef>
                <a:spcPts val="1800"/>
              </a:spcBef>
              <a:buFont typeface="Wingdings" panose="05000000000000000000" pitchFamily="2" charset="2"/>
              <a:buChar char="ü"/>
            </a:pPr>
            <a:r>
              <a:rPr lang="en-GB" dirty="0"/>
              <a:t> </a:t>
            </a:r>
            <a:r>
              <a:rPr lang="en-GB" sz="3200" b="1" i="1" dirty="0"/>
              <a:t>Ex ante</a:t>
            </a:r>
            <a:r>
              <a:rPr lang="en-GB" sz="3200" b="1" dirty="0"/>
              <a:t>. </a:t>
            </a:r>
            <a:r>
              <a:rPr lang="en-GB" sz="3200" dirty="0"/>
              <a:t>useful for deciding whether resources should be allocated to a programme or project under consideration </a:t>
            </a:r>
          </a:p>
          <a:p>
            <a:pPr>
              <a:spcBef>
                <a:spcPts val="1800"/>
              </a:spcBef>
              <a:buFont typeface="Wingdings" panose="05000000000000000000" pitchFamily="2" charset="2"/>
              <a:buChar char="ü"/>
            </a:pPr>
            <a:r>
              <a:rPr lang="en-GB" sz="3200" dirty="0"/>
              <a:t> </a:t>
            </a:r>
            <a:r>
              <a:rPr lang="en-GB" sz="3200" b="1" i="1" dirty="0"/>
              <a:t>In medias res. </a:t>
            </a:r>
            <a:r>
              <a:rPr lang="en-GB" sz="3200" dirty="0"/>
              <a:t>refers to the analysis of an on-going project. Useful for decision making purposes where it is potentially feasible to subject resources to alternative uses</a:t>
            </a:r>
            <a:endParaRPr lang="en-GB" sz="3200" i="1" dirty="0"/>
          </a:p>
          <a:p>
            <a:pPr>
              <a:spcBef>
                <a:spcPts val="1800"/>
              </a:spcBef>
              <a:buFont typeface="Wingdings" panose="05000000000000000000" pitchFamily="2" charset="2"/>
              <a:buChar char="ü"/>
            </a:pPr>
            <a:r>
              <a:rPr lang="en-GB" sz="3200" i="1" dirty="0"/>
              <a:t> </a:t>
            </a:r>
            <a:r>
              <a:rPr lang="en-GB" sz="3200" b="1" i="1" dirty="0"/>
              <a:t>Ex post. </a:t>
            </a:r>
            <a:r>
              <a:rPr lang="en-GB" sz="3200" dirty="0"/>
              <a:t>Undertaken at the close of the project. Excellent in learning about the actual value of similar </a:t>
            </a:r>
            <a:r>
              <a:rPr lang="en-GB" sz="3200" dirty="0" smtClean="0"/>
              <a:t>projects </a:t>
            </a:r>
            <a:r>
              <a:rPr lang="en-GB" sz="3200" dirty="0"/>
              <a:t>(Boardman </a:t>
            </a:r>
            <a:r>
              <a:rPr lang="en-GB" sz="3200" i="1" dirty="0"/>
              <a:t>et al</a:t>
            </a:r>
            <a:r>
              <a:rPr lang="en-GB" sz="3200" dirty="0"/>
              <a:t>. ,2018)</a:t>
            </a:r>
            <a:r>
              <a:rPr lang="en-GB" sz="3200" i="1" dirty="0"/>
              <a:t> </a:t>
            </a:r>
            <a:r>
              <a:rPr lang="en-GB" sz="3200" b="1" i="1" dirty="0"/>
              <a:t> </a:t>
            </a:r>
            <a:r>
              <a:rPr lang="en-GB" sz="3200" dirty="0"/>
              <a:t> </a:t>
            </a:r>
            <a:r>
              <a:rPr lang="en-GB" sz="2800" dirty="0"/>
              <a:t>	</a:t>
            </a:r>
            <a:endParaRPr lang="en-US" sz="2800" dirty="0"/>
          </a:p>
        </p:txBody>
      </p:sp>
      <p:sp>
        <p:nvSpPr>
          <p:cNvPr id="4" name="Date Placeholder 3"/>
          <p:cNvSpPr>
            <a:spLocks noGrp="1"/>
          </p:cNvSpPr>
          <p:nvPr>
            <p:ph type="dt" sz="half" idx="10"/>
          </p:nvPr>
        </p:nvSpPr>
        <p:spPr/>
        <p:txBody>
          <a:bodyPr/>
          <a:lstStyle/>
          <a:p>
            <a:fld id="{0FFDAC2A-5B35-4AFA-8D2A-1108FDF8A3FE}" type="datetime1">
              <a:rPr lang="en-US" smtClean="0"/>
              <a:t>12/24/2022</a:t>
            </a:fld>
            <a:endParaRPr lang="en-US" dirty="0"/>
          </a:p>
        </p:txBody>
      </p:sp>
      <p:sp>
        <p:nvSpPr>
          <p:cNvPr id="5" name="Slide Number Placeholder 4"/>
          <p:cNvSpPr>
            <a:spLocks noGrp="1"/>
          </p:cNvSpPr>
          <p:nvPr>
            <p:ph type="sldNum" sz="quarter" idx="12"/>
          </p:nvPr>
        </p:nvSpPr>
        <p:spPr/>
        <p:txBody>
          <a:bodyPr/>
          <a:lstStyle/>
          <a:p>
            <a:fld id="{95E11320-7313-4A05-9E87-C3F6FA9FA174}" type="slidenum">
              <a:rPr lang="en-US" smtClean="0"/>
              <a:t>9</a:t>
            </a:fld>
            <a:endParaRPr lang="en-US" dirty="0"/>
          </a:p>
        </p:txBody>
      </p:sp>
      <p:sp>
        <p:nvSpPr>
          <p:cNvPr id="2" name="Title 1"/>
          <p:cNvSpPr>
            <a:spLocks noGrp="1"/>
          </p:cNvSpPr>
          <p:nvPr>
            <p:ph type="title"/>
          </p:nvPr>
        </p:nvSpPr>
        <p:spPr>
          <a:xfrm>
            <a:off x="556896" y="338329"/>
            <a:ext cx="10972800" cy="887164"/>
          </a:xfrm>
        </p:spPr>
        <p:txBody>
          <a:bodyPr/>
          <a:lstStyle/>
          <a:p>
            <a:r>
              <a:rPr lang="en-US" b="1" dirty="0"/>
              <a:t>1.4 Types of CBA</a:t>
            </a:r>
          </a:p>
        </p:txBody>
      </p:sp>
    </p:spTree>
    <p:extLst>
      <p:ext uri="{BB962C8B-B14F-4D97-AF65-F5344CB8AC3E}">
        <p14:creationId xmlns:p14="http://schemas.microsoft.com/office/powerpoint/2010/main" val="2291137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90</a:t>
            </a:fld>
            <a:endParaRPr lang="en-US"/>
          </a:p>
        </p:txBody>
      </p:sp>
      <p:sp>
        <p:nvSpPr>
          <p:cNvPr id="6" name="Rectangle 5"/>
          <p:cNvSpPr/>
          <p:nvPr/>
        </p:nvSpPr>
        <p:spPr>
          <a:xfrm>
            <a:off x="714613" y="1527654"/>
            <a:ext cx="10815083" cy="4570482"/>
          </a:xfrm>
          <a:prstGeom prst="rect">
            <a:avLst/>
          </a:prstGeom>
        </p:spPr>
        <p:txBody>
          <a:bodyPr wrap="square">
            <a:spAutoFit/>
          </a:bodyPr>
          <a:lstStyle/>
          <a:p>
            <a:pPr marL="285750" indent="-285750">
              <a:spcBef>
                <a:spcPts val="1800"/>
              </a:spcBef>
              <a:buFont typeface="Wingdings" pitchFamily="2" charset="2"/>
              <a:buChar char="ü"/>
            </a:pPr>
            <a:r>
              <a:rPr lang="en-US" sz="2400" dirty="0">
                <a:latin typeface="Century Gothic" panose="020B0502020202020204" pitchFamily="34" charset="0"/>
              </a:rPr>
              <a:t>Where significant, they should be identified, quantified, and included in the project cost</a:t>
            </a:r>
          </a:p>
          <a:p>
            <a:pPr marL="285750" indent="-285750">
              <a:spcBef>
                <a:spcPts val="1800"/>
              </a:spcBef>
              <a:buFont typeface="Wingdings" pitchFamily="2" charset="2"/>
              <a:buChar char="ü"/>
            </a:pPr>
            <a:r>
              <a:rPr lang="en-US" sz="2400" dirty="0">
                <a:latin typeface="Century Gothic" panose="020B0502020202020204" pitchFamily="34" charset="0"/>
              </a:rPr>
              <a:t>Assume principle of materiality if externality is insignificant</a:t>
            </a:r>
          </a:p>
          <a:p>
            <a:pPr marL="285750" indent="-285750">
              <a:spcBef>
                <a:spcPts val="1800"/>
              </a:spcBef>
              <a:buFont typeface="Wingdings" pitchFamily="2" charset="2"/>
              <a:buChar char="ü"/>
            </a:pPr>
            <a:r>
              <a:rPr lang="en-US" sz="2400" dirty="0">
                <a:latin typeface="Century Gothic" panose="020B0502020202020204" pitchFamily="34" charset="0"/>
              </a:rPr>
              <a:t>For rice and fish enterprises for instance, externalities can include: </a:t>
            </a:r>
          </a:p>
          <a:p>
            <a:pPr marL="742950" lvl="1" indent="-285750">
              <a:spcBef>
                <a:spcPts val="1800"/>
              </a:spcBef>
              <a:buFont typeface="Wingdings" pitchFamily="2" charset="2"/>
              <a:buChar char="§"/>
            </a:pPr>
            <a:r>
              <a:rPr lang="en-US" sz="2400" dirty="0">
                <a:latin typeface="Century Gothic" panose="020B0502020202020204" pitchFamily="34" charset="0"/>
              </a:rPr>
              <a:t>Carbon emission</a:t>
            </a:r>
          </a:p>
          <a:p>
            <a:pPr marL="742950" lvl="1" indent="-285750">
              <a:spcBef>
                <a:spcPts val="1800"/>
              </a:spcBef>
              <a:buFont typeface="Wingdings" pitchFamily="2" charset="2"/>
              <a:buChar char="§"/>
            </a:pPr>
            <a:r>
              <a:rPr lang="en-US" sz="2400" dirty="0">
                <a:latin typeface="Century Gothic" panose="020B0502020202020204" pitchFamily="34" charset="0"/>
              </a:rPr>
              <a:t>Water pollution arising from discharge of reservoir water and waste</a:t>
            </a:r>
          </a:p>
          <a:p>
            <a:pPr marL="342900" indent="-342900">
              <a:spcBef>
                <a:spcPts val="1800"/>
              </a:spcBef>
              <a:buFont typeface="Wingdings" pitchFamily="2" charset="2"/>
              <a:buChar char="ü"/>
            </a:pPr>
            <a:r>
              <a:rPr lang="en-US" sz="2400" dirty="0">
                <a:latin typeface="Century Gothic" panose="020B0502020202020204" pitchFamily="34" charset="0"/>
              </a:rPr>
              <a:t>For valuation of carbon for instance, the FAO Ex-ante Carbon Balance Tool (EX-ACT) can be used to estimate changes in carbon stock as a result of the project.</a:t>
            </a:r>
          </a:p>
        </p:txBody>
      </p:sp>
      <p:sp>
        <p:nvSpPr>
          <p:cNvPr id="7" name="Rectangle 6"/>
          <p:cNvSpPr/>
          <p:nvPr/>
        </p:nvSpPr>
        <p:spPr>
          <a:xfrm>
            <a:off x="616139" y="750359"/>
            <a:ext cx="9934130" cy="584775"/>
          </a:xfrm>
          <a:prstGeom prst="rect">
            <a:avLst/>
          </a:prstGeom>
        </p:spPr>
        <p:txBody>
          <a:bodyPr wrap="none">
            <a:spAutoFit/>
          </a:bodyPr>
          <a:lstStyle/>
          <a:p>
            <a:r>
              <a:rPr lang="en-US" sz="3200" b="1" dirty="0">
                <a:latin typeface="Century Gothic" panose="020B0502020202020204" pitchFamily="34" charset="0"/>
              </a:rPr>
              <a:t>7.7 Externalities and indirect </a:t>
            </a:r>
            <a:r>
              <a:rPr lang="en-US" sz="3200" b="1" dirty="0" smtClean="0">
                <a:latin typeface="Century Gothic" panose="020B0502020202020204" pitchFamily="34" charset="0"/>
              </a:rPr>
              <a:t>effects (continues…)</a:t>
            </a:r>
            <a:endParaRPr lang="en-US" sz="3200" b="1" dirty="0">
              <a:latin typeface="Century Gothic" panose="020B0502020202020204" pitchFamily="34" charset="0"/>
            </a:endParaRPr>
          </a:p>
        </p:txBody>
      </p:sp>
    </p:spTree>
    <p:extLst>
      <p:ext uri="{BB962C8B-B14F-4D97-AF65-F5344CB8AC3E}">
        <p14:creationId xmlns:p14="http://schemas.microsoft.com/office/powerpoint/2010/main" val="9951573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91</a:t>
            </a:fld>
            <a:endParaRPr lang="en-US"/>
          </a:p>
        </p:txBody>
      </p:sp>
      <p:sp>
        <p:nvSpPr>
          <p:cNvPr id="7" name="Rectangle 6"/>
          <p:cNvSpPr/>
          <p:nvPr/>
        </p:nvSpPr>
        <p:spPr>
          <a:xfrm>
            <a:off x="676635" y="576398"/>
            <a:ext cx="10573555" cy="1200329"/>
          </a:xfrm>
          <a:prstGeom prst="rect">
            <a:avLst/>
          </a:prstGeom>
        </p:spPr>
        <p:txBody>
          <a:bodyPr wrap="square">
            <a:spAutoFit/>
          </a:bodyPr>
          <a:lstStyle/>
          <a:p>
            <a:r>
              <a:rPr lang="en-US" sz="2400" b="1" dirty="0" smtClean="0">
                <a:latin typeface="Century Gothic" panose="020B0502020202020204" pitchFamily="34" charset="0"/>
              </a:rPr>
              <a:t>Example; Estimating </a:t>
            </a:r>
            <a:r>
              <a:rPr lang="en-US" sz="2400" b="1" dirty="0">
                <a:latin typeface="Century Gothic" panose="020B0502020202020204" pitchFamily="34" charset="0"/>
              </a:rPr>
              <a:t>the economic budget for rice production</a:t>
            </a:r>
          </a:p>
          <a:p>
            <a:r>
              <a:rPr lang="en-US" sz="2400" dirty="0">
                <a:latin typeface="Century Gothic" panose="020B0502020202020204" pitchFamily="34" charset="0"/>
              </a:rPr>
              <a:t>To calculate the economic price of output (rice), the following estimates may be used</a:t>
            </a:r>
          </a:p>
        </p:txBody>
      </p:sp>
      <p:graphicFrame>
        <p:nvGraphicFramePr>
          <p:cNvPr id="3" name="Table 2">
            <a:extLst>
              <a:ext uri="{FF2B5EF4-FFF2-40B4-BE49-F238E27FC236}">
                <a16:creationId xmlns:a16="http://schemas.microsoft.com/office/drawing/2014/main" id="{F3331E82-BE52-4750-8A35-0E6BC81A2702}"/>
              </a:ext>
            </a:extLst>
          </p:cNvPr>
          <p:cNvGraphicFramePr>
            <a:graphicFrameLocks noGrp="1"/>
          </p:cNvGraphicFramePr>
          <p:nvPr>
            <p:extLst>
              <p:ext uri="{D42A27DB-BD31-4B8C-83A1-F6EECF244321}">
                <p14:modId xmlns:p14="http://schemas.microsoft.com/office/powerpoint/2010/main" val="1092306471"/>
              </p:ext>
            </p:extLst>
          </p:nvPr>
        </p:nvGraphicFramePr>
        <p:xfrm>
          <a:off x="676635" y="1926376"/>
          <a:ext cx="10300914" cy="4664075"/>
        </p:xfrm>
        <a:graphic>
          <a:graphicData uri="http://schemas.openxmlformats.org/drawingml/2006/table">
            <a:tbl>
              <a:tblPr firstRow="1" firstCol="1" bandRow="1"/>
              <a:tblGrid>
                <a:gridCol w="5949806">
                  <a:extLst>
                    <a:ext uri="{9D8B030D-6E8A-4147-A177-3AD203B41FA5}">
                      <a16:colId xmlns:a16="http://schemas.microsoft.com/office/drawing/2014/main" val="773581360"/>
                    </a:ext>
                  </a:extLst>
                </a:gridCol>
                <a:gridCol w="4351108">
                  <a:extLst>
                    <a:ext uri="{9D8B030D-6E8A-4147-A177-3AD203B41FA5}">
                      <a16:colId xmlns:a16="http://schemas.microsoft.com/office/drawing/2014/main" val="4008613606"/>
                    </a:ext>
                  </a:extLst>
                </a:gridCol>
              </a:tblGrid>
              <a:tr h="304737">
                <a:tc gridSpan="2">
                  <a:txBody>
                    <a:bodyPr/>
                    <a:lstStyle/>
                    <a:p>
                      <a:pPr marL="0" marR="0">
                        <a:lnSpc>
                          <a:spcPct val="107000"/>
                        </a:lnSpc>
                        <a:spcBef>
                          <a:spcPts val="0"/>
                        </a:spcBef>
                        <a:spcAft>
                          <a:spcPts val="0"/>
                        </a:spcAft>
                      </a:pPr>
                      <a:r>
                        <a:rPr lang="en-GB" sz="2200" b="1" dirty="0">
                          <a:effectLst/>
                          <a:latin typeface="Calibri" panose="020F0502020204030204" pitchFamily="34" charset="0"/>
                          <a:ea typeface="Calibri" panose="020F0502020204030204" pitchFamily="34" charset="0"/>
                          <a:cs typeface="Calibri" panose="020F0502020204030204" pitchFamily="34" charset="0"/>
                        </a:rPr>
                        <a:t>Table </a:t>
                      </a:r>
                      <a:r>
                        <a:rPr lang="en-GB" sz="2200" b="1" dirty="0" smtClean="0">
                          <a:effectLst/>
                          <a:latin typeface="Calibri" panose="020F0502020204030204" pitchFamily="34" charset="0"/>
                          <a:ea typeface="Calibri" panose="020F0502020204030204" pitchFamily="34" charset="0"/>
                          <a:cs typeface="Calibri" panose="020F0502020204030204" pitchFamily="34" charset="0"/>
                        </a:rPr>
                        <a:t>7.2: </a:t>
                      </a:r>
                      <a:r>
                        <a:rPr lang="en-GB" sz="2200" b="1" dirty="0">
                          <a:effectLst/>
                          <a:latin typeface="Calibri" panose="020F0502020204030204" pitchFamily="34" charset="0"/>
                          <a:ea typeface="Calibri" panose="020F0502020204030204" pitchFamily="34" charset="0"/>
                          <a:cs typeface="Calibri" panose="020F0502020204030204" pitchFamily="34" charset="0"/>
                        </a:rPr>
                        <a:t>Economic cost of transportation using Shadow Exchange Rate (SER) Approach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31640873"/>
                  </a:ext>
                </a:extLst>
              </a:tr>
              <a:tr h="304737">
                <a:tc>
                  <a:txBody>
                    <a:bodyPr/>
                    <a:lstStyle/>
                    <a:p>
                      <a:pPr marL="0" marR="0">
                        <a:lnSpc>
                          <a:spcPct val="107000"/>
                        </a:lnSpc>
                        <a:spcBef>
                          <a:spcPts val="0"/>
                        </a:spcBef>
                        <a:spcAft>
                          <a:spcPts val="0"/>
                        </a:spcAft>
                      </a:pPr>
                      <a:r>
                        <a:rPr lang="en-GB" sz="2200" dirty="0">
                          <a:effectLst/>
                          <a:latin typeface="Calibri" panose="020F0502020204030204" pitchFamily="34" charset="0"/>
                          <a:ea typeface="Calibri" panose="020F0502020204030204" pitchFamily="34" charset="0"/>
                          <a:cs typeface="Calibri" panose="020F0502020204030204" pitchFamily="34" charset="0"/>
                        </a:rPr>
                        <a:t>Exchange rate overvaluation (Year 2021)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2200">
                          <a:effectLst/>
                          <a:latin typeface="Calibri" panose="020F0502020204030204" pitchFamily="34" charset="0"/>
                          <a:ea typeface="Calibri" panose="020F0502020204030204" pitchFamily="34" charset="0"/>
                          <a:cs typeface="Calibri" panose="020F0502020204030204" pitchFamily="34" charset="0"/>
                        </a:rPr>
                        <a:t>18.50 % = 1.185</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3435445"/>
                  </a:ext>
                </a:extLst>
              </a:tr>
              <a:tr h="304737">
                <a:tc>
                  <a:txBody>
                    <a:bodyPr/>
                    <a:lstStyle/>
                    <a:p>
                      <a:pPr marL="0" marR="0">
                        <a:lnSpc>
                          <a:spcPct val="107000"/>
                        </a:lnSpc>
                        <a:spcBef>
                          <a:spcPts val="0"/>
                        </a:spcBef>
                        <a:spcAft>
                          <a:spcPts val="0"/>
                        </a:spcAft>
                      </a:pPr>
                      <a:r>
                        <a:rPr lang="en-GB" sz="2200" dirty="0">
                          <a:effectLst/>
                          <a:latin typeface="Calibri" panose="020F0502020204030204" pitchFamily="34" charset="0"/>
                          <a:ea typeface="Calibri" panose="020F0502020204030204" pitchFamily="34" charset="0"/>
                          <a:cs typeface="Calibri" panose="020F0502020204030204" pitchFamily="34" charset="0"/>
                        </a:rPr>
                        <a:t>Naira - US$ (OER)</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2200">
                          <a:effectLst/>
                          <a:latin typeface="Calibri" panose="020F0502020204030204" pitchFamily="34" charset="0"/>
                          <a:ea typeface="Calibri" panose="020F0502020204030204" pitchFamily="34" charset="0"/>
                          <a:cs typeface="Calibri" panose="020F0502020204030204" pitchFamily="34" charset="0"/>
                        </a:rPr>
                        <a:t>410.4</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2961892"/>
                  </a:ext>
                </a:extLst>
              </a:tr>
              <a:tr h="304737">
                <a:tc>
                  <a:txBody>
                    <a:bodyPr/>
                    <a:lstStyle/>
                    <a:p>
                      <a:pPr marL="0" marR="0">
                        <a:lnSpc>
                          <a:spcPct val="107000"/>
                        </a:lnSpc>
                        <a:spcBef>
                          <a:spcPts val="0"/>
                        </a:spcBef>
                        <a:spcAft>
                          <a:spcPts val="0"/>
                        </a:spcAft>
                      </a:pPr>
                      <a:r>
                        <a:rPr lang="en-GB" sz="2200" dirty="0">
                          <a:effectLst/>
                          <a:latin typeface="Calibri" panose="020F0502020204030204" pitchFamily="34" charset="0"/>
                          <a:ea typeface="Calibri" panose="020F0502020204030204" pitchFamily="34" charset="0"/>
                          <a:cs typeface="Calibri" panose="020F0502020204030204" pitchFamily="34" charset="0"/>
                        </a:rPr>
                        <a:t>SER=OER*1.185</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2200">
                          <a:effectLst/>
                          <a:latin typeface="Calibri" panose="020F0502020204030204" pitchFamily="34" charset="0"/>
                          <a:ea typeface="Calibri" panose="020F0502020204030204" pitchFamily="34" charset="0"/>
                          <a:cs typeface="Calibri" panose="020F0502020204030204" pitchFamily="34" charset="0"/>
                        </a:rPr>
                        <a:t>486.32</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5160899"/>
                  </a:ext>
                </a:extLst>
              </a:tr>
              <a:tr h="304737">
                <a:tc>
                  <a:txBody>
                    <a:bodyPr/>
                    <a:lstStyle/>
                    <a:p>
                      <a:pPr marL="0" marR="0">
                        <a:lnSpc>
                          <a:spcPct val="107000"/>
                        </a:lnSpc>
                        <a:spcBef>
                          <a:spcPts val="0"/>
                        </a:spcBef>
                        <a:spcAft>
                          <a:spcPts val="0"/>
                        </a:spcAft>
                      </a:pPr>
                      <a:r>
                        <a:rPr lang="en-GB" sz="2200" dirty="0">
                          <a:effectLst/>
                          <a:latin typeface="Calibri" panose="020F0502020204030204" pitchFamily="34" charset="0"/>
                          <a:ea typeface="Calibri" panose="020F0502020204030204" pitchFamily="34" charset="0"/>
                          <a:cs typeface="Calibri" panose="020F0502020204030204" pitchFamily="34" charset="0"/>
                        </a:rPr>
                        <a:t>SCF = OER/SER</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2200">
                          <a:effectLst/>
                          <a:latin typeface="Calibri" panose="020F0502020204030204" pitchFamily="34" charset="0"/>
                          <a:ea typeface="Calibri" panose="020F0502020204030204" pitchFamily="34" charset="0"/>
                          <a:cs typeface="Calibri" panose="020F0502020204030204" pitchFamily="34" charset="0"/>
                        </a:rPr>
                        <a:t>0.843882</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8053746"/>
                  </a:ext>
                </a:extLst>
              </a:tr>
              <a:tr h="304737">
                <a:tc>
                  <a:txBody>
                    <a:bodyPr/>
                    <a:lstStyle/>
                    <a:p>
                      <a:pPr marL="0" marR="0">
                        <a:lnSpc>
                          <a:spcPct val="107000"/>
                        </a:lnSpc>
                        <a:spcBef>
                          <a:spcPts val="0"/>
                        </a:spcBef>
                        <a:spcAft>
                          <a:spcPts val="0"/>
                        </a:spcAft>
                      </a:pPr>
                      <a:r>
                        <a:rPr lang="en-GB" sz="2200" dirty="0">
                          <a:effectLst/>
                          <a:latin typeface="Calibri" panose="020F0502020204030204" pitchFamily="34" charset="0"/>
                          <a:ea typeface="Calibri" panose="020F0502020204030204" pitchFamily="34" charset="0"/>
                          <a:cs typeface="Calibri" panose="020F0502020204030204" pitchFamily="34" charset="0"/>
                        </a:rPr>
                        <a:t>Unit cost ₦/Km</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2200">
                          <a:effectLst/>
                          <a:latin typeface="Calibri" panose="020F0502020204030204" pitchFamily="34" charset="0"/>
                          <a:ea typeface="Calibri" panose="020F0502020204030204" pitchFamily="34" charset="0"/>
                          <a:cs typeface="Calibri" panose="020F0502020204030204" pitchFamily="34" charset="0"/>
                        </a:rPr>
                        <a:t>200</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6424263"/>
                  </a:ext>
                </a:extLst>
              </a:tr>
              <a:tr h="304737">
                <a:tc>
                  <a:txBody>
                    <a:bodyPr/>
                    <a:lstStyle/>
                    <a:p>
                      <a:pPr marL="0" marR="0">
                        <a:lnSpc>
                          <a:spcPct val="107000"/>
                        </a:lnSpc>
                        <a:spcBef>
                          <a:spcPts val="0"/>
                        </a:spcBef>
                        <a:spcAft>
                          <a:spcPts val="0"/>
                        </a:spcAft>
                      </a:pPr>
                      <a:r>
                        <a:rPr lang="en-GB" sz="2200" dirty="0">
                          <a:effectLst/>
                          <a:latin typeface="Calibri" panose="020F0502020204030204" pitchFamily="34" charset="0"/>
                          <a:ea typeface="Calibri" panose="020F0502020204030204" pitchFamily="34" charset="0"/>
                          <a:cs typeface="Calibri" panose="020F0502020204030204" pitchFamily="34" charset="0"/>
                        </a:rPr>
                        <a:t>Tradable portion of transport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2200">
                          <a:effectLst/>
                          <a:latin typeface="Calibri" panose="020F0502020204030204" pitchFamily="34" charset="0"/>
                          <a:ea typeface="Calibri" panose="020F0502020204030204" pitchFamily="34" charset="0"/>
                          <a:cs typeface="Calibri" panose="020F0502020204030204" pitchFamily="34" charset="0"/>
                        </a:rPr>
                        <a:t>67% (Adler, 1987)</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2055240"/>
                  </a:ext>
                </a:extLst>
              </a:tr>
              <a:tr h="304737">
                <a:tc>
                  <a:txBody>
                    <a:bodyPr/>
                    <a:lstStyle/>
                    <a:p>
                      <a:pPr marL="0" marR="0">
                        <a:lnSpc>
                          <a:spcPct val="107000"/>
                        </a:lnSpc>
                        <a:spcBef>
                          <a:spcPts val="0"/>
                        </a:spcBef>
                        <a:spcAft>
                          <a:spcPts val="0"/>
                        </a:spcAft>
                      </a:pPr>
                      <a:r>
                        <a:rPr lang="en-GB" sz="2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Tradable:</a:t>
                      </a:r>
                      <a:endParaRPr lang="en-US"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solidFill>
                          <a:srgbClr val="FF0000"/>
                        </a:solidFill>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154407"/>
                  </a:ext>
                </a:extLst>
              </a:tr>
              <a:tr h="304737">
                <a:tc>
                  <a:txBody>
                    <a:bodyPr/>
                    <a:lstStyle/>
                    <a:p>
                      <a:pPr marL="0" marR="0">
                        <a:lnSpc>
                          <a:spcPct val="107000"/>
                        </a:lnSpc>
                        <a:spcBef>
                          <a:spcPts val="0"/>
                        </a:spcBef>
                        <a:spcAft>
                          <a:spcPts val="0"/>
                        </a:spcAft>
                      </a:pPr>
                      <a:r>
                        <a:rPr lang="en-GB" sz="2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0.67*200* 1.185</a:t>
                      </a:r>
                      <a:endParaRPr lang="en-US"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2200">
                          <a:solidFill>
                            <a:srgbClr val="FF0000"/>
                          </a:solidFill>
                          <a:effectLst/>
                          <a:latin typeface="Calibri" panose="020F0502020204030204" pitchFamily="34" charset="0"/>
                          <a:ea typeface="Calibri" panose="020F0502020204030204" pitchFamily="34" charset="0"/>
                          <a:cs typeface="Calibri" panose="020F0502020204030204" pitchFamily="34" charset="0"/>
                        </a:rPr>
                        <a:t>158.79</a:t>
                      </a:r>
                      <a:endParaRPr lang="en-US" sz="22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3632919"/>
                  </a:ext>
                </a:extLst>
              </a:tr>
              <a:tr h="304737">
                <a:tc>
                  <a:txBody>
                    <a:bodyPr/>
                    <a:lstStyle/>
                    <a:p>
                      <a:pPr marL="0" marR="0">
                        <a:lnSpc>
                          <a:spcPct val="107000"/>
                        </a:lnSpc>
                        <a:spcBef>
                          <a:spcPts val="0"/>
                        </a:spcBef>
                        <a:spcAft>
                          <a:spcPts val="0"/>
                        </a:spcAft>
                      </a:pPr>
                      <a:r>
                        <a:rPr lang="en-GB" sz="2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Non-tradable:</a:t>
                      </a:r>
                      <a:endParaRPr lang="en-US"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dirty="0">
                        <a:solidFill>
                          <a:srgbClr val="FF0000"/>
                        </a:solidFill>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8341776"/>
                  </a:ext>
                </a:extLst>
              </a:tr>
              <a:tr h="304737">
                <a:tc>
                  <a:txBody>
                    <a:bodyPr/>
                    <a:lstStyle/>
                    <a:p>
                      <a:pPr marL="0" marR="0">
                        <a:lnSpc>
                          <a:spcPct val="107000"/>
                        </a:lnSpc>
                        <a:spcBef>
                          <a:spcPts val="0"/>
                        </a:spcBef>
                        <a:spcAft>
                          <a:spcPts val="0"/>
                        </a:spcAft>
                      </a:pPr>
                      <a:r>
                        <a:rPr lang="en-GB" sz="2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0.33*200</a:t>
                      </a:r>
                      <a:endParaRPr lang="en-US"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2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66</a:t>
                      </a:r>
                      <a:endParaRPr lang="en-US"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7675948"/>
                  </a:ext>
                </a:extLst>
              </a:tr>
              <a:tr h="304737">
                <a:tc>
                  <a:txBody>
                    <a:bodyPr/>
                    <a:lstStyle/>
                    <a:p>
                      <a:pPr marL="0" marR="0">
                        <a:lnSpc>
                          <a:spcPct val="107000"/>
                        </a:lnSpc>
                        <a:spcBef>
                          <a:spcPts val="0"/>
                        </a:spcBef>
                        <a:spcAft>
                          <a:spcPts val="0"/>
                        </a:spcAft>
                      </a:pPr>
                      <a:r>
                        <a:rPr lang="en-GB" sz="2200" b="1" dirty="0">
                          <a:effectLst/>
                          <a:latin typeface="Calibri" panose="020F0502020204030204" pitchFamily="34" charset="0"/>
                          <a:ea typeface="Calibri" panose="020F0502020204030204" pitchFamily="34" charset="0"/>
                          <a:cs typeface="Calibri" panose="020F0502020204030204" pitchFamily="34" charset="0"/>
                        </a:rPr>
                        <a:t>Total economic cost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2200" b="1" dirty="0">
                          <a:effectLst/>
                          <a:latin typeface="Calibri" panose="020F0502020204030204" pitchFamily="34" charset="0"/>
                          <a:ea typeface="Calibri" panose="020F0502020204030204" pitchFamily="34" charset="0"/>
                          <a:cs typeface="Calibri" panose="020F0502020204030204" pitchFamily="34" charset="0"/>
                        </a:rPr>
                        <a:t>224.79</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7177660"/>
                  </a:ext>
                </a:extLst>
              </a:tr>
              <a:tr h="304737">
                <a:tc>
                  <a:txBody>
                    <a:bodyPr/>
                    <a:lstStyle/>
                    <a:p>
                      <a:pPr marL="0" marR="0">
                        <a:lnSpc>
                          <a:spcPct val="107000"/>
                        </a:lnSpc>
                        <a:spcBef>
                          <a:spcPts val="0"/>
                        </a:spcBef>
                        <a:spcAft>
                          <a:spcPts val="0"/>
                        </a:spcAft>
                      </a:pPr>
                      <a:r>
                        <a:rPr lang="en-GB" sz="2200" b="1" dirty="0">
                          <a:effectLst/>
                          <a:latin typeface="Calibri" panose="020F0502020204030204" pitchFamily="34" charset="0"/>
                          <a:ea typeface="Calibri" panose="020F0502020204030204" pitchFamily="34" charset="0"/>
                          <a:cs typeface="Calibri" panose="020F0502020204030204" pitchFamily="34" charset="0"/>
                        </a:rPr>
                        <a:t>Conversion Factor for Transportation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2200" b="1" dirty="0">
                          <a:effectLst/>
                          <a:latin typeface="Calibri" panose="020F0502020204030204" pitchFamily="34" charset="0"/>
                          <a:ea typeface="Calibri" panose="020F0502020204030204" pitchFamily="34" charset="0"/>
                          <a:cs typeface="Calibri" panose="020F0502020204030204" pitchFamily="34" charset="0"/>
                        </a:rPr>
                        <a:t>1.124</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202740"/>
                  </a:ext>
                </a:extLst>
              </a:tr>
            </a:tbl>
          </a:graphicData>
        </a:graphic>
      </p:graphicFrame>
    </p:spTree>
    <p:extLst>
      <p:ext uri="{BB962C8B-B14F-4D97-AF65-F5344CB8AC3E}">
        <p14:creationId xmlns:p14="http://schemas.microsoft.com/office/powerpoint/2010/main" val="31116603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92</a:t>
            </a:fld>
            <a:endParaRPr lang="en-US"/>
          </a:p>
        </p:txBody>
      </p:sp>
      <p:graphicFrame>
        <p:nvGraphicFramePr>
          <p:cNvPr id="3" name="Table 2">
            <a:extLst>
              <a:ext uri="{FF2B5EF4-FFF2-40B4-BE49-F238E27FC236}">
                <a16:creationId xmlns:a16="http://schemas.microsoft.com/office/drawing/2014/main" id="{3D88AF84-E6BB-4C97-97F8-06F81F1C7544}"/>
              </a:ext>
            </a:extLst>
          </p:cNvPr>
          <p:cNvGraphicFramePr>
            <a:graphicFrameLocks noGrp="1"/>
          </p:cNvGraphicFramePr>
          <p:nvPr>
            <p:extLst>
              <p:ext uri="{D42A27DB-BD31-4B8C-83A1-F6EECF244321}">
                <p14:modId xmlns:p14="http://schemas.microsoft.com/office/powerpoint/2010/main" val="3729247258"/>
              </p:ext>
            </p:extLst>
          </p:nvPr>
        </p:nvGraphicFramePr>
        <p:xfrm>
          <a:off x="698696" y="1007998"/>
          <a:ext cx="10175631" cy="4320485"/>
        </p:xfrm>
        <a:graphic>
          <a:graphicData uri="http://schemas.openxmlformats.org/drawingml/2006/table">
            <a:tbl>
              <a:tblPr firstRow="1" firstCol="1" bandRow="1"/>
              <a:tblGrid>
                <a:gridCol w="5877444">
                  <a:extLst>
                    <a:ext uri="{9D8B030D-6E8A-4147-A177-3AD203B41FA5}">
                      <a16:colId xmlns:a16="http://schemas.microsoft.com/office/drawing/2014/main" val="2258667272"/>
                    </a:ext>
                  </a:extLst>
                </a:gridCol>
                <a:gridCol w="4298187">
                  <a:extLst>
                    <a:ext uri="{9D8B030D-6E8A-4147-A177-3AD203B41FA5}">
                      <a16:colId xmlns:a16="http://schemas.microsoft.com/office/drawing/2014/main" val="62727129"/>
                    </a:ext>
                  </a:extLst>
                </a:gridCol>
              </a:tblGrid>
              <a:tr h="794456">
                <a:tc gridSpan="2">
                  <a:txBody>
                    <a:bodyPr/>
                    <a:lstStyle/>
                    <a:p>
                      <a:pPr marL="0" marR="0">
                        <a:lnSpc>
                          <a:spcPct val="107000"/>
                        </a:lnSpc>
                        <a:spcBef>
                          <a:spcPts val="0"/>
                        </a:spcBef>
                        <a:spcAft>
                          <a:spcPts val="0"/>
                        </a:spcAft>
                      </a:pPr>
                      <a:r>
                        <a:rPr lang="en-GB" sz="2400" b="1" dirty="0">
                          <a:effectLst/>
                          <a:latin typeface="Calibri" panose="020F0502020204030204" pitchFamily="34" charset="0"/>
                          <a:ea typeface="Calibri" panose="020F0502020204030204" pitchFamily="34" charset="0"/>
                          <a:cs typeface="Calibri" panose="020F0502020204030204" pitchFamily="34" charset="0"/>
                        </a:rPr>
                        <a:t>Table </a:t>
                      </a:r>
                      <a:r>
                        <a:rPr lang="en-GB" sz="2400" b="1" dirty="0" smtClean="0">
                          <a:effectLst/>
                          <a:latin typeface="Calibri" panose="020F0502020204030204" pitchFamily="34" charset="0"/>
                          <a:ea typeface="Calibri" panose="020F0502020204030204" pitchFamily="34" charset="0"/>
                          <a:cs typeface="Calibri" panose="020F0502020204030204" pitchFamily="34" charset="0"/>
                        </a:rPr>
                        <a:t>7.3: </a:t>
                      </a:r>
                      <a:r>
                        <a:rPr lang="en-GB" sz="2400" b="1" dirty="0">
                          <a:effectLst/>
                          <a:latin typeface="Calibri" panose="020F0502020204030204" pitchFamily="34" charset="0"/>
                          <a:ea typeface="Calibri" panose="020F0502020204030204" pitchFamily="34" charset="0"/>
                          <a:cs typeface="Calibri" panose="020F0502020204030204" pitchFamily="34" charset="0"/>
                        </a:rPr>
                        <a:t>Economic cost of transportation using Standard Conversion Factor (SCF) Approach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52768040"/>
                  </a:ext>
                </a:extLst>
              </a:tr>
              <a:tr h="388230">
                <a:tc>
                  <a:txBody>
                    <a:bodyPr/>
                    <a:lstStyle/>
                    <a:p>
                      <a:pPr marL="0" marR="0">
                        <a:lnSpc>
                          <a:spcPct val="107000"/>
                        </a:lnSpc>
                        <a:spcBef>
                          <a:spcPts val="0"/>
                        </a:spcBef>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Unit cost ₦/Km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2400" b="1">
                          <a:effectLst/>
                          <a:latin typeface="Calibri" panose="020F0502020204030204" pitchFamily="34" charset="0"/>
                          <a:ea typeface="Calibri" panose="020F0502020204030204" pitchFamily="34" charset="0"/>
                          <a:cs typeface="Calibri" panose="020F0502020204030204" pitchFamily="34" charset="0"/>
                        </a:rPr>
                        <a:t>200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2524446"/>
                  </a:ext>
                </a:extLst>
              </a:tr>
              <a:tr h="388230">
                <a:tc>
                  <a:txBody>
                    <a:bodyPr/>
                    <a:lstStyle/>
                    <a:p>
                      <a:pPr marL="0" marR="0">
                        <a:lnSpc>
                          <a:spcPct val="107000"/>
                        </a:lnSpc>
                        <a:spcBef>
                          <a:spcPts val="0"/>
                        </a:spcBef>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SCF = OER/SER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2400">
                          <a:effectLst/>
                          <a:latin typeface="Calibri" panose="020F0502020204030204" pitchFamily="34" charset="0"/>
                          <a:ea typeface="Calibri" panose="020F0502020204030204" pitchFamily="34" charset="0"/>
                          <a:cs typeface="Calibri" panose="020F0502020204030204" pitchFamily="34" charset="0"/>
                        </a:rPr>
                        <a:t>0.843882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9550307"/>
                  </a:ext>
                </a:extLst>
              </a:tr>
              <a:tr h="395221">
                <a:tc>
                  <a:txBody>
                    <a:bodyPr/>
                    <a:lstStyle/>
                    <a:p>
                      <a:pPr marL="0" marR="0">
                        <a:lnSpc>
                          <a:spcPct val="107000"/>
                        </a:lnSpc>
                        <a:spcBef>
                          <a:spcPts val="0"/>
                        </a:spcBef>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Tradable portion of transport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2400">
                          <a:effectLst/>
                          <a:latin typeface="Calibri" panose="020F0502020204030204" pitchFamily="34" charset="0"/>
                          <a:ea typeface="Calibri" panose="020F0502020204030204" pitchFamily="34" charset="0"/>
                          <a:cs typeface="Calibri" panose="020F0502020204030204" pitchFamily="34" charset="0"/>
                        </a:rPr>
                        <a:t>67% (Adler, 1987)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5203480"/>
                  </a:ext>
                </a:extLst>
              </a:tr>
              <a:tr h="388230">
                <a:tc>
                  <a:txBody>
                    <a:bodyPr/>
                    <a:lstStyle/>
                    <a:p>
                      <a:pPr marL="0" marR="0">
                        <a:lnSpc>
                          <a:spcPct val="107000"/>
                        </a:lnSpc>
                        <a:spcBef>
                          <a:spcPts val="0"/>
                        </a:spcBef>
                        <a:spcAft>
                          <a:spcPts val="0"/>
                        </a:spcAft>
                      </a:pPr>
                      <a:r>
                        <a:rPr lang="en-GB" sz="2400" b="1" dirty="0">
                          <a:effectLst/>
                          <a:latin typeface="Calibri" panose="020F0502020204030204" pitchFamily="34" charset="0"/>
                          <a:ea typeface="Calibri" panose="020F0502020204030204" pitchFamily="34" charset="0"/>
                          <a:cs typeface="Calibri" panose="020F0502020204030204" pitchFamily="34" charset="0"/>
                        </a:rPr>
                        <a:t>Tradable: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2400" b="1">
                          <a:effectLst/>
                          <a:latin typeface="Calibri" panose="020F0502020204030204" pitchFamily="34" charset="0"/>
                          <a:ea typeface="Calibri" panose="020F0502020204030204" pitchFamily="34" charset="0"/>
                          <a:cs typeface="Calibri" panose="020F0502020204030204" pitchFamily="34"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9492419"/>
                  </a:ext>
                </a:extLst>
              </a:tr>
              <a:tr h="388230">
                <a:tc>
                  <a:txBody>
                    <a:bodyPr/>
                    <a:lstStyle/>
                    <a:p>
                      <a:pPr marL="0" marR="0">
                        <a:lnSpc>
                          <a:spcPct val="107000"/>
                        </a:lnSpc>
                        <a:spcBef>
                          <a:spcPts val="0"/>
                        </a:spcBef>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0.67*200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2400" b="1">
                          <a:effectLst/>
                          <a:latin typeface="Calibri" panose="020F0502020204030204" pitchFamily="34" charset="0"/>
                          <a:ea typeface="Calibri" panose="020F0502020204030204" pitchFamily="34" charset="0"/>
                          <a:cs typeface="Calibri" panose="020F0502020204030204" pitchFamily="34" charset="0"/>
                        </a:rPr>
                        <a:t>134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4626597"/>
                  </a:ext>
                </a:extLst>
              </a:tr>
              <a:tr h="388230">
                <a:tc>
                  <a:txBody>
                    <a:bodyPr/>
                    <a:lstStyle/>
                    <a:p>
                      <a:pPr marL="0" marR="0">
                        <a:lnSpc>
                          <a:spcPct val="107000"/>
                        </a:lnSpc>
                        <a:spcBef>
                          <a:spcPts val="0"/>
                        </a:spcBef>
                        <a:spcAft>
                          <a:spcPts val="0"/>
                        </a:spcAft>
                      </a:pPr>
                      <a:r>
                        <a:rPr lang="en-GB" sz="2400" b="1" dirty="0">
                          <a:effectLst/>
                          <a:latin typeface="Calibri" panose="020F0502020204030204" pitchFamily="34" charset="0"/>
                          <a:ea typeface="Calibri" panose="020F0502020204030204" pitchFamily="34" charset="0"/>
                          <a:cs typeface="Calibri" panose="020F0502020204030204" pitchFamily="34" charset="0"/>
                        </a:rPr>
                        <a:t>Non-tradable: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2400" b="1">
                          <a:effectLst/>
                          <a:latin typeface="Calibri" panose="020F0502020204030204" pitchFamily="34" charset="0"/>
                          <a:ea typeface="Calibri" panose="020F0502020204030204" pitchFamily="34" charset="0"/>
                          <a:cs typeface="Calibri" panose="020F0502020204030204" pitchFamily="34"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511641"/>
                  </a:ext>
                </a:extLst>
              </a:tr>
              <a:tr h="388230">
                <a:tc>
                  <a:txBody>
                    <a:bodyPr/>
                    <a:lstStyle/>
                    <a:p>
                      <a:pPr marL="0" marR="0">
                        <a:lnSpc>
                          <a:spcPct val="107000"/>
                        </a:lnSpc>
                        <a:spcBef>
                          <a:spcPts val="0"/>
                        </a:spcBef>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.33*200*0.843882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2400">
                          <a:effectLst/>
                          <a:latin typeface="Calibri" panose="020F0502020204030204" pitchFamily="34" charset="0"/>
                          <a:ea typeface="Calibri" panose="020F0502020204030204" pitchFamily="34" charset="0"/>
                          <a:cs typeface="Calibri" panose="020F0502020204030204" pitchFamily="34" charset="0"/>
                        </a:rPr>
                        <a:t>55.7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1340198"/>
                  </a:ext>
                </a:extLst>
              </a:tr>
              <a:tr h="388230">
                <a:tc>
                  <a:txBody>
                    <a:bodyPr/>
                    <a:lstStyle/>
                    <a:p>
                      <a:pPr marL="0" marR="0">
                        <a:lnSpc>
                          <a:spcPct val="107000"/>
                        </a:lnSpc>
                        <a:spcBef>
                          <a:spcPts val="0"/>
                        </a:spcBef>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Total economic cost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2400">
                          <a:effectLst/>
                          <a:latin typeface="Calibri" panose="020F0502020204030204" pitchFamily="34" charset="0"/>
                          <a:ea typeface="Calibri" panose="020F0502020204030204" pitchFamily="34" charset="0"/>
                          <a:cs typeface="Calibri" panose="020F0502020204030204" pitchFamily="34" charset="0"/>
                        </a:rPr>
                        <a:t>189.7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7890096"/>
                  </a:ext>
                </a:extLst>
              </a:tr>
              <a:tr h="388230">
                <a:tc>
                  <a:txBody>
                    <a:bodyPr/>
                    <a:lstStyle/>
                    <a:p>
                      <a:pPr marL="0" marR="0">
                        <a:lnSpc>
                          <a:spcPct val="107000"/>
                        </a:lnSpc>
                        <a:spcBef>
                          <a:spcPts val="0"/>
                        </a:spcBef>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Conversion Factor for Transportation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0.9485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8434792"/>
                  </a:ext>
                </a:extLst>
              </a:tr>
            </a:tbl>
          </a:graphicData>
        </a:graphic>
      </p:graphicFrame>
    </p:spTree>
    <p:extLst>
      <p:ext uri="{BB962C8B-B14F-4D97-AF65-F5344CB8AC3E}">
        <p14:creationId xmlns:p14="http://schemas.microsoft.com/office/powerpoint/2010/main" val="19592428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868842AE-C6A6-4584-9CF9-8A26EC1A3B13}"/>
              </a:ext>
            </a:extLst>
          </p:cNvPr>
          <p:cNvGraphicFramePr>
            <a:graphicFrameLocks noGrp="1"/>
          </p:cNvGraphicFramePr>
          <p:nvPr>
            <p:ph idx="1"/>
            <p:extLst>
              <p:ext uri="{D42A27DB-BD31-4B8C-83A1-F6EECF244321}">
                <p14:modId xmlns:p14="http://schemas.microsoft.com/office/powerpoint/2010/main" val="1954577646"/>
              </p:ext>
            </p:extLst>
          </p:nvPr>
        </p:nvGraphicFramePr>
        <p:xfrm>
          <a:off x="557130" y="1213022"/>
          <a:ext cx="10972566" cy="4394400"/>
        </p:xfrm>
        <a:graphic>
          <a:graphicData uri="http://schemas.openxmlformats.org/drawingml/2006/table">
            <a:tbl>
              <a:tblPr firstRow="1" firstCol="1" bandRow="1"/>
              <a:tblGrid>
                <a:gridCol w="7830237">
                  <a:extLst>
                    <a:ext uri="{9D8B030D-6E8A-4147-A177-3AD203B41FA5}">
                      <a16:colId xmlns:a16="http://schemas.microsoft.com/office/drawing/2014/main" val="3783935701"/>
                    </a:ext>
                  </a:extLst>
                </a:gridCol>
                <a:gridCol w="3142329">
                  <a:extLst>
                    <a:ext uri="{9D8B030D-6E8A-4147-A177-3AD203B41FA5}">
                      <a16:colId xmlns:a16="http://schemas.microsoft.com/office/drawing/2014/main" val="2618380577"/>
                    </a:ext>
                  </a:extLst>
                </a:gridCol>
              </a:tblGrid>
              <a:tr h="549300">
                <a:tc>
                  <a:txBody>
                    <a:bodyPr/>
                    <a:lstStyle/>
                    <a:p>
                      <a:pPr marL="0" marR="0">
                        <a:lnSpc>
                          <a:spcPct val="107000"/>
                        </a:lnSpc>
                        <a:spcBef>
                          <a:spcPts val="0"/>
                        </a:spcBef>
                        <a:spcAft>
                          <a:spcPts val="0"/>
                        </a:spcAft>
                      </a:pPr>
                      <a:r>
                        <a:rPr lang="en-GB" sz="2400" b="1" dirty="0">
                          <a:effectLst/>
                          <a:latin typeface="Century Gothic" panose="020B0502020202020204" pitchFamily="34" charset="0"/>
                          <a:ea typeface="Calibri" panose="020F0502020204030204" pitchFamily="34" charset="0"/>
                          <a:cs typeface="Times New Roman" panose="02020603050405020304" pitchFamily="18" charset="0"/>
                        </a:rPr>
                        <a:t>Intra-State Transportation</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6345" marR="76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dirty="0">
                        <a:effectLst/>
                        <a:latin typeface="Century Gothic" panose="020B0502020202020204" pitchFamily="34" charset="0"/>
                        <a:cs typeface="Times New Roman" panose="02020603050405020304" pitchFamily="18" charset="0"/>
                      </a:endParaRPr>
                    </a:p>
                  </a:txBody>
                  <a:tcPr marL="76345" marR="76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2888755"/>
                  </a:ext>
                </a:extLst>
              </a:tr>
              <a:tr h="549300">
                <a:tc>
                  <a:txBody>
                    <a:bodyPr/>
                    <a:lstStyle/>
                    <a:p>
                      <a:pPr marL="0" marR="0">
                        <a:lnSpc>
                          <a:spcPct val="107000"/>
                        </a:lnSpc>
                        <a:spcBef>
                          <a:spcPts val="0"/>
                        </a:spcBef>
                        <a:spcAft>
                          <a:spcPts val="0"/>
                        </a:spcAft>
                      </a:pPr>
                      <a:r>
                        <a:rPr lang="en-GB" sz="2400" dirty="0">
                          <a:effectLst/>
                          <a:latin typeface="Century Gothic" panose="020B0502020202020204" pitchFamily="34" charset="0"/>
                          <a:ea typeface="Calibri" panose="020F0502020204030204" pitchFamily="34" charset="0"/>
                          <a:cs typeface="Times New Roman" panose="02020603050405020304" pitchFamily="18" charset="0"/>
                        </a:rPr>
                        <a:t>Local transport rate </a:t>
                      </a:r>
                      <a:r>
                        <a:rPr lang="en-GB" sz="2400" strike="dblStrike" baseline="0" dirty="0">
                          <a:effectLst/>
                          <a:latin typeface="Century Gothic" panose="020B0502020202020204" pitchFamily="34" charset="0"/>
                          <a:ea typeface="Calibri" panose="020F0502020204030204" pitchFamily="34" charset="0"/>
                          <a:cs typeface="Times New Roman" panose="02020603050405020304" pitchFamily="18" charset="0"/>
                        </a:rPr>
                        <a:t>N</a:t>
                      </a:r>
                      <a:r>
                        <a:rPr lang="en-GB" sz="2400" dirty="0">
                          <a:effectLst/>
                          <a:latin typeface="Century Gothic" panose="020B0502020202020204" pitchFamily="34" charset="0"/>
                          <a:ea typeface="Calibri" panose="020F0502020204030204" pitchFamily="34" charset="0"/>
                          <a:cs typeface="Times New Roman" panose="02020603050405020304" pitchFamily="18" charset="0"/>
                        </a:rPr>
                        <a:t>400 @ 80Kg</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6345" marR="76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entury Gothic" panose="020B0502020202020204" pitchFamily="34" charset="0"/>
                        <a:cs typeface="Times New Roman" panose="02020603050405020304" pitchFamily="18" charset="0"/>
                      </a:endParaRPr>
                    </a:p>
                  </a:txBody>
                  <a:tcPr marL="76345" marR="76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3794541"/>
                  </a:ext>
                </a:extLst>
              </a:tr>
              <a:tr h="549300">
                <a:tc>
                  <a:txBody>
                    <a:bodyPr/>
                    <a:lstStyle/>
                    <a:p>
                      <a:pPr marL="0" marR="0">
                        <a:lnSpc>
                          <a:spcPct val="107000"/>
                        </a:lnSpc>
                        <a:spcBef>
                          <a:spcPts val="0"/>
                        </a:spcBef>
                        <a:spcAft>
                          <a:spcPts val="0"/>
                        </a:spcAft>
                      </a:pPr>
                      <a:r>
                        <a:rPr lang="en-GB" sz="2400" dirty="0">
                          <a:effectLst/>
                          <a:latin typeface="Century Gothic" panose="020B0502020202020204" pitchFamily="34" charset="0"/>
                          <a:ea typeface="Calibri" panose="020F0502020204030204" pitchFamily="34" charset="0"/>
                          <a:cs typeface="Times New Roman" panose="02020603050405020304" pitchFamily="18" charset="0"/>
                        </a:rPr>
                        <a:t>Average distance scheme to local market</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6345" marR="76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2400">
                          <a:effectLst/>
                          <a:latin typeface="Century Gothic" panose="020B0502020202020204" pitchFamily="34" charset="0"/>
                          <a:ea typeface="Calibri" panose="020F0502020204030204" pitchFamily="34" charset="0"/>
                          <a:cs typeface="Times New Roman" panose="02020603050405020304" pitchFamily="18" charset="0"/>
                        </a:rPr>
                        <a:t>40 Km</a:t>
                      </a:r>
                      <a:endParaRPr lang="en-US" sz="2400">
                        <a:effectLst/>
                        <a:latin typeface="Century Gothic" panose="020B0502020202020204" pitchFamily="34" charset="0"/>
                        <a:ea typeface="Calibri" panose="020F0502020204030204" pitchFamily="34" charset="0"/>
                        <a:cs typeface="Times New Roman" panose="02020603050405020304" pitchFamily="18" charset="0"/>
                      </a:endParaRPr>
                    </a:p>
                  </a:txBody>
                  <a:tcPr marL="76345" marR="76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7612048"/>
                  </a:ext>
                </a:extLst>
              </a:tr>
              <a:tr h="549300">
                <a:tc>
                  <a:txBody>
                    <a:bodyPr/>
                    <a:lstStyle/>
                    <a:p>
                      <a:pPr marL="0" marR="0">
                        <a:lnSpc>
                          <a:spcPct val="107000"/>
                        </a:lnSpc>
                        <a:spcBef>
                          <a:spcPts val="0"/>
                        </a:spcBef>
                        <a:spcAft>
                          <a:spcPts val="0"/>
                        </a:spcAft>
                      </a:pPr>
                      <a:r>
                        <a:rPr lang="en-GB" sz="2400" dirty="0">
                          <a:effectLst/>
                          <a:latin typeface="Century Gothic" panose="020B0502020202020204" pitchFamily="34" charset="0"/>
                          <a:ea typeface="Calibri" panose="020F0502020204030204" pitchFamily="34" charset="0"/>
                          <a:cs typeface="Times New Roman" panose="02020603050405020304" pitchFamily="18" charset="0"/>
                        </a:rPr>
                        <a:t>1km</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6345" marR="76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2400" strike="dblStrike" baseline="0" dirty="0">
                          <a:effectLst/>
                          <a:latin typeface="Century Gothic" panose="020B0502020202020204" pitchFamily="34" charset="0"/>
                          <a:ea typeface="Calibri" panose="020F0502020204030204" pitchFamily="34" charset="0"/>
                          <a:cs typeface="Times New Roman" panose="02020603050405020304" pitchFamily="18" charset="0"/>
                        </a:rPr>
                        <a:t>N</a:t>
                      </a:r>
                      <a:r>
                        <a:rPr lang="en-GB" sz="2400" dirty="0">
                          <a:effectLst/>
                          <a:latin typeface="Century Gothic" panose="020B0502020202020204" pitchFamily="34" charset="0"/>
                          <a:ea typeface="Calibri" panose="020F0502020204030204" pitchFamily="34" charset="0"/>
                          <a:cs typeface="Times New Roman" panose="02020603050405020304" pitchFamily="18" charset="0"/>
                        </a:rPr>
                        <a:t>10</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6345" marR="76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0841879"/>
                  </a:ext>
                </a:extLst>
              </a:tr>
              <a:tr h="549300">
                <a:tc>
                  <a:txBody>
                    <a:bodyPr/>
                    <a:lstStyle/>
                    <a:p>
                      <a:pPr marL="0" marR="0">
                        <a:lnSpc>
                          <a:spcPct val="107000"/>
                        </a:lnSpc>
                        <a:spcBef>
                          <a:spcPts val="0"/>
                        </a:spcBef>
                        <a:spcAft>
                          <a:spcPts val="0"/>
                        </a:spcAft>
                      </a:pPr>
                      <a:r>
                        <a:rPr lang="en-GB" sz="2400" b="1" dirty="0">
                          <a:effectLst/>
                          <a:latin typeface="Century Gothic" panose="020B0502020202020204" pitchFamily="34" charset="0"/>
                          <a:ea typeface="Calibri" panose="020F0502020204030204" pitchFamily="34" charset="0"/>
                          <a:cs typeface="Times New Roman" panose="02020603050405020304" pitchFamily="18" charset="0"/>
                        </a:rPr>
                        <a:t>Inter-State Transportation</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6345" marR="76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entury Gothic" panose="020B0502020202020204" pitchFamily="34" charset="0"/>
                        <a:cs typeface="Times New Roman" panose="02020603050405020304" pitchFamily="18" charset="0"/>
                      </a:endParaRPr>
                    </a:p>
                  </a:txBody>
                  <a:tcPr marL="76345" marR="76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2640120"/>
                  </a:ext>
                </a:extLst>
              </a:tr>
              <a:tr h="549300">
                <a:tc>
                  <a:txBody>
                    <a:bodyPr/>
                    <a:lstStyle/>
                    <a:p>
                      <a:pPr marL="0" marR="0">
                        <a:lnSpc>
                          <a:spcPct val="107000"/>
                        </a:lnSpc>
                        <a:spcBef>
                          <a:spcPts val="0"/>
                        </a:spcBef>
                        <a:spcAft>
                          <a:spcPts val="0"/>
                        </a:spcAft>
                      </a:pPr>
                      <a:r>
                        <a:rPr lang="en-GB" sz="2400" strike="dblStrike" baseline="0" dirty="0">
                          <a:effectLst/>
                          <a:latin typeface="Century Gothic" panose="020B0502020202020204" pitchFamily="34" charset="0"/>
                          <a:ea typeface="Calibri" panose="020F0502020204030204" pitchFamily="34" charset="0"/>
                          <a:cs typeface="Times New Roman" panose="02020603050405020304" pitchFamily="18" charset="0"/>
                        </a:rPr>
                        <a:t>N</a:t>
                      </a:r>
                      <a:r>
                        <a:rPr lang="en-GB" sz="2400" dirty="0">
                          <a:effectLst/>
                          <a:latin typeface="Century Gothic" panose="020B0502020202020204" pitchFamily="34" charset="0"/>
                          <a:ea typeface="Calibri" panose="020F0502020204030204" pitchFamily="34" charset="0"/>
                          <a:cs typeface="Times New Roman" panose="02020603050405020304" pitchFamily="18" charset="0"/>
                        </a:rPr>
                        <a:t>2000 @ 80Kg</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6345" marR="76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entury Gothic" panose="020B0502020202020204" pitchFamily="34" charset="0"/>
                        <a:cs typeface="Times New Roman" panose="02020603050405020304" pitchFamily="18" charset="0"/>
                      </a:endParaRPr>
                    </a:p>
                  </a:txBody>
                  <a:tcPr marL="76345" marR="76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0345908"/>
                  </a:ext>
                </a:extLst>
              </a:tr>
              <a:tr h="549300">
                <a:tc>
                  <a:txBody>
                    <a:bodyPr/>
                    <a:lstStyle/>
                    <a:p>
                      <a:pPr marL="0" marR="0">
                        <a:lnSpc>
                          <a:spcPct val="107000"/>
                        </a:lnSpc>
                        <a:spcBef>
                          <a:spcPts val="0"/>
                        </a:spcBef>
                        <a:spcAft>
                          <a:spcPts val="0"/>
                        </a:spcAft>
                      </a:pPr>
                      <a:r>
                        <a:rPr lang="en-GB" sz="2400" dirty="0">
                          <a:effectLst/>
                          <a:latin typeface="Century Gothic" panose="020B0502020202020204" pitchFamily="34" charset="0"/>
                          <a:ea typeface="Calibri" panose="020F0502020204030204" pitchFamily="34" charset="0"/>
                          <a:cs typeface="Times New Roman" panose="02020603050405020304" pitchFamily="18" charset="0"/>
                        </a:rPr>
                        <a:t>Average distance Lagos- Sokoto</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6345" marR="76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2400">
                          <a:effectLst/>
                          <a:latin typeface="Century Gothic" panose="020B0502020202020204" pitchFamily="34" charset="0"/>
                          <a:ea typeface="Calibri" panose="020F0502020204030204" pitchFamily="34" charset="0"/>
                          <a:cs typeface="Times New Roman" panose="02020603050405020304" pitchFamily="18" charset="0"/>
                        </a:rPr>
                        <a:t>1,090 Km</a:t>
                      </a:r>
                      <a:endParaRPr lang="en-US" sz="2400">
                        <a:effectLst/>
                        <a:latin typeface="Century Gothic" panose="020B0502020202020204" pitchFamily="34" charset="0"/>
                        <a:ea typeface="Calibri" panose="020F0502020204030204" pitchFamily="34" charset="0"/>
                        <a:cs typeface="Times New Roman" panose="02020603050405020304" pitchFamily="18" charset="0"/>
                      </a:endParaRPr>
                    </a:p>
                  </a:txBody>
                  <a:tcPr marL="76345" marR="76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485676"/>
                  </a:ext>
                </a:extLst>
              </a:tr>
              <a:tr h="549300">
                <a:tc>
                  <a:txBody>
                    <a:bodyPr/>
                    <a:lstStyle/>
                    <a:p>
                      <a:pPr marL="0" marR="0">
                        <a:lnSpc>
                          <a:spcPct val="107000"/>
                        </a:lnSpc>
                        <a:spcBef>
                          <a:spcPts val="0"/>
                        </a:spcBef>
                        <a:spcAft>
                          <a:spcPts val="0"/>
                        </a:spcAft>
                      </a:pPr>
                      <a:r>
                        <a:rPr lang="en-GB" sz="2400" dirty="0">
                          <a:effectLst/>
                          <a:latin typeface="Century Gothic" panose="020B0502020202020204" pitchFamily="34" charset="0"/>
                          <a:ea typeface="Calibri" panose="020F0502020204030204" pitchFamily="34" charset="0"/>
                          <a:cs typeface="Times New Roman" panose="02020603050405020304" pitchFamily="18" charset="0"/>
                        </a:rPr>
                        <a:t>1Km</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6345" marR="76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2400" strike="dblStrike" baseline="0" dirty="0">
                          <a:effectLst/>
                          <a:latin typeface="Century Gothic" panose="020B0502020202020204" pitchFamily="34" charset="0"/>
                          <a:ea typeface="Calibri" panose="020F0502020204030204" pitchFamily="34" charset="0"/>
                          <a:cs typeface="Times New Roman" panose="02020603050405020304" pitchFamily="18" charset="0"/>
                        </a:rPr>
                        <a:t>N</a:t>
                      </a:r>
                      <a:r>
                        <a:rPr lang="en-GB" sz="2400" dirty="0">
                          <a:effectLst/>
                          <a:latin typeface="Century Gothic" panose="020B0502020202020204" pitchFamily="34" charset="0"/>
                          <a:ea typeface="Calibri" panose="020F0502020204030204" pitchFamily="34" charset="0"/>
                          <a:cs typeface="Times New Roman" panose="02020603050405020304" pitchFamily="18" charset="0"/>
                        </a:rPr>
                        <a:t>1.83</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6345" marR="76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1252117"/>
                  </a:ext>
                </a:extLst>
              </a:tr>
            </a:tbl>
          </a:graphicData>
        </a:graphic>
      </p:graphicFrame>
      <p:sp>
        <p:nvSpPr>
          <p:cNvPr id="4" name="Date Placeholder 3">
            <a:extLst>
              <a:ext uri="{FF2B5EF4-FFF2-40B4-BE49-F238E27FC236}">
                <a16:creationId xmlns:a16="http://schemas.microsoft.com/office/drawing/2014/main" id="{F24D3C36-186E-4C81-AA82-FB994953C0A2}"/>
              </a:ext>
            </a:extLst>
          </p:cNvPr>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a:extLst>
              <a:ext uri="{FF2B5EF4-FFF2-40B4-BE49-F238E27FC236}">
                <a16:creationId xmlns:a16="http://schemas.microsoft.com/office/drawing/2014/main" id="{54079D85-D52F-4125-9FB0-4DF485C26C08}"/>
              </a:ext>
            </a:extLst>
          </p:cNvPr>
          <p:cNvSpPr>
            <a:spLocks noGrp="1"/>
          </p:cNvSpPr>
          <p:nvPr>
            <p:ph type="sldNum" sz="quarter" idx="12"/>
          </p:nvPr>
        </p:nvSpPr>
        <p:spPr/>
        <p:txBody>
          <a:bodyPr/>
          <a:lstStyle/>
          <a:p>
            <a:fld id="{95E11320-7313-4A05-9E87-C3F6FA9FA174}" type="slidenum">
              <a:rPr lang="en-US" smtClean="0"/>
              <a:t>93</a:t>
            </a:fld>
            <a:endParaRPr lang="en-US"/>
          </a:p>
        </p:txBody>
      </p:sp>
      <p:sp>
        <p:nvSpPr>
          <p:cNvPr id="6" name="Rectangle 5"/>
          <p:cNvSpPr/>
          <p:nvPr/>
        </p:nvSpPr>
        <p:spPr>
          <a:xfrm>
            <a:off x="557130" y="432607"/>
            <a:ext cx="10972566" cy="523220"/>
          </a:xfrm>
          <a:prstGeom prst="rect">
            <a:avLst/>
          </a:prstGeom>
        </p:spPr>
        <p:txBody>
          <a:bodyPr wrap="square">
            <a:spAutoFit/>
          </a:bodyPr>
          <a:lstStyle/>
          <a:p>
            <a:r>
              <a:rPr lang="en-US" sz="2800" b="1" dirty="0">
                <a:latin typeface="Century Gothic" panose="020B0502020202020204" pitchFamily="34" charset="0"/>
              </a:rPr>
              <a:t>Table 7.3: </a:t>
            </a:r>
            <a:r>
              <a:rPr lang="en-US" sz="2800" b="1" dirty="0" smtClean="0">
                <a:latin typeface="Century Gothic" panose="020B0502020202020204" pitchFamily="34" charset="0"/>
              </a:rPr>
              <a:t>Additional Data on Transportation</a:t>
            </a:r>
            <a:endParaRPr lang="en-US" sz="2800" b="1" dirty="0">
              <a:latin typeface="Century Gothic" panose="020B0502020202020204" pitchFamily="34" charset="0"/>
            </a:endParaRPr>
          </a:p>
        </p:txBody>
      </p:sp>
    </p:spTree>
    <p:extLst>
      <p:ext uri="{BB962C8B-B14F-4D97-AF65-F5344CB8AC3E}">
        <p14:creationId xmlns:p14="http://schemas.microsoft.com/office/powerpoint/2010/main" val="20821181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94</a:t>
            </a:fld>
            <a:endParaRPr lang="en-US"/>
          </a:p>
        </p:txBody>
      </p:sp>
      <p:graphicFrame>
        <p:nvGraphicFramePr>
          <p:cNvPr id="3" name="Table 2">
            <a:extLst>
              <a:ext uri="{FF2B5EF4-FFF2-40B4-BE49-F238E27FC236}">
                <a16:creationId xmlns:a16="http://schemas.microsoft.com/office/drawing/2014/main" id="{2084B0FF-9A5B-4243-A5EC-B56352BEC70E}"/>
              </a:ext>
            </a:extLst>
          </p:cNvPr>
          <p:cNvGraphicFramePr>
            <a:graphicFrameLocks noGrp="1"/>
          </p:cNvGraphicFramePr>
          <p:nvPr>
            <p:extLst>
              <p:ext uri="{D42A27DB-BD31-4B8C-83A1-F6EECF244321}">
                <p14:modId xmlns:p14="http://schemas.microsoft.com/office/powerpoint/2010/main" val="1644915170"/>
              </p:ext>
            </p:extLst>
          </p:nvPr>
        </p:nvGraphicFramePr>
        <p:xfrm>
          <a:off x="862818" y="691177"/>
          <a:ext cx="10354192" cy="5244465"/>
        </p:xfrm>
        <a:graphic>
          <a:graphicData uri="http://schemas.openxmlformats.org/drawingml/2006/table">
            <a:tbl>
              <a:tblPr/>
              <a:tblGrid>
                <a:gridCol w="762517">
                  <a:extLst>
                    <a:ext uri="{9D8B030D-6E8A-4147-A177-3AD203B41FA5}">
                      <a16:colId xmlns:a16="http://schemas.microsoft.com/office/drawing/2014/main" val="444308172"/>
                    </a:ext>
                  </a:extLst>
                </a:gridCol>
                <a:gridCol w="4735638">
                  <a:extLst>
                    <a:ext uri="{9D8B030D-6E8A-4147-A177-3AD203B41FA5}">
                      <a16:colId xmlns:a16="http://schemas.microsoft.com/office/drawing/2014/main" val="843930992"/>
                    </a:ext>
                  </a:extLst>
                </a:gridCol>
                <a:gridCol w="1424705">
                  <a:extLst>
                    <a:ext uri="{9D8B030D-6E8A-4147-A177-3AD203B41FA5}">
                      <a16:colId xmlns:a16="http://schemas.microsoft.com/office/drawing/2014/main" val="3575890934"/>
                    </a:ext>
                  </a:extLst>
                </a:gridCol>
                <a:gridCol w="1826031">
                  <a:extLst>
                    <a:ext uri="{9D8B030D-6E8A-4147-A177-3AD203B41FA5}">
                      <a16:colId xmlns:a16="http://schemas.microsoft.com/office/drawing/2014/main" val="3277232014"/>
                    </a:ext>
                  </a:extLst>
                </a:gridCol>
                <a:gridCol w="1605301">
                  <a:extLst>
                    <a:ext uri="{9D8B030D-6E8A-4147-A177-3AD203B41FA5}">
                      <a16:colId xmlns:a16="http://schemas.microsoft.com/office/drawing/2014/main" val="3723309552"/>
                    </a:ext>
                  </a:extLst>
                </a:gridCol>
              </a:tblGrid>
              <a:tr h="308446">
                <a:tc gridSpan="4">
                  <a:txBody>
                    <a:bodyPr/>
                    <a:lstStyle/>
                    <a:p>
                      <a:pPr algn="l" fontAlgn="b"/>
                      <a:r>
                        <a:rPr lang="en-GB" sz="2400" b="0" i="0" u="none" strike="noStrike" dirty="0">
                          <a:solidFill>
                            <a:srgbClr val="000000"/>
                          </a:solidFill>
                          <a:effectLst/>
                          <a:latin typeface="Calibri" panose="020F0502020204030204" pitchFamily="34" charset="0"/>
                        </a:rPr>
                        <a:t>Table </a:t>
                      </a:r>
                      <a:r>
                        <a:rPr lang="en-GB" sz="2400" b="0" i="0" u="none" strike="noStrike" dirty="0" smtClean="0">
                          <a:solidFill>
                            <a:srgbClr val="000000"/>
                          </a:solidFill>
                          <a:effectLst/>
                          <a:latin typeface="Calibri" panose="020F0502020204030204" pitchFamily="34" charset="0"/>
                        </a:rPr>
                        <a:t>7.4: </a:t>
                      </a:r>
                      <a:r>
                        <a:rPr lang="en-GB" sz="2400" b="0" i="0" u="none" strike="noStrike" dirty="0">
                          <a:solidFill>
                            <a:srgbClr val="000000"/>
                          </a:solidFill>
                          <a:effectLst/>
                          <a:latin typeface="Calibri" panose="020F0502020204030204" pitchFamily="34" charset="0"/>
                        </a:rPr>
                        <a:t>Economic cost of rice using the Shadow Exchange Rate (SER) 	     approach</a:t>
                      </a:r>
                      <a:endParaRPr lang="en-US" sz="2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2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5962048"/>
                  </a:ext>
                </a:extLst>
              </a:tr>
              <a:tr h="308446">
                <a:tc>
                  <a:txBody>
                    <a:bodyPr/>
                    <a:lstStyle/>
                    <a:p>
                      <a:pPr algn="ctr" fontAlgn="b"/>
                      <a:r>
                        <a:rPr lang="en-GB" sz="2400" b="0" i="0" u="none" strike="noStrike" dirty="0">
                          <a:solidFill>
                            <a:srgbClr val="000000"/>
                          </a:solidFill>
                          <a:effectLst/>
                          <a:latin typeface="Calibri" panose="020F0502020204030204" pitchFamily="34" charset="0"/>
                        </a:rPr>
                        <a:t>S/N</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0" i="0" u="none" strike="noStrike" dirty="0">
                          <a:solidFill>
                            <a:srgbClr val="000000"/>
                          </a:solidFill>
                          <a:effectLst/>
                          <a:latin typeface="Calibri" panose="020F0502020204030204" pitchFamily="34" charset="0"/>
                        </a:rPr>
                        <a:t>Item  </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Unit</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Computation</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0" i="0" u="none" strike="noStrike">
                          <a:solidFill>
                            <a:srgbClr val="000000"/>
                          </a:solidFill>
                          <a:effectLst/>
                          <a:latin typeface="Calibri" panose="020F0502020204030204" pitchFamily="34" charset="0"/>
                        </a:rPr>
                        <a:t>Value</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452285"/>
                  </a:ext>
                </a:extLst>
              </a:tr>
              <a:tr h="308446">
                <a:tc>
                  <a:txBody>
                    <a:bodyPr/>
                    <a:lstStyle/>
                    <a:p>
                      <a:pPr algn="ctr" fontAlgn="b"/>
                      <a:r>
                        <a:rPr lang="en-GB" sz="2400" b="0" i="0" u="none" strike="noStrike" dirty="0">
                          <a:solidFill>
                            <a:srgbClr val="000000"/>
                          </a:solidFill>
                          <a:effectLst/>
                          <a:latin typeface="Calibri" panose="020F0502020204030204" pitchFamily="34" charset="0"/>
                        </a:rPr>
                        <a:t>A</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0" i="0" u="none" strike="noStrike" dirty="0">
                          <a:solidFill>
                            <a:srgbClr val="000000"/>
                          </a:solidFill>
                          <a:effectLst/>
                          <a:latin typeface="Calibri" panose="020F0502020204030204" pitchFamily="34" charset="0"/>
                        </a:rPr>
                        <a:t>Rice (FOB Bangkok)</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$/MT</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Calibri" panose="020F0502020204030204" pitchFamily="34" charset="0"/>
                        </a:rPr>
                        <a:t>392.00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7332494"/>
                  </a:ext>
                </a:extLst>
              </a:tr>
              <a:tr h="308446">
                <a:tc>
                  <a:txBody>
                    <a:bodyPr/>
                    <a:lstStyle/>
                    <a:p>
                      <a:pPr algn="ctr" fontAlgn="b"/>
                      <a:r>
                        <a:rPr lang="en-GB" sz="2400" b="0" i="0" u="none" strike="noStrike" dirty="0">
                          <a:solidFill>
                            <a:srgbClr val="000000"/>
                          </a:solidFill>
                          <a:effectLst/>
                          <a:latin typeface="Calibri" panose="020F0502020204030204" pitchFamily="34" charset="0"/>
                        </a:rPr>
                        <a:t>B</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0" i="0" u="none" strike="noStrike" dirty="0">
                          <a:solidFill>
                            <a:srgbClr val="000000"/>
                          </a:solidFill>
                          <a:effectLst/>
                          <a:latin typeface="Calibri" panose="020F0502020204030204" pitchFamily="34" charset="0"/>
                        </a:rPr>
                        <a:t>Freight and Insurance</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$/MT</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8 percent of A</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Calibri" panose="020F0502020204030204" pitchFamily="34" charset="0"/>
                        </a:rPr>
                        <a:t>31.36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2744680"/>
                  </a:ext>
                </a:extLst>
              </a:tr>
              <a:tr h="308446">
                <a:tc>
                  <a:txBody>
                    <a:bodyPr/>
                    <a:lstStyle/>
                    <a:p>
                      <a:pPr algn="ctr" fontAlgn="b"/>
                      <a:r>
                        <a:rPr lang="en-GB" sz="2400" b="0" i="0" u="none" strike="noStrike" dirty="0">
                          <a:solidFill>
                            <a:srgbClr val="000000"/>
                          </a:solidFill>
                          <a:effectLst/>
                          <a:latin typeface="Calibri" panose="020F0502020204030204" pitchFamily="34" charset="0"/>
                        </a:rPr>
                        <a:t>C</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0" i="0" u="none" strike="noStrike" dirty="0">
                          <a:solidFill>
                            <a:srgbClr val="000000"/>
                          </a:solidFill>
                          <a:effectLst/>
                          <a:latin typeface="Calibri" panose="020F0502020204030204" pitchFamily="34" charset="0"/>
                        </a:rPr>
                        <a:t>Border price (CIF Apapa, Lagos)</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$/MT</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A+B</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Calibri" panose="020F0502020204030204" pitchFamily="34" charset="0"/>
                        </a:rPr>
                        <a:t>423.36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3215402"/>
                  </a:ext>
                </a:extLst>
              </a:tr>
              <a:tr h="308446">
                <a:tc>
                  <a:txBody>
                    <a:bodyPr/>
                    <a:lstStyle/>
                    <a:p>
                      <a:pPr algn="ctr" fontAlgn="b"/>
                      <a:r>
                        <a:rPr lang="en-GB" sz="2400" b="0" i="0" u="none" strike="noStrike" dirty="0">
                          <a:solidFill>
                            <a:srgbClr val="000000"/>
                          </a:solidFill>
                          <a:effectLst/>
                          <a:latin typeface="Calibri" panose="020F0502020204030204" pitchFamily="34" charset="0"/>
                        </a:rPr>
                        <a:t>D</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0" i="0" u="none" strike="noStrike" dirty="0">
                          <a:solidFill>
                            <a:srgbClr val="000000"/>
                          </a:solidFill>
                          <a:effectLst/>
                          <a:latin typeface="Calibri" panose="020F0502020204030204" pitchFamily="34" charset="0"/>
                        </a:rPr>
                        <a:t>SER = (OER*18.5% overvaluation)</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N/S</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410.4*1.185</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Calibri" panose="020F0502020204030204" pitchFamily="34" charset="0"/>
                        </a:rPr>
                        <a:t>486.00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8638314"/>
                  </a:ext>
                </a:extLst>
              </a:tr>
              <a:tr h="308446">
                <a:tc>
                  <a:txBody>
                    <a:bodyPr/>
                    <a:lstStyle/>
                    <a:p>
                      <a:pPr algn="ctr" fontAlgn="b"/>
                      <a:r>
                        <a:rPr lang="en-GB" sz="2400" b="0" i="0" u="none" strike="noStrike" dirty="0">
                          <a:solidFill>
                            <a:srgbClr val="000000"/>
                          </a:solidFill>
                          <a:effectLst/>
                          <a:latin typeface="Calibri" panose="020F0502020204030204" pitchFamily="34" charset="0"/>
                        </a:rPr>
                        <a:t> E</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0" i="0" u="none" strike="noStrike" dirty="0">
                          <a:solidFill>
                            <a:srgbClr val="000000"/>
                          </a:solidFill>
                          <a:effectLst/>
                          <a:latin typeface="Calibri" panose="020F0502020204030204" pitchFamily="34" charset="0"/>
                        </a:rPr>
                        <a:t>CIF in NGN = CIF*SER</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₦/MT</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C*D</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Calibri" panose="020F0502020204030204" pitchFamily="34" charset="0"/>
                        </a:rPr>
                        <a:t>205,752.96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4839837"/>
                  </a:ext>
                </a:extLst>
              </a:tr>
              <a:tr h="308446">
                <a:tc>
                  <a:txBody>
                    <a:bodyPr/>
                    <a:lstStyle/>
                    <a:p>
                      <a:pPr algn="ctr" fontAlgn="b"/>
                      <a:r>
                        <a:rPr lang="en-GB" sz="2400" b="0" i="0" u="none" strike="noStrike" dirty="0">
                          <a:solidFill>
                            <a:srgbClr val="000000"/>
                          </a:solidFill>
                          <a:effectLst/>
                          <a:latin typeface="Calibri" panose="020F0502020204030204" pitchFamily="34" charset="0"/>
                        </a:rPr>
                        <a:t>F</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0" i="0" u="none" strike="noStrike" dirty="0">
                          <a:solidFill>
                            <a:srgbClr val="000000"/>
                          </a:solidFill>
                          <a:effectLst/>
                          <a:latin typeface="Calibri" panose="020F0502020204030204" pitchFamily="34" charset="0"/>
                        </a:rPr>
                        <a:t>Port Handling and Clearance Charges</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₦/MT</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10% of E</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Calibri" panose="020F0502020204030204" pitchFamily="34" charset="0"/>
                        </a:rPr>
                        <a:t>20,575.30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840668"/>
                  </a:ext>
                </a:extLst>
              </a:tr>
              <a:tr h="308446">
                <a:tc>
                  <a:txBody>
                    <a:bodyPr/>
                    <a:lstStyle/>
                    <a:p>
                      <a:pPr algn="ctr" fontAlgn="b"/>
                      <a:r>
                        <a:rPr lang="en-GB" sz="2400" b="0" i="0" u="none" strike="noStrike" dirty="0">
                          <a:solidFill>
                            <a:srgbClr val="000000"/>
                          </a:solidFill>
                          <a:effectLst/>
                          <a:latin typeface="Calibri" panose="020F0502020204030204" pitchFamily="34" charset="0"/>
                        </a:rPr>
                        <a:t>G</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0" i="0" u="none" strike="noStrike" dirty="0">
                          <a:solidFill>
                            <a:srgbClr val="000000"/>
                          </a:solidFill>
                          <a:effectLst/>
                          <a:latin typeface="Calibri" panose="020F0502020204030204" pitchFamily="34" charset="0"/>
                        </a:rPr>
                        <a:t>Distance from Port to Goronyo</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Km</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1,090.00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2208975"/>
                  </a:ext>
                </a:extLst>
              </a:tr>
              <a:tr h="308446">
                <a:tc>
                  <a:txBody>
                    <a:bodyPr/>
                    <a:lstStyle/>
                    <a:p>
                      <a:pPr algn="ctr" fontAlgn="b"/>
                      <a:r>
                        <a:rPr lang="en-GB" sz="2400" b="0" i="0" u="none" strike="noStrike" dirty="0">
                          <a:solidFill>
                            <a:srgbClr val="000000"/>
                          </a:solidFill>
                          <a:effectLst/>
                          <a:latin typeface="Calibri" panose="020F0502020204030204" pitchFamily="34" charset="0"/>
                        </a:rPr>
                        <a:t>H</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0" i="0" u="none" strike="noStrike" dirty="0">
                          <a:solidFill>
                            <a:srgbClr val="000000"/>
                          </a:solidFill>
                          <a:effectLst/>
                          <a:latin typeface="Calibri" panose="020F0502020204030204" pitchFamily="34" charset="0"/>
                        </a:rPr>
                        <a:t>Mileage rate (Port - Goronyo)</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₦/Km</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1.83</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0127122"/>
                  </a:ext>
                </a:extLst>
              </a:tr>
              <a:tr h="323868">
                <a:tc>
                  <a:txBody>
                    <a:bodyPr/>
                    <a:lstStyle/>
                    <a:p>
                      <a:pPr algn="ctr" fontAlgn="b"/>
                      <a:r>
                        <a:rPr lang="en-GB" sz="2400" b="0" i="0" u="none" strike="noStrike" dirty="0">
                          <a:solidFill>
                            <a:srgbClr val="000000"/>
                          </a:solidFill>
                          <a:effectLst/>
                          <a:latin typeface="Calibri" panose="020F0502020204030204" pitchFamily="34" charset="0"/>
                        </a:rPr>
                        <a:t>I</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0" i="0" u="none" strike="noStrike" dirty="0">
                          <a:solidFill>
                            <a:srgbClr val="000000"/>
                          </a:solidFill>
                          <a:effectLst/>
                          <a:latin typeface="Calibri" panose="020F0502020204030204" pitchFamily="34" charset="0"/>
                        </a:rPr>
                        <a:t>Conversion factor for transport</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1.124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8248838"/>
                  </a:ext>
                </a:extLst>
              </a:tr>
              <a:tr h="308446">
                <a:tc>
                  <a:txBody>
                    <a:bodyPr/>
                    <a:lstStyle/>
                    <a:p>
                      <a:pPr algn="ctr" fontAlgn="b"/>
                      <a:r>
                        <a:rPr lang="en-GB" sz="2400" b="0" i="0" u="none" strike="noStrike" dirty="0">
                          <a:solidFill>
                            <a:srgbClr val="000000"/>
                          </a:solidFill>
                          <a:effectLst/>
                          <a:latin typeface="Calibri" panose="020F0502020204030204" pitchFamily="34" charset="0"/>
                        </a:rPr>
                        <a:t>J</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0" i="0" u="none" strike="noStrike" dirty="0">
                          <a:solidFill>
                            <a:srgbClr val="000000"/>
                          </a:solidFill>
                          <a:effectLst/>
                          <a:latin typeface="Calibri" panose="020F0502020204030204" pitchFamily="34" charset="0"/>
                        </a:rPr>
                        <a:t>Transportation Cost</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₦/MT</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G*H*I</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Calibri" panose="020F0502020204030204" pitchFamily="34" charset="0"/>
                        </a:rPr>
                        <a:t>2,242.04</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8527295"/>
                  </a:ext>
                </a:extLst>
              </a:tr>
              <a:tr h="308446">
                <a:tc>
                  <a:txBody>
                    <a:bodyPr/>
                    <a:lstStyle/>
                    <a:p>
                      <a:pPr algn="ctr" fontAlgn="b"/>
                      <a:r>
                        <a:rPr lang="en-GB" sz="2400" b="0" i="0" u="none" strike="noStrike" dirty="0">
                          <a:solidFill>
                            <a:srgbClr val="000000"/>
                          </a:solidFill>
                          <a:effectLst/>
                          <a:latin typeface="Calibri" panose="020F0502020204030204" pitchFamily="34" charset="0"/>
                        </a:rPr>
                        <a:t>K</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0" i="0" u="none" strike="noStrike">
                          <a:solidFill>
                            <a:srgbClr val="000000"/>
                          </a:solidFill>
                          <a:effectLst/>
                          <a:latin typeface="Calibri" panose="020F0502020204030204" pitchFamily="34" charset="0"/>
                        </a:rPr>
                        <a:t>Price at main market</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₦/MT</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E+F+J</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Calibri" panose="020F0502020204030204" pitchFamily="34" charset="0"/>
                        </a:rPr>
                        <a:t>228,570.30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2130510"/>
                  </a:ext>
                </a:extLst>
              </a:tr>
            </a:tbl>
          </a:graphicData>
        </a:graphic>
      </p:graphicFrame>
    </p:spTree>
    <p:extLst>
      <p:ext uri="{BB962C8B-B14F-4D97-AF65-F5344CB8AC3E}">
        <p14:creationId xmlns:p14="http://schemas.microsoft.com/office/powerpoint/2010/main" val="38804548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F2FBEAC4-3E66-46D2-A76E-D4B89203E1D3}"/>
              </a:ext>
            </a:extLst>
          </p:cNvPr>
          <p:cNvGraphicFramePr>
            <a:graphicFrameLocks noGrp="1"/>
          </p:cNvGraphicFramePr>
          <p:nvPr>
            <p:ph idx="1"/>
            <p:extLst>
              <p:ext uri="{D42A27DB-BD31-4B8C-83A1-F6EECF244321}">
                <p14:modId xmlns:p14="http://schemas.microsoft.com/office/powerpoint/2010/main" val="1788162960"/>
              </p:ext>
            </p:extLst>
          </p:nvPr>
        </p:nvGraphicFramePr>
        <p:xfrm>
          <a:off x="557152" y="777753"/>
          <a:ext cx="10972544" cy="5253990"/>
        </p:xfrm>
        <a:graphic>
          <a:graphicData uri="http://schemas.openxmlformats.org/drawingml/2006/table">
            <a:tbl>
              <a:tblPr/>
              <a:tblGrid>
                <a:gridCol w="821172">
                  <a:extLst>
                    <a:ext uri="{9D8B030D-6E8A-4147-A177-3AD203B41FA5}">
                      <a16:colId xmlns:a16="http://schemas.microsoft.com/office/drawing/2014/main" val="3716824147"/>
                    </a:ext>
                  </a:extLst>
                </a:gridCol>
                <a:gridCol w="5011974">
                  <a:extLst>
                    <a:ext uri="{9D8B030D-6E8A-4147-A177-3AD203B41FA5}">
                      <a16:colId xmlns:a16="http://schemas.microsoft.com/office/drawing/2014/main" val="1446353574"/>
                    </a:ext>
                  </a:extLst>
                </a:gridCol>
                <a:gridCol w="1507839">
                  <a:extLst>
                    <a:ext uri="{9D8B030D-6E8A-4147-A177-3AD203B41FA5}">
                      <a16:colId xmlns:a16="http://schemas.microsoft.com/office/drawing/2014/main" val="1221540933"/>
                    </a:ext>
                  </a:extLst>
                </a:gridCol>
                <a:gridCol w="1932585">
                  <a:extLst>
                    <a:ext uri="{9D8B030D-6E8A-4147-A177-3AD203B41FA5}">
                      <a16:colId xmlns:a16="http://schemas.microsoft.com/office/drawing/2014/main" val="2379482297"/>
                    </a:ext>
                  </a:extLst>
                </a:gridCol>
                <a:gridCol w="1698974">
                  <a:extLst>
                    <a:ext uri="{9D8B030D-6E8A-4147-A177-3AD203B41FA5}">
                      <a16:colId xmlns:a16="http://schemas.microsoft.com/office/drawing/2014/main" val="660706531"/>
                    </a:ext>
                  </a:extLst>
                </a:gridCol>
              </a:tblGrid>
              <a:tr h="289422">
                <a:tc>
                  <a:txBody>
                    <a:bodyPr/>
                    <a:lstStyle/>
                    <a:p>
                      <a:pPr algn="ctr" fontAlgn="b"/>
                      <a:r>
                        <a:rPr lang="en-GB" sz="2400" b="0" i="0" u="none" strike="noStrike" dirty="0">
                          <a:solidFill>
                            <a:srgbClr val="000000"/>
                          </a:solidFill>
                          <a:effectLst/>
                          <a:latin typeface="Calibri" panose="020F0502020204030204" pitchFamily="34" charset="0"/>
                        </a:rPr>
                        <a:t>L</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Calibri" panose="020F0502020204030204" pitchFamily="34" charset="0"/>
                        </a:rPr>
                        <a:t>Average distance to local market</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Km</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40</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400" b="0" i="0" u="none" strike="noStrike">
                        <a:solidFill>
                          <a:srgbClr val="000000"/>
                        </a:solidFill>
                        <a:effectLst/>
                        <a:latin typeface="Calibri" panose="020F0502020204030204" pitchFamily="34" charset="0"/>
                      </a:endParaRP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2485764"/>
                  </a:ext>
                </a:extLst>
              </a:tr>
              <a:tr h="289422">
                <a:tc>
                  <a:txBody>
                    <a:bodyPr/>
                    <a:lstStyle/>
                    <a:p>
                      <a:pPr algn="ctr" fontAlgn="b"/>
                      <a:r>
                        <a:rPr lang="en-GB" sz="2400" b="0" i="0" u="none" strike="noStrike" dirty="0">
                          <a:solidFill>
                            <a:srgbClr val="000000"/>
                          </a:solidFill>
                          <a:effectLst/>
                          <a:latin typeface="Calibri" panose="020F0502020204030204" pitchFamily="34" charset="0"/>
                        </a:rPr>
                        <a:t>M</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Calibri" panose="020F0502020204030204" pitchFamily="34" charset="0"/>
                        </a:rPr>
                        <a:t>Mileage rate to local market</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₦/MT/Km</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10</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400" b="0" i="0" u="none" strike="noStrike">
                        <a:solidFill>
                          <a:srgbClr val="000000"/>
                        </a:solidFill>
                        <a:effectLst/>
                        <a:latin typeface="Calibri" panose="020F0502020204030204" pitchFamily="34" charset="0"/>
                      </a:endParaRP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1817903"/>
                  </a:ext>
                </a:extLst>
              </a:tr>
              <a:tr h="289422">
                <a:tc>
                  <a:txBody>
                    <a:bodyPr/>
                    <a:lstStyle/>
                    <a:p>
                      <a:pPr algn="ctr" fontAlgn="b"/>
                      <a:r>
                        <a:rPr lang="en-GB" sz="2400" b="0" i="0" u="none" strike="noStrike" dirty="0">
                          <a:solidFill>
                            <a:srgbClr val="000000"/>
                          </a:solidFill>
                          <a:effectLst/>
                          <a:latin typeface="Calibri" panose="020F0502020204030204" pitchFamily="34" charset="0"/>
                        </a:rPr>
                        <a:t>N</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Calibri" panose="020F0502020204030204" pitchFamily="34" charset="0"/>
                        </a:rPr>
                        <a:t>Transport cost to local market</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₦/MT</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(L*M)* 1.124</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Calibri" panose="020F0502020204030204" pitchFamily="34" charset="0"/>
                        </a:rPr>
                        <a:t>449.60</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1440458"/>
                  </a:ext>
                </a:extLst>
              </a:tr>
              <a:tr h="289422">
                <a:tc>
                  <a:txBody>
                    <a:bodyPr/>
                    <a:lstStyle/>
                    <a:p>
                      <a:pPr algn="ctr" fontAlgn="b"/>
                      <a:r>
                        <a:rPr lang="en-GB" sz="2400" b="0" i="0" u="none" strike="noStrike" dirty="0">
                          <a:solidFill>
                            <a:srgbClr val="000000"/>
                          </a:solidFill>
                          <a:effectLst/>
                          <a:latin typeface="Calibri" panose="020F0502020204030204" pitchFamily="34" charset="0"/>
                        </a:rPr>
                        <a:t>O</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Calibri" panose="020F0502020204030204" pitchFamily="34" charset="0"/>
                        </a:rPr>
                        <a:t>Price of milled rice at local market</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₦/MT</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K+N</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Calibri" panose="020F0502020204030204" pitchFamily="34" charset="0"/>
                        </a:rPr>
                        <a:t>229,019.90</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2831889"/>
                  </a:ext>
                </a:extLst>
              </a:tr>
              <a:tr h="289422">
                <a:tc>
                  <a:txBody>
                    <a:bodyPr/>
                    <a:lstStyle/>
                    <a:p>
                      <a:pPr algn="ctr" fontAlgn="b"/>
                      <a:r>
                        <a:rPr lang="en-GB" sz="2400" b="0" i="0" u="none" strike="noStrike" dirty="0">
                          <a:solidFill>
                            <a:srgbClr val="000000"/>
                          </a:solidFill>
                          <a:effectLst/>
                          <a:latin typeface="Calibri" panose="020F0502020204030204" pitchFamily="34" charset="0"/>
                        </a:rPr>
                        <a:t>P</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0" i="0" u="none" strike="noStrike" dirty="0">
                          <a:solidFill>
                            <a:srgbClr val="000000"/>
                          </a:solidFill>
                          <a:effectLst/>
                          <a:latin typeface="Calibri" panose="020F0502020204030204" pitchFamily="34" charset="0"/>
                        </a:rPr>
                        <a:t>Weight conversion factor</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0.001</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400" b="0" i="0" u="none" strike="noStrike">
                        <a:solidFill>
                          <a:srgbClr val="000000"/>
                        </a:solidFill>
                        <a:effectLst/>
                        <a:latin typeface="Calibri" panose="020F0502020204030204" pitchFamily="34" charset="0"/>
                      </a:endParaRP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202176"/>
                  </a:ext>
                </a:extLst>
              </a:tr>
              <a:tr h="289422">
                <a:tc>
                  <a:txBody>
                    <a:bodyPr/>
                    <a:lstStyle/>
                    <a:p>
                      <a:pPr algn="ctr" fontAlgn="b"/>
                      <a:r>
                        <a:rPr lang="en-GB" sz="2400" b="0" i="0" u="none" strike="noStrike" dirty="0">
                          <a:solidFill>
                            <a:srgbClr val="000000"/>
                          </a:solidFill>
                          <a:effectLst/>
                          <a:latin typeface="Calibri" panose="020F0502020204030204" pitchFamily="34" charset="0"/>
                        </a:rPr>
                        <a:t>Q</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0" i="0" u="none" strike="noStrike" dirty="0">
                          <a:solidFill>
                            <a:srgbClr val="000000"/>
                          </a:solidFill>
                          <a:effectLst/>
                          <a:latin typeface="Calibri" panose="020F0502020204030204" pitchFamily="34" charset="0"/>
                        </a:rPr>
                        <a:t>Price of milled rice</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₦/Kg</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O*P</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Calibri" panose="020F0502020204030204" pitchFamily="34" charset="0"/>
                        </a:rPr>
                        <a:t>229.02</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3063784"/>
                  </a:ext>
                </a:extLst>
              </a:tr>
              <a:tr h="289422">
                <a:tc>
                  <a:txBody>
                    <a:bodyPr/>
                    <a:lstStyle/>
                    <a:p>
                      <a:pPr algn="ctr" fontAlgn="b"/>
                      <a:r>
                        <a:rPr lang="en-GB" sz="2400" b="0" i="0" u="none" strike="noStrike" dirty="0">
                          <a:solidFill>
                            <a:srgbClr val="000000"/>
                          </a:solidFill>
                          <a:effectLst/>
                          <a:latin typeface="Calibri" panose="020F0502020204030204" pitchFamily="34" charset="0"/>
                        </a:rPr>
                        <a:t>R</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Calibri" panose="020F0502020204030204" pitchFamily="34" charset="0"/>
                        </a:rPr>
                        <a:t>Milling rate (paddy to rice)</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0.67</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Calibri" panose="020F0502020204030204" pitchFamily="34" charset="0"/>
                        </a:rPr>
                        <a:t>0.67</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9136832"/>
                  </a:ext>
                </a:extLst>
              </a:tr>
              <a:tr h="289422">
                <a:tc>
                  <a:txBody>
                    <a:bodyPr/>
                    <a:lstStyle/>
                    <a:p>
                      <a:pPr algn="ctr" fontAlgn="b"/>
                      <a:r>
                        <a:rPr lang="en-GB" sz="2400" b="0" i="0" u="none" strike="noStrike" dirty="0">
                          <a:solidFill>
                            <a:srgbClr val="000000"/>
                          </a:solidFill>
                          <a:effectLst/>
                          <a:latin typeface="Calibri" panose="020F0502020204030204" pitchFamily="34" charset="0"/>
                        </a:rPr>
                        <a:t> S</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0" i="0" u="none" strike="noStrike" dirty="0">
                          <a:solidFill>
                            <a:srgbClr val="000000"/>
                          </a:solidFill>
                          <a:effectLst/>
                          <a:latin typeface="Calibri" panose="020F0502020204030204" pitchFamily="34" charset="0"/>
                        </a:rPr>
                        <a:t>Paddy equivalent cost </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₦/Kg</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Q*R</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Calibri" panose="020F0502020204030204" pitchFamily="34" charset="0"/>
                        </a:rPr>
                        <a:t>153.44</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5376303"/>
                  </a:ext>
                </a:extLst>
              </a:tr>
              <a:tr h="289422">
                <a:tc>
                  <a:txBody>
                    <a:bodyPr/>
                    <a:lstStyle/>
                    <a:p>
                      <a:pPr algn="ctr" fontAlgn="b"/>
                      <a:r>
                        <a:rPr lang="en-GB" sz="2400" b="0" i="0" u="none" strike="noStrike" dirty="0">
                          <a:solidFill>
                            <a:srgbClr val="000000"/>
                          </a:solidFill>
                          <a:effectLst/>
                          <a:latin typeface="Calibri" panose="020F0502020204030204" pitchFamily="34" charset="0"/>
                        </a:rPr>
                        <a:t>T</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Calibri" panose="020F0502020204030204" pitchFamily="34" charset="0"/>
                        </a:rPr>
                        <a:t>Milling cost of paddy per Kg</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₦/Kg</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Calibri" panose="020F0502020204030204" pitchFamily="34" charset="0"/>
                        </a:rPr>
                        <a:t>25.00</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9989154"/>
                  </a:ext>
                </a:extLst>
              </a:tr>
              <a:tr h="289422">
                <a:tc>
                  <a:txBody>
                    <a:bodyPr/>
                    <a:lstStyle/>
                    <a:p>
                      <a:pPr algn="ctr" fontAlgn="b"/>
                      <a:r>
                        <a:rPr lang="en-GB" sz="2400" b="0" i="0" u="none" strike="noStrike" dirty="0">
                          <a:solidFill>
                            <a:srgbClr val="000000"/>
                          </a:solidFill>
                          <a:effectLst/>
                          <a:latin typeface="Calibri" panose="020F0502020204030204" pitchFamily="34" charset="0"/>
                        </a:rPr>
                        <a:t>U</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0" i="0" u="none" strike="noStrike" dirty="0">
                          <a:solidFill>
                            <a:srgbClr val="000000"/>
                          </a:solidFill>
                          <a:effectLst/>
                          <a:latin typeface="Calibri" panose="020F0502020204030204" pitchFamily="34" charset="0"/>
                        </a:rPr>
                        <a:t>Price of paddy/Kg</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₦/Kg</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Q*R-T</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Calibri" panose="020F0502020204030204" pitchFamily="34" charset="0"/>
                        </a:rPr>
                        <a:t>128.44</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9026764"/>
                  </a:ext>
                </a:extLst>
              </a:tr>
              <a:tr h="289422">
                <a:tc>
                  <a:txBody>
                    <a:bodyPr/>
                    <a:lstStyle/>
                    <a:p>
                      <a:pPr algn="ctr" fontAlgn="b"/>
                      <a:r>
                        <a:rPr lang="en-GB" sz="2400" b="0" i="0" u="none" strike="noStrike" dirty="0">
                          <a:solidFill>
                            <a:srgbClr val="000000"/>
                          </a:solidFill>
                          <a:effectLst/>
                          <a:latin typeface="Calibri" panose="020F0502020204030204" pitchFamily="34" charset="0"/>
                        </a:rPr>
                        <a:t>V</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0" i="0" u="none" strike="noStrike" dirty="0">
                          <a:solidFill>
                            <a:srgbClr val="000000"/>
                          </a:solidFill>
                          <a:effectLst/>
                          <a:latin typeface="Calibri" panose="020F0502020204030204" pitchFamily="34" charset="0"/>
                        </a:rPr>
                        <a:t>Distribution cost to farm</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₦/Kg</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Calibri" panose="020F0502020204030204" pitchFamily="34" charset="0"/>
                        </a:rPr>
                        <a:t>4.34</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5975451"/>
                  </a:ext>
                </a:extLst>
              </a:tr>
              <a:tr h="289422">
                <a:tc>
                  <a:txBody>
                    <a:bodyPr/>
                    <a:lstStyle/>
                    <a:p>
                      <a:pPr algn="ctr" fontAlgn="b"/>
                      <a:r>
                        <a:rPr lang="en-GB" sz="2400" b="0" i="0" u="none" strike="noStrike" dirty="0">
                          <a:solidFill>
                            <a:srgbClr val="000000"/>
                          </a:solidFill>
                          <a:effectLst/>
                          <a:latin typeface="Calibri" panose="020F0502020204030204" pitchFamily="34" charset="0"/>
                        </a:rPr>
                        <a:t>W</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0" i="0" u="none" strike="noStrike">
                          <a:solidFill>
                            <a:srgbClr val="000000"/>
                          </a:solidFill>
                          <a:effectLst/>
                          <a:latin typeface="Calibri" panose="020F0502020204030204" pitchFamily="34" charset="0"/>
                        </a:rPr>
                        <a:t>Conversion factor for transport</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1.124</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Calibri" panose="020F0502020204030204" pitchFamily="34" charset="0"/>
                        </a:rPr>
                        <a:t>4.88</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8919669"/>
                  </a:ext>
                </a:extLst>
              </a:tr>
              <a:tr h="289422">
                <a:tc>
                  <a:txBody>
                    <a:bodyPr/>
                    <a:lstStyle/>
                    <a:p>
                      <a:pPr algn="ctr" fontAlgn="b"/>
                      <a:r>
                        <a:rPr lang="en-GB" sz="2400" b="0" i="0" u="none" strike="noStrike" dirty="0">
                          <a:solidFill>
                            <a:srgbClr val="000000"/>
                          </a:solidFill>
                          <a:effectLst/>
                          <a:latin typeface="Calibri" panose="020F0502020204030204" pitchFamily="34" charset="0"/>
                        </a:rPr>
                        <a:t>X</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0" i="0" u="none" strike="noStrike">
                          <a:solidFill>
                            <a:srgbClr val="000000"/>
                          </a:solidFill>
                          <a:effectLst/>
                          <a:latin typeface="Calibri" panose="020F0502020204030204" pitchFamily="34" charset="0"/>
                        </a:rPr>
                        <a:t>Farm gate price/Kg</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₦/Kg</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U+W</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Calibri" panose="020F0502020204030204" pitchFamily="34" charset="0"/>
                        </a:rPr>
                        <a:t>133.32</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8028961"/>
                  </a:ext>
                </a:extLst>
              </a:tr>
              <a:tr h="289422">
                <a:tc>
                  <a:txBody>
                    <a:bodyPr/>
                    <a:lstStyle/>
                    <a:p>
                      <a:pPr algn="ctr" fontAlgn="b"/>
                      <a:r>
                        <a:rPr lang="en-GB" sz="2400" b="0" i="0" u="none" strike="noStrike" dirty="0">
                          <a:solidFill>
                            <a:srgbClr val="000000"/>
                          </a:solidFill>
                          <a:effectLst/>
                          <a:latin typeface="Calibri" panose="020F0502020204030204" pitchFamily="34" charset="0"/>
                        </a:rPr>
                        <a:t>Y</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panose="020F0502020204030204" pitchFamily="34" charset="0"/>
                        </a:rPr>
                        <a:t>Parity Price of 80kg of paddy</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X*80</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Calibri" panose="020F0502020204030204" pitchFamily="34" charset="0"/>
                        </a:rPr>
                        <a:t>10,665.72</a:t>
                      </a:r>
                    </a:p>
                  </a:txBody>
                  <a:tcPr marL="9972" marR="997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7730457"/>
                  </a:ext>
                </a:extLst>
              </a:tr>
            </a:tbl>
          </a:graphicData>
        </a:graphic>
      </p:graphicFrame>
      <p:sp>
        <p:nvSpPr>
          <p:cNvPr id="4" name="Date Placeholder 3">
            <a:extLst>
              <a:ext uri="{FF2B5EF4-FFF2-40B4-BE49-F238E27FC236}">
                <a16:creationId xmlns:a16="http://schemas.microsoft.com/office/drawing/2014/main" id="{1B6F3027-9609-48AA-B69F-693ACC911EBA}"/>
              </a:ext>
            </a:extLst>
          </p:cNvPr>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a:extLst>
              <a:ext uri="{FF2B5EF4-FFF2-40B4-BE49-F238E27FC236}">
                <a16:creationId xmlns:a16="http://schemas.microsoft.com/office/drawing/2014/main" id="{6DCD43F0-0489-47B3-A9F6-A527A974979F}"/>
              </a:ext>
            </a:extLst>
          </p:cNvPr>
          <p:cNvSpPr>
            <a:spLocks noGrp="1"/>
          </p:cNvSpPr>
          <p:nvPr>
            <p:ph type="sldNum" sz="quarter" idx="12"/>
          </p:nvPr>
        </p:nvSpPr>
        <p:spPr/>
        <p:txBody>
          <a:bodyPr/>
          <a:lstStyle/>
          <a:p>
            <a:fld id="{95E11320-7313-4A05-9E87-C3F6FA9FA174}" type="slidenum">
              <a:rPr lang="en-US" smtClean="0"/>
              <a:t>95</a:t>
            </a:fld>
            <a:endParaRPr lang="en-US"/>
          </a:p>
        </p:txBody>
      </p:sp>
    </p:spTree>
    <p:extLst>
      <p:ext uri="{BB962C8B-B14F-4D97-AF65-F5344CB8AC3E}">
        <p14:creationId xmlns:p14="http://schemas.microsoft.com/office/powerpoint/2010/main" val="40346250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800F93F-CFAC-49CD-A665-6B17E8818606}"/>
              </a:ext>
            </a:extLst>
          </p:cNvPr>
          <p:cNvGraphicFramePr>
            <a:graphicFrameLocks noGrp="1"/>
          </p:cNvGraphicFramePr>
          <p:nvPr>
            <p:ph idx="1"/>
            <p:extLst>
              <p:ext uri="{D42A27DB-BD31-4B8C-83A1-F6EECF244321}">
                <p14:modId xmlns:p14="http://schemas.microsoft.com/office/powerpoint/2010/main" val="2303958756"/>
              </p:ext>
            </p:extLst>
          </p:nvPr>
        </p:nvGraphicFramePr>
        <p:xfrm>
          <a:off x="426720" y="735551"/>
          <a:ext cx="10972668" cy="5071365"/>
        </p:xfrm>
        <a:graphic>
          <a:graphicData uri="http://schemas.openxmlformats.org/drawingml/2006/table">
            <a:tbl>
              <a:tblPr/>
              <a:tblGrid>
                <a:gridCol w="808064">
                  <a:extLst>
                    <a:ext uri="{9D8B030D-6E8A-4147-A177-3AD203B41FA5}">
                      <a16:colId xmlns:a16="http://schemas.microsoft.com/office/drawing/2014/main" val="804626973"/>
                    </a:ext>
                  </a:extLst>
                </a:gridCol>
                <a:gridCol w="5018508">
                  <a:extLst>
                    <a:ext uri="{9D8B030D-6E8A-4147-A177-3AD203B41FA5}">
                      <a16:colId xmlns:a16="http://schemas.microsoft.com/office/drawing/2014/main" val="1397144080"/>
                    </a:ext>
                  </a:extLst>
                </a:gridCol>
                <a:gridCol w="1509806">
                  <a:extLst>
                    <a:ext uri="{9D8B030D-6E8A-4147-A177-3AD203B41FA5}">
                      <a16:colId xmlns:a16="http://schemas.microsoft.com/office/drawing/2014/main" val="3331254514"/>
                    </a:ext>
                  </a:extLst>
                </a:gridCol>
                <a:gridCol w="1935102">
                  <a:extLst>
                    <a:ext uri="{9D8B030D-6E8A-4147-A177-3AD203B41FA5}">
                      <a16:colId xmlns:a16="http://schemas.microsoft.com/office/drawing/2014/main" val="3387477866"/>
                    </a:ext>
                  </a:extLst>
                </a:gridCol>
                <a:gridCol w="1701188">
                  <a:extLst>
                    <a:ext uri="{9D8B030D-6E8A-4147-A177-3AD203B41FA5}">
                      <a16:colId xmlns:a16="http://schemas.microsoft.com/office/drawing/2014/main" val="2663747517"/>
                    </a:ext>
                  </a:extLst>
                </a:gridCol>
              </a:tblGrid>
              <a:tr h="390105">
                <a:tc gridSpan="5">
                  <a:txBody>
                    <a:bodyPr/>
                    <a:lstStyle/>
                    <a:p>
                      <a:pPr algn="ctr" fontAlgn="b"/>
                      <a:r>
                        <a:rPr lang="en-US" sz="2400" b="1" i="0" u="none" strike="noStrike" dirty="0">
                          <a:solidFill>
                            <a:srgbClr val="000000"/>
                          </a:solidFill>
                          <a:effectLst/>
                          <a:latin typeface="Calibri" panose="020F0502020204030204" pitchFamily="34" charset="0"/>
                        </a:rPr>
                        <a:t>Table </a:t>
                      </a:r>
                      <a:r>
                        <a:rPr lang="en-US" sz="2400" b="1" i="0" u="none" strike="noStrike" dirty="0" smtClean="0">
                          <a:solidFill>
                            <a:srgbClr val="000000"/>
                          </a:solidFill>
                          <a:effectLst/>
                          <a:latin typeface="Calibri" panose="020F0502020204030204" pitchFamily="34" charset="0"/>
                        </a:rPr>
                        <a:t>7.5: </a:t>
                      </a:r>
                      <a:r>
                        <a:rPr lang="en-US" sz="2400" b="1" i="0" u="none" strike="noStrike" dirty="0">
                          <a:solidFill>
                            <a:srgbClr val="000000"/>
                          </a:solidFill>
                          <a:effectLst/>
                          <a:latin typeface="Calibri" panose="020F0502020204030204" pitchFamily="34" charset="0"/>
                        </a:rPr>
                        <a:t>Economic cost of rice using the Standard Conversion Factor (SCF) approach</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3751433"/>
                  </a:ext>
                </a:extLst>
              </a:tr>
              <a:tr h="390105">
                <a:tc>
                  <a:txBody>
                    <a:bodyPr/>
                    <a:lstStyle/>
                    <a:p>
                      <a:pPr algn="ctr" fontAlgn="b"/>
                      <a:r>
                        <a:rPr lang="en-GB" sz="2400" b="1" i="0" u="none" strike="noStrike" dirty="0">
                          <a:solidFill>
                            <a:srgbClr val="000000"/>
                          </a:solidFill>
                          <a:effectLst/>
                          <a:latin typeface="Calibri" panose="020F0502020204030204" pitchFamily="34" charset="0"/>
                        </a:rPr>
                        <a:t> </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1" i="0" u="none" strike="noStrike" dirty="0">
                          <a:solidFill>
                            <a:srgbClr val="000000"/>
                          </a:solidFill>
                          <a:effectLst/>
                          <a:latin typeface="Calibri" panose="020F0502020204030204" pitchFamily="34" charset="0"/>
                        </a:rPr>
                        <a:t>Item</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1" i="0" u="none" strike="noStrike">
                          <a:solidFill>
                            <a:srgbClr val="000000"/>
                          </a:solidFill>
                          <a:effectLst/>
                          <a:latin typeface="Calibri" panose="020F0502020204030204" pitchFamily="34" charset="0"/>
                        </a:rPr>
                        <a:t>Unit</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1" i="0" u="none" strike="noStrike">
                          <a:solidFill>
                            <a:srgbClr val="000000"/>
                          </a:solidFill>
                          <a:effectLst/>
                          <a:latin typeface="Calibri" panose="020F0502020204030204" pitchFamily="34" charset="0"/>
                        </a:rPr>
                        <a:t>Computation</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1" i="0" u="none" strike="noStrike">
                          <a:solidFill>
                            <a:srgbClr val="000000"/>
                          </a:solidFill>
                          <a:effectLst/>
                          <a:latin typeface="Calibri" panose="020F0502020204030204" pitchFamily="34" charset="0"/>
                        </a:rPr>
                        <a:t>Value</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7246382"/>
                  </a:ext>
                </a:extLst>
              </a:tr>
              <a:tr h="390105">
                <a:tc>
                  <a:txBody>
                    <a:bodyPr/>
                    <a:lstStyle/>
                    <a:p>
                      <a:pPr algn="ctr" fontAlgn="b"/>
                      <a:r>
                        <a:rPr lang="en-GB" sz="2400" b="0" i="0" u="none" strike="noStrike" dirty="0">
                          <a:solidFill>
                            <a:srgbClr val="000000"/>
                          </a:solidFill>
                          <a:effectLst/>
                          <a:latin typeface="Calibri" panose="020F0502020204030204" pitchFamily="34" charset="0"/>
                        </a:rPr>
                        <a:t>A</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0" i="0" u="none" strike="noStrike" dirty="0">
                          <a:solidFill>
                            <a:srgbClr val="000000"/>
                          </a:solidFill>
                          <a:effectLst/>
                          <a:latin typeface="Calibri" panose="020F0502020204030204" pitchFamily="34" charset="0"/>
                        </a:rPr>
                        <a:t>Rice (FOB Bangkok)</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$/MT</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Calibri" panose="020F0502020204030204" pitchFamily="34" charset="0"/>
                        </a:rPr>
                        <a:t>392.00</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7630307"/>
                  </a:ext>
                </a:extLst>
              </a:tr>
              <a:tr h="390105">
                <a:tc>
                  <a:txBody>
                    <a:bodyPr/>
                    <a:lstStyle/>
                    <a:p>
                      <a:pPr algn="ctr" fontAlgn="b"/>
                      <a:r>
                        <a:rPr lang="en-GB" sz="2400" b="0" i="0" u="none" strike="noStrike" dirty="0">
                          <a:solidFill>
                            <a:srgbClr val="000000"/>
                          </a:solidFill>
                          <a:effectLst/>
                          <a:latin typeface="Calibri" panose="020F0502020204030204" pitchFamily="34" charset="0"/>
                        </a:rPr>
                        <a:t>B</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0" i="0" u="none" strike="noStrike">
                          <a:solidFill>
                            <a:srgbClr val="000000"/>
                          </a:solidFill>
                          <a:effectLst/>
                          <a:latin typeface="Calibri" panose="020F0502020204030204" pitchFamily="34" charset="0"/>
                        </a:rPr>
                        <a:t>Freight and Insurance</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$/MT</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8 percent of A</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Calibri" panose="020F0502020204030204" pitchFamily="34" charset="0"/>
                        </a:rPr>
                        <a:t>31.36</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3835241"/>
                  </a:ext>
                </a:extLst>
              </a:tr>
              <a:tr h="390105">
                <a:tc>
                  <a:txBody>
                    <a:bodyPr/>
                    <a:lstStyle/>
                    <a:p>
                      <a:pPr algn="ctr" fontAlgn="b"/>
                      <a:r>
                        <a:rPr lang="en-GB" sz="2400" b="0" i="0" u="none" strike="noStrike" dirty="0">
                          <a:solidFill>
                            <a:srgbClr val="000000"/>
                          </a:solidFill>
                          <a:effectLst/>
                          <a:latin typeface="Calibri" panose="020F0502020204030204" pitchFamily="34" charset="0"/>
                        </a:rPr>
                        <a:t>C</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0" i="0" u="none" strike="noStrike" dirty="0">
                          <a:solidFill>
                            <a:srgbClr val="000000"/>
                          </a:solidFill>
                          <a:effectLst/>
                          <a:latin typeface="Calibri" panose="020F0502020204030204" pitchFamily="34" charset="0"/>
                        </a:rPr>
                        <a:t>Border price (CIF Apapa, Lagos)</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$/MT</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A+B</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Calibri" panose="020F0502020204030204" pitchFamily="34" charset="0"/>
                        </a:rPr>
                        <a:t>423.36</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6484165"/>
                  </a:ext>
                </a:extLst>
              </a:tr>
              <a:tr h="390105">
                <a:tc>
                  <a:txBody>
                    <a:bodyPr/>
                    <a:lstStyle/>
                    <a:p>
                      <a:pPr algn="ctr" fontAlgn="b"/>
                      <a:r>
                        <a:rPr lang="en-GB" sz="2400" b="0" i="0" u="none" strike="noStrike" dirty="0">
                          <a:solidFill>
                            <a:srgbClr val="000000"/>
                          </a:solidFill>
                          <a:effectLst/>
                          <a:latin typeface="Calibri" panose="020F0502020204030204" pitchFamily="34" charset="0"/>
                        </a:rPr>
                        <a:t>D</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0" i="0" u="none" strike="noStrike" dirty="0">
                          <a:solidFill>
                            <a:srgbClr val="000000"/>
                          </a:solidFill>
                          <a:effectLst/>
                          <a:latin typeface="Calibri" panose="020F0502020204030204" pitchFamily="34" charset="0"/>
                        </a:rPr>
                        <a:t>OER</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₦/S</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410.4</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400" b="0" i="0" u="none" strike="noStrike">
                        <a:solidFill>
                          <a:srgbClr val="000000"/>
                        </a:solidFill>
                        <a:effectLst/>
                        <a:latin typeface="Calibri" panose="020F0502020204030204" pitchFamily="34" charset="0"/>
                      </a:endParaRP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1693114"/>
                  </a:ext>
                </a:extLst>
              </a:tr>
              <a:tr h="390105">
                <a:tc>
                  <a:txBody>
                    <a:bodyPr/>
                    <a:lstStyle/>
                    <a:p>
                      <a:pPr algn="ctr" fontAlgn="b"/>
                      <a:r>
                        <a:rPr lang="en-GB" sz="2400" b="0" i="0" u="none" strike="noStrike" dirty="0">
                          <a:solidFill>
                            <a:srgbClr val="000000"/>
                          </a:solidFill>
                          <a:effectLst/>
                          <a:latin typeface="Calibri" panose="020F0502020204030204" pitchFamily="34" charset="0"/>
                        </a:rPr>
                        <a:t> E</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0" i="0" u="none" strike="noStrike">
                          <a:solidFill>
                            <a:srgbClr val="000000"/>
                          </a:solidFill>
                          <a:effectLst/>
                          <a:latin typeface="Calibri" panose="020F0502020204030204" pitchFamily="34" charset="0"/>
                        </a:rPr>
                        <a:t>CIF in NGN = CIF*OER</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₦/MT</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C*D</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Calibri" panose="020F0502020204030204" pitchFamily="34" charset="0"/>
                        </a:rPr>
                        <a:t>173,746.94</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8455199"/>
                  </a:ext>
                </a:extLst>
              </a:tr>
              <a:tr h="390105">
                <a:tc>
                  <a:txBody>
                    <a:bodyPr/>
                    <a:lstStyle/>
                    <a:p>
                      <a:pPr algn="ctr" fontAlgn="b"/>
                      <a:r>
                        <a:rPr lang="en-GB" sz="2400" b="0" i="0" u="none" strike="noStrike" dirty="0">
                          <a:solidFill>
                            <a:srgbClr val="000000"/>
                          </a:solidFill>
                          <a:effectLst/>
                          <a:latin typeface="Calibri" panose="020F0502020204030204" pitchFamily="34" charset="0"/>
                        </a:rPr>
                        <a:t>F</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panose="020F0502020204030204" pitchFamily="34" charset="0"/>
                        </a:rPr>
                        <a:t>Port Handling and Clarance Charges</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₦/MT</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10% of E</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Calibri" panose="020F0502020204030204" pitchFamily="34" charset="0"/>
                        </a:rPr>
                        <a:t>17,374.69</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2482522"/>
                  </a:ext>
                </a:extLst>
              </a:tr>
              <a:tr h="390105">
                <a:tc>
                  <a:txBody>
                    <a:bodyPr/>
                    <a:lstStyle/>
                    <a:p>
                      <a:pPr algn="ctr" fontAlgn="b"/>
                      <a:r>
                        <a:rPr lang="en-GB" sz="2400" b="0" i="0" u="none" strike="noStrike" dirty="0">
                          <a:solidFill>
                            <a:srgbClr val="000000"/>
                          </a:solidFill>
                          <a:effectLst/>
                          <a:latin typeface="Calibri" panose="020F0502020204030204" pitchFamily="34" charset="0"/>
                        </a:rPr>
                        <a:t>G</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panose="020F0502020204030204" pitchFamily="34" charset="0"/>
                        </a:rPr>
                        <a:t>Distance from Port to Goronyo</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Km</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1,090.00</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400" b="0" i="0" u="none" strike="noStrike">
                        <a:solidFill>
                          <a:srgbClr val="000000"/>
                        </a:solidFill>
                        <a:effectLst/>
                        <a:latin typeface="Calibri" panose="020F0502020204030204" pitchFamily="34" charset="0"/>
                      </a:endParaRP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167008"/>
                  </a:ext>
                </a:extLst>
              </a:tr>
              <a:tr h="390105">
                <a:tc>
                  <a:txBody>
                    <a:bodyPr/>
                    <a:lstStyle/>
                    <a:p>
                      <a:pPr algn="ctr" fontAlgn="b"/>
                      <a:r>
                        <a:rPr lang="en-GB" sz="2400" b="0" i="0" u="none" strike="noStrike" dirty="0">
                          <a:solidFill>
                            <a:srgbClr val="000000"/>
                          </a:solidFill>
                          <a:effectLst/>
                          <a:latin typeface="Calibri" panose="020F0502020204030204" pitchFamily="34" charset="0"/>
                        </a:rPr>
                        <a:t>H</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0" i="0" u="none" strike="noStrike" dirty="0">
                          <a:solidFill>
                            <a:srgbClr val="000000"/>
                          </a:solidFill>
                          <a:effectLst/>
                          <a:latin typeface="Calibri" panose="020F0502020204030204" pitchFamily="34" charset="0"/>
                        </a:rPr>
                        <a:t>Mileage rate (Port - Goronyo)</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₦/Km</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1.83</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400" b="0" i="0" u="none" strike="noStrike">
                        <a:solidFill>
                          <a:srgbClr val="000000"/>
                        </a:solidFill>
                        <a:effectLst/>
                        <a:latin typeface="Calibri" panose="020F0502020204030204" pitchFamily="34" charset="0"/>
                      </a:endParaRP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5870563"/>
                  </a:ext>
                </a:extLst>
              </a:tr>
              <a:tr h="390105">
                <a:tc>
                  <a:txBody>
                    <a:bodyPr/>
                    <a:lstStyle/>
                    <a:p>
                      <a:pPr algn="ctr" fontAlgn="b"/>
                      <a:r>
                        <a:rPr lang="en-GB" sz="2400" b="0" i="0" u="none" strike="noStrike" dirty="0">
                          <a:solidFill>
                            <a:srgbClr val="000000"/>
                          </a:solidFill>
                          <a:effectLst/>
                          <a:latin typeface="Calibri" panose="020F0502020204030204" pitchFamily="34" charset="0"/>
                        </a:rPr>
                        <a:t>I</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0" i="0" u="none" strike="noStrike">
                          <a:solidFill>
                            <a:srgbClr val="000000"/>
                          </a:solidFill>
                          <a:effectLst/>
                          <a:latin typeface="Calibri" panose="020F0502020204030204" pitchFamily="34" charset="0"/>
                        </a:rPr>
                        <a:t>Conversion factor for transport</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0.948</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400" b="0" i="0" u="none" strike="noStrike">
                        <a:solidFill>
                          <a:srgbClr val="000000"/>
                        </a:solidFill>
                        <a:effectLst/>
                        <a:latin typeface="Calibri" panose="020F0502020204030204" pitchFamily="34" charset="0"/>
                      </a:endParaRP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5762321"/>
                  </a:ext>
                </a:extLst>
              </a:tr>
              <a:tr h="390105">
                <a:tc>
                  <a:txBody>
                    <a:bodyPr/>
                    <a:lstStyle/>
                    <a:p>
                      <a:pPr algn="ctr" fontAlgn="b"/>
                      <a:r>
                        <a:rPr lang="en-GB" sz="2400" b="0" i="0" u="none" strike="noStrike" dirty="0">
                          <a:solidFill>
                            <a:srgbClr val="000000"/>
                          </a:solidFill>
                          <a:effectLst/>
                          <a:latin typeface="Calibri" panose="020F0502020204030204" pitchFamily="34" charset="0"/>
                        </a:rPr>
                        <a:t>J</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0" i="0" u="none" strike="noStrike">
                          <a:solidFill>
                            <a:srgbClr val="000000"/>
                          </a:solidFill>
                          <a:effectLst/>
                          <a:latin typeface="Calibri" panose="020F0502020204030204" pitchFamily="34" charset="0"/>
                        </a:rPr>
                        <a:t>Transportation Cost</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₦/MT</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G*H*I</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Calibri" panose="020F0502020204030204" pitchFamily="34" charset="0"/>
                        </a:rPr>
                        <a:t>1,890.98</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0531784"/>
                  </a:ext>
                </a:extLst>
              </a:tr>
              <a:tr h="390105">
                <a:tc>
                  <a:txBody>
                    <a:bodyPr/>
                    <a:lstStyle/>
                    <a:p>
                      <a:pPr algn="ctr" fontAlgn="b"/>
                      <a:r>
                        <a:rPr lang="en-GB" sz="2400" b="0" i="0" u="none" strike="noStrike" dirty="0">
                          <a:solidFill>
                            <a:srgbClr val="000000"/>
                          </a:solidFill>
                          <a:effectLst/>
                          <a:latin typeface="Calibri" panose="020F0502020204030204" pitchFamily="34" charset="0"/>
                        </a:rPr>
                        <a:t>K</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0" i="0" u="none" strike="noStrike">
                          <a:solidFill>
                            <a:srgbClr val="000000"/>
                          </a:solidFill>
                          <a:effectLst/>
                          <a:latin typeface="Calibri" panose="020F0502020204030204" pitchFamily="34" charset="0"/>
                        </a:rPr>
                        <a:t>Price at main market</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a:solidFill>
                            <a:srgbClr val="000000"/>
                          </a:solidFill>
                          <a:effectLst/>
                          <a:latin typeface="Calibri" panose="020F0502020204030204" pitchFamily="34" charset="0"/>
                        </a:rPr>
                        <a:t>₦/MT</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E+F+J</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Calibri" panose="020F0502020204030204" pitchFamily="34" charset="0"/>
                        </a:rPr>
                        <a:t>193,012.61</a:t>
                      </a:r>
                    </a:p>
                  </a:txBody>
                  <a:tcPr marL="10177" marR="1017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068283"/>
                  </a:ext>
                </a:extLst>
              </a:tr>
            </a:tbl>
          </a:graphicData>
        </a:graphic>
      </p:graphicFrame>
      <p:sp>
        <p:nvSpPr>
          <p:cNvPr id="4" name="Date Placeholder 3">
            <a:extLst>
              <a:ext uri="{FF2B5EF4-FFF2-40B4-BE49-F238E27FC236}">
                <a16:creationId xmlns:a16="http://schemas.microsoft.com/office/drawing/2014/main" id="{69B74FD7-9E2F-43E9-AD62-019AC0480C67}"/>
              </a:ext>
            </a:extLst>
          </p:cNvPr>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a:extLst>
              <a:ext uri="{FF2B5EF4-FFF2-40B4-BE49-F238E27FC236}">
                <a16:creationId xmlns:a16="http://schemas.microsoft.com/office/drawing/2014/main" id="{9A0ECF48-7232-4057-8DDE-0F022DE105EE}"/>
              </a:ext>
            </a:extLst>
          </p:cNvPr>
          <p:cNvSpPr>
            <a:spLocks noGrp="1"/>
          </p:cNvSpPr>
          <p:nvPr>
            <p:ph type="sldNum" sz="quarter" idx="12"/>
          </p:nvPr>
        </p:nvSpPr>
        <p:spPr/>
        <p:txBody>
          <a:bodyPr/>
          <a:lstStyle/>
          <a:p>
            <a:fld id="{95E11320-7313-4A05-9E87-C3F6FA9FA174}" type="slidenum">
              <a:rPr lang="en-US" smtClean="0"/>
              <a:t>96</a:t>
            </a:fld>
            <a:endParaRPr lang="en-US"/>
          </a:p>
        </p:txBody>
      </p:sp>
    </p:spTree>
    <p:extLst>
      <p:ext uri="{BB962C8B-B14F-4D97-AF65-F5344CB8AC3E}">
        <p14:creationId xmlns:p14="http://schemas.microsoft.com/office/powerpoint/2010/main" val="6282772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97</a:t>
            </a:fld>
            <a:endParaRPr lang="en-US"/>
          </a:p>
        </p:txBody>
      </p:sp>
      <p:graphicFrame>
        <p:nvGraphicFramePr>
          <p:cNvPr id="3" name="Table 2">
            <a:extLst>
              <a:ext uri="{FF2B5EF4-FFF2-40B4-BE49-F238E27FC236}">
                <a16:creationId xmlns:a16="http://schemas.microsoft.com/office/drawing/2014/main" id="{61F946EF-7960-4A93-895A-D68A06BB5AC6}"/>
              </a:ext>
            </a:extLst>
          </p:cNvPr>
          <p:cNvGraphicFramePr>
            <a:graphicFrameLocks noGrp="1"/>
          </p:cNvGraphicFramePr>
          <p:nvPr>
            <p:extLst>
              <p:ext uri="{D42A27DB-BD31-4B8C-83A1-F6EECF244321}">
                <p14:modId xmlns:p14="http://schemas.microsoft.com/office/powerpoint/2010/main" val="937555016"/>
              </p:ext>
            </p:extLst>
          </p:nvPr>
        </p:nvGraphicFramePr>
        <p:xfrm>
          <a:off x="646620" y="609942"/>
          <a:ext cx="10293354" cy="5253990"/>
        </p:xfrm>
        <a:graphic>
          <a:graphicData uri="http://schemas.openxmlformats.org/drawingml/2006/table">
            <a:tbl>
              <a:tblPr/>
              <a:tblGrid>
                <a:gridCol w="770342">
                  <a:extLst>
                    <a:ext uri="{9D8B030D-6E8A-4147-A177-3AD203B41FA5}">
                      <a16:colId xmlns:a16="http://schemas.microsoft.com/office/drawing/2014/main" val="618413538"/>
                    </a:ext>
                  </a:extLst>
                </a:gridCol>
                <a:gridCol w="4701738">
                  <a:extLst>
                    <a:ext uri="{9D8B030D-6E8A-4147-A177-3AD203B41FA5}">
                      <a16:colId xmlns:a16="http://schemas.microsoft.com/office/drawing/2014/main" val="3822518203"/>
                    </a:ext>
                  </a:extLst>
                </a:gridCol>
                <a:gridCol w="1414504">
                  <a:extLst>
                    <a:ext uri="{9D8B030D-6E8A-4147-A177-3AD203B41FA5}">
                      <a16:colId xmlns:a16="http://schemas.microsoft.com/office/drawing/2014/main" val="1620390638"/>
                    </a:ext>
                  </a:extLst>
                </a:gridCol>
                <a:gridCol w="1812960">
                  <a:extLst>
                    <a:ext uri="{9D8B030D-6E8A-4147-A177-3AD203B41FA5}">
                      <a16:colId xmlns:a16="http://schemas.microsoft.com/office/drawing/2014/main" val="4086135109"/>
                    </a:ext>
                  </a:extLst>
                </a:gridCol>
                <a:gridCol w="1593810">
                  <a:extLst>
                    <a:ext uri="{9D8B030D-6E8A-4147-A177-3AD203B41FA5}">
                      <a16:colId xmlns:a16="http://schemas.microsoft.com/office/drawing/2014/main" val="720185703"/>
                    </a:ext>
                  </a:extLst>
                </a:gridCol>
              </a:tblGrid>
              <a:tr h="303800">
                <a:tc>
                  <a:txBody>
                    <a:bodyPr/>
                    <a:lstStyle/>
                    <a:p>
                      <a:pPr algn="ctr" fontAlgn="b"/>
                      <a:r>
                        <a:rPr lang="en-GB" sz="2400" b="0" i="0" u="none" strike="noStrike" dirty="0">
                          <a:solidFill>
                            <a:srgbClr val="000000"/>
                          </a:solidFill>
                          <a:effectLst/>
                          <a:latin typeface="Calibri" panose="020F0502020204030204" pitchFamily="34" charset="0"/>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400" b="0" i="0" u="none" strike="noStrike" dirty="0">
                          <a:solidFill>
                            <a:srgbClr val="000000"/>
                          </a:solidFill>
                          <a:effectLst/>
                          <a:latin typeface="Calibri" panose="020F0502020204030204" pitchFamily="34" charset="0"/>
                        </a:rPr>
                        <a:t>Average distance to local market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400" b="0" i="0" u="none" strike="noStrike">
                          <a:solidFill>
                            <a:srgbClr val="000000"/>
                          </a:solidFill>
                          <a:effectLst/>
                          <a:latin typeface="Calibri" panose="020F0502020204030204" pitchFamily="34" charset="0"/>
                        </a:rPr>
                        <a:t>Km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400" b="0" i="0" u="none" strike="noStrike">
                          <a:solidFill>
                            <a:srgbClr val="000000"/>
                          </a:solidFill>
                          <a:effectLst/>
                          <a:latin typeface="Calibri" panose="020F0502020204030204" pitchFamily="34" charset="0"/>
                        </a:rPr>
                        <a:t>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0703471"/>
                  </a:ext>
                </a:extLst>
              </a:tr>
              <a:tr h="303800">
                <a:tc>
                  <a:txBody>
                    <a:bodyPr/>
                    <a:lstStyle/>
                    <a:p>
                      <a:pPr algn="ctr" fontAlgn="b"/>
                      <a:r>
                        <a:rPr lang="en-GB" sz="2400" b="0" i="0" u="none" strike="noStrike" dirty="0">
                          <a:solidFill>
                            <a:srgbClr val="000000"/>
                          </a:solidFill>
                          <a:effectLst/>
                          <a:latin typeface="Calibri" panose="020F0502020204030204" pitchFamily="34" charset="0"/>
                        </a:rPr>
                        <a:t>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400" b="0" i="0" u="none" strike="noStrike" dirty="0">
                          <a:solidFill>
                            <a:srgbClr val="000000"/>
                          </a:solidFill>
                          <a:effectLst/>
                          <a:latin typeface="Calibri" panose="020F0502020204030204" pitchFamily="34" charset="0"/>
                        </a:rPr>
                        <a:t>Mileage rate to local market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400" b="0" i="0" u="none" strike="noStrike">
                          <a:solidFill>
                            <a:srgbClr val="000000"/>
                          </a:solidFill>
                          <a:effectLst/>
                          <a:latin typeface="Calibri" panose="020F0502020204030204" pitchFamily="34" charset="0"/>
                        </a:rPr>
                        <a:t>₦/MT/Km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400" b="0" i="0" u="none" strike="noStrike">
                          <a:solidFill>
                            <a:srgbClr val="000000"/>
                          </a:solidFill>
                          <a:effectLst/>
                          <a:latin typeface="Calibri" panose="020F0502020204030204" pitchFamily="34"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2408579"/>
                  </a:ext>
                </a:extLst>
              </a:tr>
              <a:tr h="303800">
                <a:tc>
                  <a:txBody>
                    <a:bodyPr/>
                    <a:lstStyle/>
                    <a:p>
                      <a:pPr algn="ctr" fontAlgn="b"/>
                      <a:r>
                        <a:rPr lang="en-GB" sz="2400" b="0" i="0" u="none" strike="noStrike" dirty="0">
                          <a:solidFill>
                            <a:srgbClr val="000000"/>
                          </a:solidFill>
                          <a:effectLst/>
                          <a:latin typeface="Calibri" panose="020F0502020204030204" pitchFamily="34" charset="0"/>
                        </a:rPr>
                        <a:t>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400" b="0" i="0" u="none" strike="noStrike">
                          <a:solidFill>
                            <a:srgbClr val="000000"/>
                          </a:solidFill>
                          <a:effectLst/>
                          <a:latin typeface="Calibri" panose="020F0502020204030204" pitchFamily="34" charset="0"/>
                        </a:rPr>
                        <a:t>Transport cost to local market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400" b="0" i="0" u="none" strike="noStrike">
                          <a:solidFill>
                            <a:srgbClr val="000000"/>
                          </a:solidFill>
                          <a:effectLst/>
                          <a:latin typeface="Calibri" panose="020F0502020204030204" pitchFamily="34" charset="0"/>
                        </a:rPr>
                        <a:t>₦/MT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400" b="0" i="0" u="none" strike="noStrike" dirty="0">
                          <a:solidFill>
                            <a:srgbClr val="000000"/>
                          </a:solidFill>
                          <a:effectLst/>
                          <a:latin typeface="Calibri" panose="020F0502020204030204" pitchFamily="34" charset="0"/>
                        </a:rPr>
                        <a:t>(L*M)*0.948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2400" b="0" i="0" u="none" strike="noStrike">
                          <a:solidFill>
                            <a:srgbClr val="000000"/>
                          </a:solidFill>
                          <a:effectLst/>
                          <a:latin typeface="Calibri" panose="020F0502020204030204" pitchFamily="34" charset="0"/>
                        </a:rPr>
                        <a:t>379.20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8610921"/>
                  </a:ext>
                </a:extLst>
              </a:tr>
              <a:tr h="303800">
                <a:tc>
                  <a:txBody>
                    <a:bodyPr/>
                    <a:lstStyle/>
                    <a:p>
                      <a:pPr algn="ctr" fontAlgn="b"/>
                      <a:r>
                        <a:rPr lang="en-GB" sz="2400" b="0" i="0" u="none" strike="noStrike" dirty="0">
                          <a:solidFill>
                            <a:srgbClr val="000000"/>
                          </a:solidFill>
                          <a:effectLst/>
                          <a:latin typeface="Calibri" panose="020F0502020204030204" pitchFamily="34" charset="0"/>
                        </a:rPr>
                        <a:t>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400" b="0" i="0" u="none" strike="noStrike" dirty="0">
                          <a:solidFill>
                            <a:srgbClr val="000000"/>
                          </a:solidFill>
                          <a:effectLst/>
                          <a:latin typeface="Calibri" panose="020F0502020204030204" pitchFamily="34" charset="0"/>
                        </a:rPr>
                        <a:t>Price of milled rice at local market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400" b="0" i="0" u="none" strike="noStrike">
                          <a:solidFill>
                            <a:srgbClr val="000000"/>
                          </a:solidFill>
                          <a:effectLst/>
                          <a:latin typeface="Calibri" panose="020F0502020204030204" pitchFamily="34" charset="0"/>
                        </a:rPr>
                        <a:t>₦/MT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400" b="0" i="0" u="none" strike="noStrike" dirty="0">
                          <a:solidFill>
                            <a:srgbClr val="000000"/>
                          </a:solidFill>
                          <a:effectLst/>
                          <a:latin typeface="Calibri" panose="020F0502020204030204" pitchFamily="34" charset="0"/>
                        </a:rPr>
                        <a:t>K+N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2400" b="0" i="0" u="none" strike="noStrike">
                          <a:solidFill>
                            <a:srgbClr val="000000"/>
                          </a:solidFill>
                          <a:effectLst/>
                          <a:latin typeface="Calibri" panose="020F0502020204030204" pitchFamily="34" charset="0"/>
                        </a:rPr>
                        <a:t>193,391.81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3698360"/>
                  </a:ext>
                </a:extLst>
              </a:tr>
              <a:tr h="303800">
                <a:tc>
                  <a:txBody>
                    <a:bodyPr/>
                    <a:lstStyle/>
                    <a:p>
                      <a:pPr algn="ctr" fontAlgn="b"/>
                      <a:r>
                        <a:rPr lang="en-GB" sz="2400" b="0" i="0" u="none" strike="noStrike" dirty="0">
                          <a:solidFill>
                            <a:srgbClr val="000000"/>
                          </a:solidFill>
                          <a:effectLst/>
                          <a:latin typeface="Calibri" panose="020F0502020204030204" pitchFamily="34" charset="0"/>
                        </a:rPr>
                        <a:t>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2400" b="0" i="0" u="none" strike="noStrike">
                          <a:solidFill>
                            <a:srgbClr val="000000"/>
                          </a:solidFill>
                          <a:effectLst/>
                          <a:latin typeface="Calibri" panose="020F0502020204030204" pitchFamily="34" charset="0"/>
                        </a:rPr>
                        <a:t>Weight conversion factor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400" b="0" i="0" u="none" strike="noStrike" dirty="0">
                          <a:solidFill>
                            <a:srgbClr val="000000"/>
                          </a:solidFill>
                          <a:effectLst/>
                          <a:latin typeface="Calibri" panose="020F0502020204030204" pitchFamily="34" charset="0"/>
                        </a:rPr>
                        <a:t>0.001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4221373"/>
                  </a:ext>
                </a:extLst>
              </a:tr>
              <a:tr h="303800">
                <a:tc>
                  <a:txBody>
                    <a:bodyPr/>
                    <a:lstStyle/>
                    <a:p>
                      <a:pPr algn="ctr" fontAlgn="b"/>
                      <a:r>
                        <a:rPr lang="en-GB" sz="2400" b="0" i="0" u="none" strike="noStrike" dirty="0">
                          <a:solidFill>
                            <a:srgbClr val="000000"/>
                          </a:solidFill>
                          <a:effectLst/>
                          <a:latin typeface="Calibri" panose="020F0502020204030204" pitchFamily="34" charset="0"/>
                        </a:rPr>
                        <a:t>Q</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2400" b="0" i="0" u="none" strike="noStrike">
                          <a:solidFill>
                            <a:srgbClr val="000000"/>
                          </a:solidFill>
                          <a:effectLst/>
                          <a:latin typeface="Calibri" panose="020F0502020204030204" pitchFamily="34" charset="0"/>
                        </a:rPr>
                        <a:t>Price of milled rice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400" b="0" i="0" u="none" strike="noStrike">
                          <a:solidFill>
                            <a:srgbClr val="000000"/>
                          </a:solidFill>
                          <a:effectLst/>
                          <a:latin typeface="Calibri" panose="020F0502020204030204" pitchFamily="34" charset="0"/>
                        </a:rPr>
                        <a:t>₦/Kg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400" b="0" i="0" u="none" strike="noStrike" dirty="0">
                          <a:solidFill>
                            <a:srgbClr val="000000"/>
                          </a:solidFill>
                          <a:effectLst/>
                          <a:latin typeface="Calibri" panose="020F0502020204030204" pitchFamily="34" charset="0"/>
                        </a:rPr>
                        <a:t>O*P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2400" b="0" i="0" u="none" strike="noStrike">
                          <a:solidFill>
                            <a:srgbClr val="000000"/>
                          </a:solidFill>
                          <a:effectLst/>
                          <a:latin typeface="Calibri" panose="020F0502020204030204" pitchFamily="34" charset="0"/>
                        </a:rPr>
                        <a:t>193.39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1354122"/>
                  </a:ext>
                </a:extLst>
              </a:tr>
              <a:tr h="303800">
                <a:tc>
                  <a:txBody>
                    <a:bodyPr/>
                    <a:lstStyle/>
                    <a:p>
                      <a:pPr algn="ctr" fontAlgn="b"/>
                      <a:r>
                        <a:rPr lang="en-GB" sz="2400" b="0" i="0" u="none" strike="noStrike" dirty="0">
                          <a:solidFill>
                            <a:srgbClr val="000000"/>
                          </a:solidFill>
                          <a:effectLst/>
                          <a:latin typeface="Calibri" panose="020F0502020204030204" pitchFamily="34" charset="0"/>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400" b="0" i="0" u="none" strike="noStrike" dirty="0">
                          <a:solidFill>
                            <a:srgbClr val="000000"/>
                          </a:solidFill>
                          <a:effectLst/>
                          <a:latin typeface="Calibri" panose="020F0502020204030204" pitchFamily="34" charset="0"/>
                        </a:rPr>
                        <a:t>Milling rate (paddy to rice)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400" b="0" i="0" u="none" strike="noStrike">
                          <a:solidFill>
                            <a:srgbClr val="000000"/>
                          </a:solidFill>
                          <a:effectLst/>
                          <a:latin typeface="Calibri" panose="020F0502020204030204" pitchFamily="34" charset="0"/>
                        </a:rPr>
                        <a:t>0.67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6689675"/>
                  </a:ext>
                </a:extLst>
              </a:tr>
              <a:tr h="303800">
                <a:tc>
                  <a:txBody>
                    <a:bodyPr/>
                    <a:lstStyle/>
                    <a:p>
                      <a:pPr algn="ctr" fontAlgn="b"/>
                      <a:r>
                        <a:rPr lang="en-GB" sz="2400" b="0" i="0" u="none" strike="noStrike" dirty="0">
                          <a:solidFill>
                            <a:srgbClr val="000000"/>
                          </a:solidFill>
                          <a:effectLst/>
                          <a:latin typeface="Calibri" panose="020F0502020204030204" pitchFamily="34" charset="0"/>
                        </a:rPr>
                        <a:t> 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2400" b="0" i="0" u="none" strike="noStrike">
                          <a:solidFill>
                            <a:srgbClr val="000000"/>
                          </a:solidFill>
                          <a:effectLst/>
                          <a:latin typeface="Calibri" panose="020F0502020204030204" pitchFamily="34" charset="0"/>
                        </a:rPr>
                        <a:t>Paddy equivalent cost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400" b="0" i="0" u="none" strike="noStrike">
                          <a:solidFill>
                            <a:srgbClr val="000000"/>
                          </a:solidFill>
                          <a:effectLst/>
                          <a:latin typeface="Calibri" panose="020F0502020204030204" pitchFamily="34" charset="0"/>
                        </a:rPr>
                        <a:t>₦/Kg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400" b="0" i="0" u="none" strike="noStrike" dirty="0">
                          <a:solidFill>
                            <a:srgbClr val="000000"/>
                          </a:solidFill>
                          <a:effectLst/>
                          <a:latin typeface="Calibri" panose="020F0502020204030204" pitchFamily="34" charset="0"/>
                        </a:rPr>
                        <a:t>Q*R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2400" b="0" i="0" u="none" strike="noStrike">
                          <a:solidFill>
                            <a:srgbClr val="000000"/>
                          </a:solidFill>
                          <a:effectLst/>
                          <a:latin typeface="Calibri" panose="020F0502020204030204" pitchFamily="34" charset="0"/>
                        </a:rPr>
                        <a:t>129.57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1098101"/>
                  </a:ext>
                </a:extLst>
              </a:tr>
              <a:tr h="303562">
                <a:tc>
                  <a:txBody>
                    <a:bodyPr/>
                    <a:lstStyle/>
                    <a:p>
                      <a:pPr algn="ctr" fontAlgn="b"/>
                      <a:r>
                        <a:rPr lang="en-GB" sz="2400" b="0" i="0" u="none" strike="noStrike" dirty="0">
                          <a:solidFill>
                            <a:srgbClr val="000000"/>
                          </a:solidFill>
                          <a:effectLst/>
                          <a:latin typeface="Calibri" panose="020F0502020204030204" pitchFamily="34" charset="0"/>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400" b="0" i="0" u="none" strike="noStrike" dirty="0">
                          <a:solidFill>
                            <a:srgbClr val="000000"/>
                          </a:solidFill>
                          <a:effectLst/>
                          <a:latin typeface="Calibri" panose="020F0502020204030204" pitchFamily="34" charset="0"/>
                        </a:rPr>
                        <a:t>Milling cost of paddy per Kg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400" b="0" i="0" u="none" strike="noStrike" dirty="0">
                          <a:solidFill>
                            <a:srgbClr val="000000"/>
                          </a:solidFill>
                          <a:effectLst/>
                          <a:latin typeface="Calibri" panose="020F0502020204030204" pitchFamily="34" charset="0"/>
                        </a:rPr>
                        <a:t>₦/Kg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2400" b="0" i="0" u="none" strike="noStrike">
                          <a:solidFill>
                            <a:srgbClr val="000000"/>
                          </a:solidFill>
                          <a:effectLst/>
                          <a:latin typeface="Calibri" panose="020F0502020204030204" pitchFamily="34" charset="0"/>
                        </a:rPr>
                        <a:t>25.00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2250138"/>
                  </a:ext>
                </a:extLst>
              </a:tr>
              <a:tr h="303800">
                <a:tc>
                  <a:txBody>
                    <a:bodyPr/>
                    <a:lstStyle/>
                    <a:p>
                      <a:pPr algn="ctr" fontAlgn="b"/>
                      <a:r>
                        <a:rPr lang="en-GB" sz="2400" b="0" i="0" u="none" strike="noStrike" dirty="0">
                          <a:solidFill>
                            <a:srgbClr val="000000"/>
                          </a:solidFill>
                          <a:effectLst/>
                          <a:latin typeface="Calibri" panose="020F0502020204030204" pitchFamily="34" charset="0"/>
                        </a:rPr>
                        <a:t>U</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2400" b="0" i="0" u="none" strike="noStrike">
                          <a:solidFill>
                            <a:srgbClr val="000000"/>
                          </a:solidFill>
                          <a:effectLst/>
                          <a:latin typeface="Calibri" panose="020F0502020204030204" pitchFamily="34" charset="0"/>
                        </a:rPr>
                        <a:t>Price of paddy/Kg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400" b="0" i="0" u="none" strike="noStrike" dirty="0">
                          <a:solidFill>
                            <a:srgbClr val="000000"/>
                          </a:solidFill>
                          <a:effectLst/>
                          <a:latin typeface="Calibri" panose="020F0502020204030204" pitchFamily="34" charset="0"/>
                        </a:rPr>
                        <a:t>₦/Kg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400" b="0" i="0" u="none" strike="noStrike" dirty="0">
                          <a:solidFill>
                            <a:srgbClr val="000000"/>
                          </a:solidFill>
                          <a:effectLst/>
                          <a:latin typeface="Calibri" panose="020F0502020204030204" pitchFamily="34" charset="0"/>
                        </a:rPr>
                        <a:t>Q*R-T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2400" b="0" i="0" u="none" strike="noStrike">
                          <a:solidFill>
                            <a:srgbClr val="000000"/>
                          </a:solidFill>
                          <a:effectLst/>
                          <a:latin typeface="Calibri" panose="020F0502020204030204" pitchFamily="34" charset="0"/>
                        </a:rPr>
                        <a:t>104.57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4982279"/>
                  </a:ext>
                </a:extLst>
              </a:tr>
              <a:tr h="303800">
                <a:tc>
                  <a:txBody>
                    <a:bodyPr/>
                    <a:lstStyle/>
                    <a:p>
                      <a:pPr algn="ctr" fontAlgn="b"/>
                      <a:r>
                        <a:rPr lang="en-GB" sz="2400" b="0" i="0" u="none" strike="noStrike" dirty="0">
                          <a:solidFill>
                            <a:srgbClr val="000000"/>
                          </a:solidFill>
                          <a:effectLst/>
                          <a:latin typeface="Calibri" panose="020F0502020204030204" pitchFamily="34" charset="0"/>
                        </a:rPr>
                        <a:t>V</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2400" b="0" i="0" u="none" strike="noStrike">
                          <a:solidFill>
                            <a:srgbClr val="000000"/>
                          </a:solidFill>
                          <a:effectLst/>
                          <a:latin typeface="Calibri" panose="020F0502020204030204" pitchFamily="34" charset="0"/>
                        </a:rPr>
                        <a:t>Distribution cost to farm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400" b="0" i="0" u="none" strike="noStrike" dirty="0">
                          <a:solidFill>
                            <a:srgbClr val="000000"/>
                          </a:solidFill>
                          <a:effectLst/>
                          <a:latin typeface="Calibri" panose="020F0502020204030204" pitchFamily="34" charset="0"/>
                        </a:rPr>
                        <a:t>₦/Kg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2400" b="0" i="0" u="none" strike="noStrike">
                          <a:solidFill>
                            <a:srgbClr val="000000"/>
                          </a:solidFill>
                          <a:effectLst/>
                          <a:latin typeface="Calibri" panose="020F0502020204030204" pitchFamily="34" charset="0"/>
                        </a:rPr>
                        <a:t>4.34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4462509"/>
                  </a:ext>
                </a:extLst>
              </a:tr>
              <a:tr h="303800">
                <a:tc>
                  <a:txBody>
                    <a:bodyPr/>
                    <a:lstStyle/>
                    <a:p>
                      <a:pPr algn="ctr" fontAlgn="b"/>
                      <a:r>
                        <a:rPr lang="en-GB" sz="2400" b="0" i="0" u="none" strike="noStrike" dirty="0">
                          <a:solidFill>
                            <a:srgbClr val="000000"/>
                          </a:solidFill>
                          <a:effectLst/>
                          <a:latin typeface="Calibri" panose="020F0502020204030204" pitchFamily="34" charset="0"/>
                        </a:rPr>
                        <a:t>W</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2400" b="0" i="0" u="none" strike="noStrike">
                          <a:solidFill>
                            <a:srgbClr val="000000"/>
                          </a:solidFill>
                          <a:effectLst/>
                          <a:latin typeface="Calibri" panose="020F0502020204030204" pitchFamily="34" charset="0"/>
                        </a:rPr>
                        <a:t>Conversion factor for transport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400" b="0" i="0" u="none" strike="noStrike" dirty="0">
                          <a:solidFill>
                            <a:srgbClr val="000000"/>
                          </a:solidFill>
                          <a:effectLst/>
                          <a:latin typeface="Calibri" panose="020F0502020204030204" pitchFamily="34" charset="0"/>
                        </a:rPr>
                        <a:t>0.948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2400" b="0" i="0" u="none" strike="noStrike">
                          <a:solidFill>
                            <a:srgbClr val="000000"/>
                          </a:solidFill>
                          <a:effectLst/>
                          <a:latin typeface="Calibri" panose="020F0502020204030204" pitchFamily="34" charset="0"/>
                        </a:rPr>
                        <a:t>4.11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4209646"/>
                  </a:ext>
                </a:extLst>
              </a:tr>
              <a:tr h="303800">
                <a:tc>
                  <a:txBody>
                    <a:bodyPr/>
                    <a:lstStyle/>
                    <a:p>
                      <a:pPr algn="ctr" fontAlgn="b"/>
                      <a:r>
                        <a:rPr lang="en-GB" sz="2400" b="0" i="0" u="none" strike="noStrike" dirty="0">
                          <a:solidFill>
                            <a:srgbClr val="000000"/>
                          </a:solidFill>
                          <a:effectLst/>
                          <a:latin typeface="Calibri" panose="020F0502020204030204" pitchFamily="34" charset="0"/>
                        </a:rPr>
                        <a:t>X</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2400" b="0" i="0" u="none" strike="noStrike">
                          <a:solidFill>
                            <a:srgbClr val="000000"/>
                          </a:solidFill>
                          <a:effectLst/>
                          <a:latin typeface="Calibri" panose="020F0502020204030204" pitchFamily="34" charset="0"/>
                        </a:rPr>
                        <a:t>Farm gate price/Kg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400" b="0" i="0" u="none" strike="noStrike">
                          <a:solidFill>
                            <a:srgbClr val="000000"/>
                          </a:solidFill>
                          <a:effectLst/>
                          <a:latin typeface="Calibri" panose="020F0502020204030204" pitchFamily="34" charset="0"/>
                        </a:rPr>
                        <a:t>₦/Kg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400" b="0" i="0" u="none" strike="noStrike" dirty="0">
                          <a:solidFill>
                            <a:srgbClr val="000000"/>
                          </a:solidFill>
                          <a:effectLst/>
                          <a:latin typeface="Calibri" panose="020F0502020204030204" pitchFamily="34" charset="0"/>
                        </a:rPr>
                        <a:t>U+W</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2400" b="0" i="0" u="none" strike="noStrike" dirty="0">
                          <a:solidFill>
                            <a:srgbClr val="000000"/>
                          </a:solidFill>
                          <a:effectLst/>
                          <a:latin typeface="Calibri" panose="020F0502020204030204" pitchFamily="34" charset="0"/>
                        </a:rPr>
                        <a:t>108.69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6677987"/>
                  </a:ext>
                </a:extLst>
              </a:tr>
              <a:tr h="303800">
                <a:tc>
                  <a:txBody>
                    <a:bodyPr/>
                    <a:lstStyle/>
                    <a:p>
                      <a:pPr algn="ctr" fontAlgn="b"/>
                      <a:r>
                        <a:rPr lang="en-GB" sz="2400" b="0" i="0" u="none" strike="noStrike" dirty="0">
                          <a:solidFill>
                            <a:srgbClr val="000000"/>
                          </a:solidFill>
                          <a:effectLst/>
                          <a:latin typeface="Calibri" panose="020F0502020204030204" pitchFamily="34" charset="0"/>
                        </a:rPr>
                        <a:t>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400" b="0" i="0" u="none" strike="noStrike" dirty="0">
                          <a:solidFill>
                            <a:srgbClr val="000000"/>
                          </a:solidFill>
                          <a:effectLst/>
                          <a:latin typeface="Calibri" panose="020F0502020204030204" pitchFamily="34" charset="0"/>
                        </a:rPr>
                        <a:t>Parity Price of 80kg of paddy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400" b="0" i="0" u="none" strike="noStrike" dirty="0">
                          <a:solidFill>
                            <a:srgbClr val="000000"/>
                          </a:solidFill>
                          <a:effectLst/>
                          <a:latin typeface="Calibri" panose="020F0502020204030204" pitchFamily="34" charset="0"/>
                        </a:rPr>
                        <a:t>X*80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2400" b="0" i="0" u="none" strike="noStrike" dirty="0">
                          <a:solidFill>
                            <a:srgbClr val="000000"/>
                          </a:solidFill>
                          <a:effectLst/>
                          <a:latin typeface="Calibri" panose="020F0502020204030204" pitchFamily="34" charset="0"/>
                        </a:rPr>
                        <a:t>8,694.95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8698893"/>
                  </a:ext>
                </a:extLst>
              </a:tr>
            </a:tbl>
          </a:graphicData>
        </a:graphic>
      </p:graphicFrame>
    </p:spTree>
    <p:extLst>
      <p:ext uri="{BB962C8B-B14F-4D97-AF65-F5344CB8AC3E}">
        <p14:creationId xmlns:p14="http://schemas.microsoft.com/office/powerpoint/2010/main" val="18218321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98</a:t>
            </a:fld>
            <a:endParaRPr lang="en-US"/>
          </a:p>
        </p:txBody>
      </p:sp>
      <p:graphicFrame>
        <p:nvGraphicFramePr>
          <p:cNvPr id="3" name="Table 2">
            <a:extLst>
              <a:ext uri="{FF2B5EF4-FFF2-40B4-BE49-F238E27FC236}">
                <a16:creationId xmlns:a16="http://schemas.microsoft.com/office/drawing/2014/main" id="{E25DB7A0-2C70-447B-A4F1-5065EDA483E4}"/>
              </a:ext>
            </a:extLst>
          </p:cNvPr>
          <p:cNvGraphicFramePr>
            <a:graphicFrameLocks noGrp="1"/>
          </p:cNvGraphicFramePr>
          <p:nvPr>
            <p:extLst>
              <p:ext uri="{D42A27DB-BD31-4B8C-83A1-F6EECF244321}">
                <p14:modId xmlns:p14="http://schemas.microsoft.com/office/powerpoint/2010/main" val="575495400"/>
              </p:ext>
            </p:extLst>
          </p:nvPr>
        </p:nvGraphicFramePr>
        <p:xfrm>
          <a:off x="648507" y="1180776"/>
          <a:ext cx="10268021" cy="4327854"/>
        </p:xfrm>
        <a:graphic>
          <a:graphicData uri="http://schemas.openxmlformats.org/drawingml/2006/table">
            <a:tbl>
              <a:tblPr firstRow="1" firstCol="1" bandRow="1"/>
              <a:tblGrid>
                <a:gridCol w="8482430">
                  <a:extLst>
                    <a:ext uri="{9D8B030D-6E8A-4147-A177-3AD203B41FA5}">
                      <a16:colId xmlns:a16="http://schemas.microsoft.com/office/drawing/2014/main" val="2966322721"/>
                    </a:ext>
                  </a:extLst>
                </a:gridCol>
                <a:gridCol w="1785591">
                  <a:extLst>
                    <a:ext uri="{9D8B030D-6E8A-4147-A177-3AD203B41FA5}">
                      <a16:colId xmlns:a16="http://schemas.microsoft.com/office/drawing/2014/main" val="3678090340"/>
                    </a:ext>
                  </a:extLst>
                </a:gridCol>
              </a:tblGrid>
              <a:tr h="610510">
                <a:tc>
                  <a:txBody>
                    <a:bodyPr/>
                    <a:lstStyle/>
                    <a:p>
                      <a:pPr marL="0" marR="0">
                        <a:lnSpc>
                          <a:spcPct val="107000"/>
                        </a:lnSpc>
                        <a:spcBef>
                          <a:spcPts val="0"/>
                        </a:spcBef>
                        <a:spcAft>
                          <a:spcPts val="0"/>
                        </a:spcAft>
                      </a:pPr>
                      <a:r>
                        <a:rPr lang="en-GB" sz="2400" b="1" dirty="0">
                          <a:effectLst/>
                          <a:latin typeface="Calibri" panose="020F0502020204030204" pitchFamily="34" charset="0"/>
                          <a:ea typeface="Calibri" panose="020F0502020204030204" pitchFamily="34" charset="0"/>
                          <a:cs typeface="Calibri" panose="020F0502020204030204" pitchFamily="34" charset="0"/>
                        </a:rPr>
                        <a:t>Item description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2400" b="1" dirty="0">
                          <a:effectLst/>
                          <a:latin typeface="Calibri" panose="020F0502020204030204" pitchFamily="34" charset="0"/>
                          <a:ea typeface="Calibri" panose="020F0502020204030204" pitchFamily="34" charset="0"/>
                          <a:cs typeface="Calibri" panose="020F0502020204030204" pitchFamily="34" charset="0"/>
                        </a:rPr>
                        <a:t>Estimate</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9558041"/>
                  </a:ext>
                </a:extLst>
              </a:tr>
              <a:tr h="461987">
                <a:tc>
                  <a:txBody>
                    <a:bodyPr/>
                    <a:lstStyle/>
                    <a:p>
                      <a:pPr marL="0" marR="0">
                        <a:lnSpc>
                          <a:spcPct val="107000"/>
                        </a:lnSpc>
                        <a:spcBef>
                          <a:spcPts val="0"/>
                        </a:spcBef>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Number of months in the agricultural calendar (A)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2400">
                          <a:effectLst/>
                          <a:latin typeface="Calibri" panose="020F0502020204030204" pitchFamily="34" charset="0"/>
                          <a:ea typeface="Calibri" panose="020F0502020204030204" pitchFamily="34" charset="0"/>
                          <a:cs typeface="Calibri" panose="020F0502020204030204" pitchFamily="34" charset="0"/>
                        </a:rPr>
                        <a:t>12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6742153"/>
                  </a:ext>
                </a:extLst>
              </a:tr>
              <a:tr h="461987">
                <a:tc>
                  <a:txBody>
                    <a:bodyPr/>
                    <a:lstStyle/>
                    <a:p>
                      <a:pPr marL="0" marR="0">
                        <a:lnSpc>
                          <a:spcPct val="107000"/>
                        </a:lnSpc>
                        <a:spcBef>
                          <a:spcPts val="0"/>
                        </a:spcBef>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Number of months in the year labour is employed (B)</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2400">
                          <a:effectLst/>
                          <a:latin typeface="Calibri" panose="020F0502020204030204" pitchFamily="34" charset="0"/>
                          <a:ea typeface="Calibri" panose="020F0502020204030204" pitchFamily="34" charset="0"/>
                          <a:cs typeface="Calibri" panose="020F0502020204030204" pitchFamily="34" charset="0"/>
                        </a:rPr>
                        <a:t>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8838981"/>
                  </a:ext>
                </a:extLst>
              </a:tr>
              <a:tr h="461987">
                <a:tc>
                  <a:txBody>
                    <a:bodyPr/>
                    <a:lstStyle/>
                    <a:p>
                      <a:pPr marL="0" marR="0">
                        <a:lnSpc>
                          <a:spcPct val="107000"/>
                        </a:lnSpc>
                        <a:spcBef>
                          <a:spcPts val="0"/>
                        </a:spcBef>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Weighting factor (C) = (B/A)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2400">
                          <a:effectLst/>
                          <a:latin typeface="Calibri" panose="020F0502020204030204" pitchFamily="34" charset="0"/>
                          <a:ea typeface="Calibri" panose="020F0502020204030204" pitchFamily="34" charset="0"/>
                          <a:cs typeface="Calibri" panose="020F0502020204030204" pitchFamily="34" charset="0"/>
                        </a:rPr>
                        <a:t>0.42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3045898"/>
                  </a:ext>
                </a:extLst>
              </a:tr>
              <a:tr h="461987">
                <a:tc>
                  <a:txBody>
                    <a:bodyPr/>
                    <a:lstStyle/>
                    <a:p>
                      <a:pPr marL="0" marR="0">
                        <a:lnSpc>
                          <a:spcPct val="107000"/>
                        </a:lnSpc>
                        <a:spcBef>
                          <a:spcPts val="0"/>
                        </a:spcBef>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Standard conversion factor (SCF) =OER/SER (D)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2400">
                          <a:effectLst/>
                          <a:latin typeface="Calibri" panose="020F0502020204030204" pitchFamily="34" charset="0"/>
                          <a:ea typeface="Calibri" panose="020F0502020204030204" pitchFamily="34" charset="0"/>
                          <a:cs typeface="Calibri" panose="020F0502020204030204" pitchFamily="34" charset="0"/>
                        </a:rPr>
                        <a:t>0.84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017067"/>
                  </a:ext>
                </a:extLst>
              </a:tr>
              <a:tr h="945422">
                <a:tc>
                  <a:txBody>
                    <a:bodyPr/>
                    <a:lstStyle/>
                    <a:p>
                      <a:pPr marL="0" marR="0">
                        <a:lnSpc>
                          <a:spcPct val="107000"/>
                        </a:lnSpc>
                        <a:spcBef>
                          <a:spcPts val="0"/>
                        </a:spcBef>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Weighting factor for converting financial to economic </a:t>
                      </a:r>
                      <a:r>
                        <a:rPr lang="en-GB" sz="2400" dirty="0" smtClean="0">
                          <a:effectLst/>
                          <a:latin typeface="Calibri" panose="020F0502020204030204" pitchFamily="34" charset="0"/>
                          <a:ea typeface="Calibri" panose="020F0502020204030204" pitchFamily="34" charset="0"/>
                          <a:cs typeface="Calibri" panose="020F0502020204030204" pitchFamily="34" charset="0"/>
                        </a:rPr>
                        <a:t>wage </a:t>
                      </a:r>
                      <a:r>
                        <a:rPr lang="en-GB" sz="2400" dirty="0">
                          <a:effectLst/>
                          <a:latin typeface="Calibri" panose="020F0502020204030204" pitchFamily="34" charset="0"/>
                          <a:ea typeface="Calibri" panose="020F0502020204030204" pitchFamily="34" charset="0"/>
                          <a:cs typeface="Calibri" panose="020F0502020204030204" pitchFamily="34" charset="0"/>
                        </a:rPr>
                        <a:t>rate (E) = C*D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2400">
                          <a:effectLst/>
                          <a:latin typeface="Calibri" panose="020F0502020204030204" pitchFamily="34" charset="0"/>
                          <a:ea typeface="Calibri" panose="020F0502020204030204" pitchFamily="34" charset="0"/>
                          <a:cs typeface="Calibri" panose="020F0502020204030204" pitchFamily="34" charset="0"/>
                        </a:rPr>
                        <a:t>0.35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4493953"/>
                  </a:ext>
                </a:extLst>
              </a:tr>
              <a:tr h="461987">
                <a:tc>
                  <a:txBody>
                    <a:bodyPr/>
                    <a:lstStyle/>
                    <a:p>
                      <a:pPr marL="0" marR="0">
                        <a:lnSpc>
                          <a:spcPct val="107000"/>
                        </a:lnSpc>
                        <a:spcBef>
                          <a:spcPts val="0"/>
                        </a:spcBef>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Given Financial wage rate (F)</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₦1,000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063394"/>
                  </a:ext>
                </a:extLst>
              </a:tr>
              <a:tr h="461987">
                <a:tc>
                  <a:txBody>
                    <a:bodyPr/>
                    <a:lstStyle/>
                    <a:p>
                      <a:pPr marL="0" marR="0">
                        <a:lnSpc>
                          <a:spcPct val="107000"/>
                        </a:lnSpc>
                        <a:spcBef>
                          <a:spcPts val="0"/>
                        </a:spcBef>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Economic wage rate = 1,000 x 0.35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₦350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4945448"/>
                  </a:ext>
                </a:extLst>
              </a:tr>
            </a:tbl>
          </a:graphicData>
        </a:graphic>
      </p:graphicFrame>
      <p:sp>
        <p:nvSpPr>
          <p:cNvPr id="6" name="Rectangle 1">
            <a:extLst>
              <a:ext uri="{FF2B5EF4-FFF2-40B4-BE49-F238E27FC236}">
                <a16:creationId xmlns:a16="http://schemas.microsoft.com/office/drawing/2014/main" id="{103D630C-BECD-46FA-BB26-9375243235AA}"/>
              </a:ext>
            </a:extLst>
          </p:cNvPr>
          <p:cNvSpPr>
            <a:spLocks noChangeArrowheads="1"/>
          </p:cNvSpPr>
          <p:nvPr/>
        </p:nvSpPr>
        <p:spPr bwMode="auto">
          <a:xfrm>
            <a:off x="648507" y="460608"/>
            <a:ext cx="81070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Table </a:t>
            </a:r>
            <a:r>
              <a:rPr kumimoji="0" lang="en-GB" altLang="en-US" sz="28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7.6: </a:t>
            </a:r>
            <a:r>
              <a:rPr kumimoji="0" lang="en-GB" altLang="en-US" sz="28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Adjustment of price distortion in wage rate</a:t>
            </a:r>
            <a:endParaRPr kumimoji="0" lang="en-GB"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227033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7AD3FC-94AE-48C0-BFBC-A79B21C79E30}" type="datetime1">
              <a:rPr lang="en-US" smtClean="0"/>
              <a:t>12/24/2022</a:t>
            </a:fld>
            <a:endParaRPr lang="en-US"/>
          </a:p>
        </p:txBody>
      </p:sp>
      <p:sp>
        <p:nvSpPr>
          <p:cNvPr id="5" name="Slide Number Placeholder 4"/>
          <p:cNvSpPr>
            <a:spLocks noGrp="1"/>
          </p:cNvSpPr>
          <p:nvPr>
            <p:ph type="sldNum" sz="quarter" idx="12"/>
          </p:nvPr>
        </p:nvSpPr>
        <p:spPr/>
        <p:txBody>
          <a:bodyPr/>
          <a:lstStyle/>
          <a:p>
            <a:fld id="{95E11320-7313-4A05-9E87-C3F6FA9FA174}" type="slidenum">
              <a:rPr lang="en-US" smtClean="0"/>
              <a:t>99</a:t>
            </a:fld>
            <a:endParaRPr lang="en-US"/>
          </a:p>
        </p:txBody>
      </p:sp>
      <p:sp>
        <p:nvSpPr>
          <p:cNvPr id="6" name="Title 5"/>
          <p:cNvSpPr>
            <a:spLocks noGrp="1"/>
          </p:cNvSpPr>
          <p:nvPr>
            <p:ph type="title"/>
          </p:nvPr>
        </p:nvSpPr>
        <p:spPr/>
        <p:txBody>
          <a:bodyPr>
            <a:noAutofit/>
          </a:bodyPr>
          <a:lstStyle/>
          <a:p>
            <a:pPr algn="ctr"/>
            <a:r>
              <a:rPr lang="en-GB" sz="2800" b="1" cap="all" dirty="0">
                <a:solidFill>
                  <a:schemeClr val="accent4">
                    <a:lumMod val="60000"/>
                    <a:lumOff val="40000"/>
                  </a:schemeClr>
                </a:solidFill>
              </a:rPr>
              <a:t>MODULE </a:t>
            </a:r>
            <a:r>
              <a:rPr lang="en-GB" sz="2800" b="1" cap="all" dirty="0" smtClean="0">
                <a:solidFill>
                  <a:schemeClr val="accent4">
                    <a:lumMod val="60000"/>
                    <a:lumOff val="40000"/>
                  </a:schemeClr>
                </a:solidFill>
              </a:rPr>
              <a:t>8</a:t>
            </a:r>
            <a:r>
              <a:rPr lang="en-US" sz="2800" cap="all" dirty="0"/>
              <a:t/>
            </a:r>
            <a:br>
              <a:rPr lang="en-US" sz="2800" cap="all" dirty="0"/>
            </a:br>
            <a:r>
              <a:rPr lang="en-GB" sz="2800" b="1" cap="all" dirty="0" smtClean="0"/>
              <a:t>Applications </a:t>
            </a:r>
            <a:r>
              <a:rPr lang="en-GB" sz="2800" b="1" cap="all" dirty="0"/>
              <a:t>of CBA to policy analysis</a:t>
            </a:r>
            <a:endParaRPr lang="en-US" sz="2800" dirty="0"/>
          </a:p>
        </p:txBody>
      </p:sp>
      <p:sp>
        <p:nvSpPr>
          <p:cNvPr id="7" name="Rectangle 6"/>
          <p:cNvSpPr/>
          <p:nvPr/>
        </p:nvSpPr>
        <p:spPr>
          <a:xfrm>
            <a:off x="728614" y="1481329"/>
            <a:ext cx="10629364" cy="4339650"/>
          </a:xfrm>
          <a:prstGeom prst="rect">
            <a:avLst/>
          </a:prstGeom>
        </p:spPr>
        <p:txBody>
          <a:bodyPr wrap="square">
            <a:spAutoFit/>
          </a:bodyPr>
          <a:lstStyle/>
          <a:p>
            <a:r>
              <a:rPr lang="en-US" sz="2800" b="1" dirty="0">
                <a:latin typeface="Century Gothic" panose="020B0502020202020204" pitchFamily="34" charset="0"/>
              </a:rPr>
              <a:t>8.0 APPLICATIONS OF CBA TO POLICY ANALYSIS</a:t>
            </a:r>
          </a:p>
          <a:p>
            <a:endParaRPr lang="en-US" sz="1200" b="1" dirty="0">
              <a:latin typeface="Century Gothic" panose="020B0502020202020204" pitchFamily="34" charset="0"/>
            </a:endParaRPr>
          </a:p>
          <a:p>
            <a:pPr marL="285750" indent="-285750">
              <a:spcBef>
                <a:spcPts val="1200"/>
              </a:spcBef>
              <a:spcAft>
                <a:spcPts val="1200"/>
              </a:spcAft>
              <a:buFont typeface="Wingdings" pitchFamily="2" charset="2"/>
              <a:buChar char="ü"/>
            </a:pPr>
            <a:r>
              <a:rPr lang="en-US" sz="2800" dirty="0">
                <a:latin typeface="Century Gothic" panose="020B0502020202020204" pitchFamily="34" charset="0"/>
              </a:rPr>
              <a:t>CBA allows the assessment of economic efficiency of proposed public policies through the systematic forecasting of social costs and social benefits.</a:t>
            </a:r>
          </a:p>
          <a:p>
            <a:pPr marL="285750" indent="-285750">
              <a:spcBef>
                <a:spcPts val="1200"/>
              </a:spcBef>
              <a:buFont typeface="Wingdings" pitchFamily="2" charset="2"/>
              <a:buChar char="ü"/>
            </a:pPr>
            <a:r>
              <a:rPr lang="en-US" sz="2800" dirty="0">
                <a:latin typeface="Century Gothic" panose="020B0502020202020204" pitchFamily="34" charset="0"/>
              </a:rPr>
              <a:t>Valuing effects and aggregating across all members of society yields the net social benefits of the policy</a:t>
            </a:r>
            <a:r>
              <a:rPr lang="en-US" sz="2800" dirty="0" smtClean="0">
                <a:latin typeface="Century Gothic" panose="020B0502020202020204" pitchFamily="34" charset="0"/>
              </a:rPr>
              <a:t>.</a:t>
            </a:r>
            <a:endParaRPr lang="en-US" sz="2800" dirty="0">
              <a:latin typeface="Century Gothic" panose="020B0502020202020204" pitchFamily="34" charset="0"/>
            </a:endParaRPr>
          </a:p>
          <a:p>
            <a:pPr marL="285750" indent="-285750">
              <a:spcBef>
                <a:spcPts val="1200"/>
              </a:spcBef>
              <a:buFont typeface="Wingdings" pitchFamily="2" charset="2"/>
              <a:buChar char="ü"/>
            </a:pPr>
            <a:r>
              <a:rPr lang="en-US" sz="2800" dirty="0">
                <a:latin typeface="Century Gothic" panose="020B0502020202020204" pitchFamily="34" charset="0"/>
              </a:rPr>
              <a:t>A policy with positive net social benefits is viewed as economically efficient</a:t>
            </a:r>
          </a:p>
        </p:txBody>
      </p:sp>
    </p:spTree>
    <p:extLst>
      <p:ext uri="{BB962C8B-B14F-4D97-AF65-F5344CB8AC3E}">
        <p14:creationId xmlns:p14="http://schemas.microsoft.com/office/powerpoint/2010/main" val="225686941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_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28728</TotalTime>
  <Words>6702</Words>
  <Application>Microsoft Office PowerPoint</Application>
  <PresentationFormat>Widescreen</PresentationFormat>
  <Paragraphs>1499</Paragraphs>
  <Slides>113</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113</vt:i4>
      </vt:variant>
    </vt:vector>
  </HeadingPairs>
  <TitlesOfParts>
    <vt:vector size="126" baseType="lpstr">
      <vt:lpstr>Arial</vt:lpstr>
      <vt:lpstr>Calibri</vt:lpstr>
      <vt:lpstr>Cambria Math</vt:lpstr>
      <vt:lpstr>Century Gothic</vt:lpstr>
      <vt:lpstr>Lucida Sans Unicode</vt:lpstr>
      <vt:lpstr>Tahoma</vt:lpstr>
      <vt:lpstr>Times New Roman</vt:lpstr>
      <vt:lpstr>Verdana</vt:lpstr>
      <vt:lpstr>Wingdings</vt:lpstr>
      <vt:lpstr>Wingdings 2</vt:lpstr>
      <vt:lpstr>Wingdings 3</vt:lpstr>
      <vt:lpstr>1_Title Slide</vt:lpstr>
      <vt:lpstr>Concourse</vt:lpstr>
      <vt:lpstr>PowerPoint Presentation</vt:lpstr>
      <vt:lpstr>Training Outline</vt:lpstr>
      <vt:lpstr>Training Goal </vt:lpstr>
      <vt:lpstr>Training Objectives </vt:lpstr>
      <vt:lpstr>MODULE 1 Overview of Cost-Benefit Analysis</vt:lpstr>
      <vt:lpstr>1.1 Meaning of Cost-Benefit Analysis (CBA)</vt:lpstr>
      <vt:lpstr>1.2 Purpose of CBA</vt:lpstr>
      <vt:lpstr>1.3 Scope of CBA</vt:lpstr>
      <vt:lpstr>1.4 Types of CBA</vt:lpstr>
      <vt:lpstr>Table 1.1: Benefits of different CBAs</vt:lpstr>
      <vt:lpstr>1.5 Steps in Conducting CBAs</vt:lpstr>
      <vt:lpstr>Figure 1: The With/Without Project Comparison </vt:lpstr>
      <vt:lpstr>1.5 Steps in Conducting CBAs (CONT’D)</vt:lpstr>
      <vt:lpstr>1.5 Steps in Conducting CBAs (CONT’D) </vt:lpstr>
      <vt:lpstr>1.5 Steps in Conducting CBAs (CONT’D)</vt:lpstr>
      <vt:lpstr>1.5 Steps in Conducting CBAs (CONT’D)</vt:lpstr>
      <vt:lpstr>1.5 Steps in Conducting CBAs (CONT’D)</vt:lpstr>
      <vt:lpstr>1.5 Steps in Conducting CBAs (CONT’D)</vt:lpstr>
      <vt:lpstr>1.5 Steps in Conducting CBAs (CONT’D)</vt:lpstr>
      <vt:lpstr>1.5 Steps in Conducting CBAs (CONT’D)</vt:lpstr>
      <vt:lpstr>1.5 Steps in Conducting CBAs (CONT’D)</vt:lpstr>
      <vt:lpstr>1.6 Limitations of CBA</vt:lpstr>
      <vt:lpstr>1.7 Cost-Effectiveness Analysis (CEA)</vt:lpstr>
      <vt:lpstr>MODULE 2 Introduction to Enterprise Budget and Financial CBA</vt:lpstr>
      <vt:lpstr>2.2 Farm Income and Project Analysis</vt:lpstr>
      <vt:lpstr>PowerPoint Presentation</vt:lpstr>
      <vt:lpstr>2.3 Data Requirements for Building Farm (Enterprise) Budgets</vt:lpstr>
      <vt:lpstr> 2.4: Financial or Private CBA</vt:lpstr>
      <vt:lpstr>2.5: Objectives of Financial Analysis</vt:lpstr>
      <vt:lpstr>2.6 Procedures for Financial Analysis</vt:lpstr>
      <vt:lpstr>2.7 Procedures for Financial Analysis</vt:lpstr>
      <vt:lpstr>2.8 Procedures for Financial Analysis</vt:lpstr>
      <vt:lpstr>MODULE 3 Discounting Benefits and Costs in Future Time (Periods)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5 DISCOUNTED MEASURES OF PROJECT WORTH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6 RISK ANALYSIS IN CBA</vt:lpstr>
      <vt:lpstr>PowerPoint Presentation</vt:lpstr>
      <vt:lpstr>PowerPoint Presentation</vt:lpstr>
      <vt:lpstr>PowerPoint Presentation</vt:lpstr>
      <vt:lpstr>6.3 Effects of Changing Variables</vt:lpstr>
      <vt:lpstr>6.3.1 Sensitivity Indicator</vt:lpstr>
      <vt:lpstr>6.3.1 Sensitivity Indicator (continues…)</vt:lpstr>
      <vt:lpstr>6.3.2 Switching Values</vt:lpstr>
      <vt:lpstr>6.3.2 Switching Values</vt:lpstr>
      <vt:lpstr>PowerPoint Presentation</vt:lpstr>
      <vt:lpstr>PowerPoint Presentation</vt:lpstr>
      <vt:lpstr>PowerPoint Presentation</vt:lpstr>
      <vt:lpstr>PowerPoint Presentation</vt:lpstr>
      <vt:lpstr>7.2  Differences between Financial and Economic  CBA Analyses (continues)</vt:lpstr>
      <vt:lpstr>PowerPoint Presentation</vt:lpstr>
      <vt:lpstr>PowerPoint Presentation</vt:lpstr>
      <vt:lpstr>7.4 Conversion of financial to economic prices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8 Applications of CBA to policy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Table 8.2 continues…</vt:lpstr>
      <vt:lpstr>PowerPoint Presentation</vt:lpstr>
      <vt:lpstr>PowerPoint Presentation</vt:lpstr>
      <vt:lpstr>REFRENCES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COOKER</dc:creator>
  <cp:lastModifiedBy>DR COOKER</cp:lastModifiedBy>
  <cp:revision>692</cp:revision>
  <dcterms:created xsi:type="dcterms:W3CDTF">2022-03-06T12:42:33Z</dcterms:created>
  <dcterms:modified xsi:type="dcterms:W3CDTF">2022-12-23T18:43:09Z</dcterms:modified>
</cp:coreProperties>
</file>